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jpe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1">
                  <a:lumOff val="13543"/>
                </a:schemeClr>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3790"/>
            </a:srgbClr>
          </a:solidFill>
        </a:fill>
      </a:tcStyle>
    </a:band2H>
    <a:firstCol>
      <a:tcTxStyle b="off" i="off">
        <a:font>
          <a:latin typeface="Helvetica Neue Medium"/>
          <a:ea typeface="Helvetica Neue Medium"/>
          <a:cs typeface="Helvetica Neue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09D00"/>
          </a:solidFill>
        </a:fill>
      </a:tcStyle>
    </a:firstCol>
    <a:lastRow>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27002"/>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alpha val="63790"/>
            </a:srgb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E3E5E8"/>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262727"/>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42424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 Id="rId3" Type="http://schemas.openxmlformats.org/officeDocument/2006/relationships/hyperlink" Target="https://github.com/solana-labs/explorer/blob/master/app/utils/programs.ts#L107" TargetMode="External"/></Relationships>

</file>

<file path=ppt/notesSlides/_rels/notesSlide29.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Relationships>

</file>

<file path=ppt/notesSlides/_rels/notesSlide46.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Relationships>

</file>

<file path=ppt/notesSlides/_rels/notesSlide47.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Relationships>

</file>

<file path=ppt/notesSlides/_rels/notesSlide48.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Relationships>

</file>

<file path=ppt/notesSlides/_rels/notesSlide49.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0.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Relationships>

</file>

<file path=ppt/notesSlides/_rels/notesSlide51.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Relationships>

</file>

<file path=ppt/notesSlides/_rels/notesSlide52.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Relationships>

</file>

<file path=ppt/notesSlides/_rels/notesSlide53.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Relationships>

</file>

<file path=ppt/notesSlides/_rels/notesSlide54.xml.rels><?xml version="1.0" encoding="UTF-8"?>
<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Relationships>

</file>

<file path=ppt/notesSlides/_rels/notesSlide55.xml.rels><?xml version="1.0" encoding="UTF-8"?>
<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Relationships>

</file>

<file path=ppt/notesSlides/_rels/notesSlide56.xml.rels><?xml version="1.0" encoding="UTF-8"?>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Relationships>

</file>

<file path=ppt/notesSlides/_rels/notesSlide57.xml.rels><?xml version="1.0" encoding="UTF-8"?>
<Relationships xmlns="http://schemas.openxmlformats.org/package/2006/relationships"><Relationship Id="rId1" Type="http://schemas.openxmlformats.org/officeDocument/2006/relationships/slide" Target="../slides/slide98.xml"/><Relationship Id="rId2" Type="http://schemas.openxmlformats.org/officeDocument/2006/relationships/notesMaster" Target="../notesMasters/notesMaster1.xml"/></Relationships>

</file>

<file path=ppt/notesSlides/_rels/notesSlide58.xml.rels><?xml version="1.0" encoding="UTF-8"?>
<Relationships xmlns="http://schemas.openxmlformats.org/package/2006/relationships"><Relationship Id="rId1" Type="http://schemas.openxmlformats.org/officeDocument/2006/relationships/slide" Target="../slides/slide99.xml"/><Relationship Id="rId2" Type="http://schemas.openxmlformats.org/officeDocument/2006/relationships/notesMaster" Target="../notesMasters/notesMaster1.xml"/></Relationships>

</file>

<file path=ppt/notesSlides/_rels/notesSlide59.xml.rels><?xml version="1.0" encoding="UTF-8"?>
<Relationships xmlns="http://schemas.openxmlformats.org/package/2006/relationships"><Relationship Id="rId1" Type="http://schemas.openxmlformats.org/officeDocument/2006/relationships/slide" Target="../slides/slide100.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0.xml.rels><?xml version="1.0" encoding="UTF-8"?>
<Relationships xmlns="http://schemas.openxmlformats.org/package/2006/relationships"><Relationship Id="rId1" Type="http://schemas.openxmlformats.org/officeDocument/2006/relationships/slide" Target="../slides/slide101.xml"/><Relationship Id="rId2" Type="http://schemas.openxmlformats.org/officeDocument/2006/relationships/notesMaster" Target="../notesMasters/notesMaster1.xml"/></Relationships>

</file>

<file path=ppt/notesSlides/_rels/notesSlide61.xml.rels><?xml version="1.0" encoding="UTF-8"?>
<Relationships xmlns="http://schemas.openxmlformats.org/package/2006/relationships"><Relationship Id="rId1" Type="http://schemas.openxmlformats.org/officeDocument/2006/relationships/slide" Target="../slides/slide102.xml"/><Relationship Id="rId2" Type="http://schemas.openxmlformats.org/officeDocument/2006/relationships/notesMaster" Target="../notesMasters/notesMaster1.xml"/><Relationship Id="rId3" Type="http://schemas.openxmlformats.org/officeDocument/2006/relationships/hyperlink" Target="http://lib.rs" TargetMode="External"/></Relationships>

</file>

<file path=ppt/notesSlides/_rels/notesSlide62.xml.rels><?xml version="1.0" encoding="UTF-8"?>
<Relationships xmlns="http://schemas.openxmlformats.org/package/2006/relationships"><Relationship Id="rId1" Type="http://schemas.openxmlformats.org/officeDocument/2006/relationships/slide" Target="../slides/slide103.xml"/><Relationship Id="rId2" Type="http://schemas.openxmlformats.org/officeDocument/2006/relationships/notesMaster" Target="../notesMasters/notesMaster1.xml"/></Relationships>

</file>

<file path=ppt/notesSlides/_rels/notesSlide63.xml.rels><?xml version="1.0" encoding="UTF-8"?>
<Relationships xmlns="http://schemas.openxmlformats.org/package/2006/relationships"><Relationship Id="rId1" Type="http://schemas.openxmlformats.org/officeDocument/2006/relationships/slide" Target="../slides/slide104.xml"/><Relationship Id="rId2" Type="http://schemas.openxmlformats.org/officeDocument/2006/relationships/notesMaster" Target="../notesMasters/notesMaster1.xml"/></Relationships>

</file>

<file path=ppt/notesSlides/_rels/notesSlide64.xml.rels><?xml version="1.0" encoding="UTF-8"?>
<Relationships xmlns="http://schemas.openxmlformats.org/package/2006/relationships"><Relationship Id="rId1" Type="http://schemas.openxmlformats.org/officeDocument/2006/relationships/slide" Target="../slides/slide105.xml"/><Relationship Id="rId2" Type="http://schemas.openxmlformats.org/officeDocument/2006/relationships/notesMaster" Target="../notesMasters/notesMaster1.xml"/></Relationships>

</file>

<file path=ppt/notesSlides/_rels/notesSlide65.xml.rels><?xml version="1.0" encoding="UTF-8"?>
<Relationships xmlns="http://schemas.openxmlformats.org/package/2006/relationships"><Relationship Id="rId1" Type="http://schemas.openxmlformats.org/officeDocument/2006/relationships/slide" Target="../slides/slide107.xml"/><Relationship Id="rId2" Type="http://schemas.openxmlformats.org/officeDocument/2006/relationships/notesMaster" Target="../notesMasters/notesMaster1.xml"/></Relationships>

</file>

<file path=ppt/notesSlides/_rels/notesSlide66.xml.rels><?xml version="1.0" encoding="UTF-8"?>
<Relationships xmlns="http://schemas.openxmlformats.org/package/2006/relationships"><Relationship Id="rId1" Type="http://schemas.openxmlformats.org/officeDocument/2006/relationships/slide" Target="../slides/slide109.xml"/><Relationship Id="rId2" Type="http://schemas.openxmlformats.org/officeDocument/2006/relationships/notesMaster" Target="../notesMasters/notesMaster1.xml"/></Relationships>

</file>

<file path=ppt/notesSlides/_rels/notesSlide67.xml.rels><?xml version="1.0" encoding="UTF-8"?>
<Relationships xmlns="http://schemas.openxmlformats.org/package/2006/relationships"><Relationship Id="rId1" Type="http://schemas.openxmlformats.org/officeDocument/2006/relationships/slide" Target="../slides/slide114.xml"/><Relationship Id="rId2" Type="http://schemas.openxmlformats.org/officeDocument/2006/relationships/notesMaster" Target="../notesMasters/notesMaster1.xml"/></Relationships>

</file>

<file path=ppt/notesSlides/_rels/notesSlide68.xml.rels><?xml version="1.0" encoding="UTF-8"?>
<Relationships xmlns="http://schemas.openxmlformats.org/package/2006/relationships"><Relationship Id="rId1" Type="http://schemas.openxmlformats.org/officeDocument/2006/relationships/slide" Target="../slides/slide115.xml"/><Relationship Id="rId2" Type="http://schemas.openxmlformats.org/officeDocument/2006/relationships/notesMaster" Target="../notesMasters/notesMaster1.xml"/></Relationships>

</file>

<file path=ppt/notesSlides/_rels/notesSlide69.xml.rels><?xml version="1.0" encoding="UTF-8"?>
<Relationships xmlns="http://schemas.openxmlformats.org/package/2006/relationships"><Relationship Id="rId1" Type="http://schemas.openxmlformats.org/officeDocument/2006/relationships/slide" Target="../slides/slide11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70.xml.rels><?xml version="1.0" encoding="UTF-8"?>
<Relationships xmlns="http://schemas.openxmlformats.org/package/2006/relationships"><Relationship Id="rId1" Type="http://schemas.openxmlformats.org/officeDocument/2006/relationships/slide" Target="../slides/slide121.xml"/><Relationship Id="rId2" Type="http://schemas.openxmlformats.org/officeDocument/2006/relationships/notesMaster" Target="../notesMasters/notesMaster1.xml"/></Relationships>

</file>

<file path=ppt/notesSlides/_rels/notesSlide71.xml.rels><?xml version="1.0" encoding="UTF-8"?>
<Relationships xmlns="http://schemas.openxmlformats.org/package/2006/relationships"><Relationship Id="rId1" Type="http://schemas.openxmlformats.org/officeDocument/2006/relationships/slide" Target="../slides/slide122.xml"/><Relationship Id="rId2" Type="http://schemas.openxmlformats.org/officeDocument/2006/relationships/notesMaster" Target="../notesMasters/notesMaster1.xml"/></Relationships>

</file>

<file path=ppt/notesSlides/_rels/notesSlide72.xml.rels><?xml version="1.0" encoding="UTF-8"?>
<Relationships xmlns="http://schemas.openxmlformats.org/package/2006/relationships"><Relationship Id="rId1" Type="http://schemas.openxmlformats.org/officeDocument/2006/relationships/slide" Target="../slides/slide123.xml"/><Relationship Id="rId2" Type="http://schemas.openxmlformats.org/officeDocument/2006/relationships/notesMaster" Target="../notesMasters/notesMaster1.xml"/></Relationships>

</file>

<file path=ppt/notesSlides/_rels/notesSlide73.xml.rels><?xml version="1.0" encoding="UTF-8"?>
<Relationships xmlns="http://schemas.openxmlformats.org/package/2006/relationships"><Relationship Id="rId1" Type="http://schemas.openxmlformats.org/officeDocument/2006/relationships/slide" Target="../slides/slide124.xml"/><Relationship Id="rId2" Type="http://schemas.openxmlformats.org/officeDocument/2006/relationships/notesMaster" Target="../notesMasters/notesMaster1.xml"/><Relationship Id="rId3" Type="http://schemas.openxmlformats.org/officeDocument/2006/relationships/hyperlink" Target="http://lib.rs" TargetMode="External"/></Relationships>

</file>

<file path=ppt/notesSlides/_rels/notesSlide74.xml.rels><?xml version="1.0" encoding="UTF-8"?>
<Relationships xmlns="http://schemas.openxmlformats.org/package/2006/relationships"><Relationship Id="rId1" Type="http://schemas.openxmlformats.org/officeDocument/2006/relationships/slide" Target="../slides/slide125.xml"/><Relationship Id="rId2" Type="http://schemas.openxmlformats.org/officeDocument/2006/relationships/notesMaster" Target="../notesMasters/notesMaster1.xml"/></Relationships>

</file>

<file path=ppt/notesSlides/_rels/notesSlide75.xml.rels><?xml version="1.0" encoding="UTF-8"?>
<Relationships xmlns="http://schemas.openxmlformats.org/package/2006/relationships"><Relationship Id="rId1" Type="http://schemas.openxmlformats.org/officeDocument/2006/relationships/slide" Target="../slides/slide126.xml"/><Relationship Id="rId2" Type="http://schemas.openxmlformats.org/officeDocument/2006/relationships/notesMaster" Target="../notesMasters/notesMaster1.xml"/></Relationships>

</file>

<file path=ppt/notesSlides/_rels/notesSlide76.xml.rels><?xml version="1.0" encoding="UTF-8"?>
<Relationships xmlns="http://schemas.openxmlformats.org/package/2006/relationships"><Relationship Id="rId1" Type="http://schemas.openxmlformats.org/officeDocument/2006/relationships/slide" Target="../slides/slide127.xml"/><Relationship Id="rId2" Type="http://schemas.openxmlformats.org/officeDocument/2006/relationships/notesMaster" Target="../notesMasters/notesMaster1.xml"/></Relationships>

</file>

<file path=ppt/notesSlides/_rels/notesSlide77.xml.rels><?xml version="1.0" encoding="UTF-8"?>
<Relationships xmlns="http://schemas.openxmlformats.org/package/2006/relationships"><Relationship Id="rId1" Type="http://schemas.openxmlformats.org/officeDocument/2006/relationships/slide" Target="../slides/slide128.xml"/><Relationship Id="rId2" Type="http://schemas.openxmlformats.org/officeDocument/2006/relationships/notesMaster" Target="../notesMasters/notesMaster1.xml"/></Relationships>

</file>

<file path=ppt/notesSlides/_rels/notesSlide78.xml.rels><?xml version="1.0" encoding="UTF-8"?>
<Relationships xmlns="http://schemas.openxmlformats.org/package/2006/relationships"><Relationship Id="rId1" Type="http://schemas.openxmlformats.org/officeDocument/2006/relationships/slide" Target="../slides/slide129.xml"/><Relationship Id="rId2" Type="http://schemas.openxmlformats.org/officeDocument/2006/relationships/notesMaster" Target="../notesMasters/notesMaster1.xml"/></Relationships>

</file>

<file path=ppt/notesSlides/_rels/notesSlide79.xml.rels><?xml version="1.0" encoding="UTF-8"?>
<Relationships xmlns="http://schemas.openxmlformats.org/package/2006/relationships"><Relationship Id="rId1" Type="http://schemas.openxmlformats.org/officeDocument/2006/relationships/slide" Target="../slides/slide131.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80.xml.rels><?xml version="1.0" encoding="UTF-8"?>
<Relationships xmlns="http://schemas.openxmlformats.org/package/2006/relationships"><Relationship Id="rId1" Type="http://schemas.openxmlformats.org/officeDocument/2006/relationships/slide" Target="../slides/slide133.xml"/><Relationship Id="rId2" Type="http://schemas.openxmlformats.org/officeDocument/2006/relationships/notesMaster" Target="../notesMasters/notesMaster1.xml"/></Relationships>

</file>

<file path=ppt/notesSlides/_rels/notesSlide81.xml.rels><?xml version="1.0" encoding="UTF-8"?>
<Relationships xmlns="http://schemas.openxmlformats.org/package/2006/relationships"><Relationship Id="rId1" Type="http://schemas.openxmlformats.org/officeDocument/2006/relationships/slide" Target="../slides/slide134.xml"/><Relationship Id="rId2" Type="http://schemas.openxmlformats.org/officeDocument/2006/relationships/notesMaster" Target="../notesMasters/notesMaster1.xml"/></Relationships>

</file>

<file path=ppt/notesSlides/_rels/notesSlide82.xml.rels><?xml version="1.0" encoding="UTF-8"?>
<Relationships xmlns="http://schemas.openxmlformats.org/package/2006/relationships"><Relationship Id="rId1" Type="http://schemas.openxmlformats.org/officeDocument/2006/relationships/slide" Target="../slides/slide135.xml"/><Relationship Id="rId2" Type="http://schemas.openxmlformats.org/officeDocument/2006/relationships/notesMaster" Target="../notesMasters/notesMaster1.xml"/></Relationships>

</file>

<file path=ppt/notesSlides/_rels/notesSlide83.xml.rels><?xml version="1.0" encoding="UTF-8"?>
<Relationships xmlns="http://schemas.openxmlformats.org/package/2006/relationships"><Relationship Id="rId1" Type="http://schemas.openxmlformats.org/officeDocument/2006/relationships/slide" Target="../slides/slide136.xml"/><Relationship Id="rId2" Type="http://schemas.openxmlformats.org/officeDocument/2006/relationships/notesMaster" Target="../notesMasters/notesMaster1.xml"/></Relationships>

</file>

<file path=ppt/notesSlides/_rels/notesSlide84.xml.rels><?xml version="1.0" encoding="UTF-8"?>
<Relationships xmlns="http://schemas.openxmlformats.org/package/2006/relationships"><Relationship Id="rId1" Type="http://schemas.openxmlformats.org/officeDocument/2006/relationships/slide" Target="../slides/slide137.xml"/><Relationship Id="rId2" Type="http://schemas.openxmlformats.org/officeDocument/2006/relationships/notesMaster" Target="../notesMasters/notesMaster1.xml"/></Relationships>

</file>

<file path=ppt/notesSlides/_rels/notesSlide85.xml.rels><?xml version="1.0" encoding="UTF-8"?>
<Relationships xmlns="http://schemas.openxmlformats.org/package/2006/relationships"><Relationship Id="rId1" Type="http://schemas.openxmlformats.org/officeDocument/2006/relationships/slide" Target="../slides/slide138.xml"/><Relationship Id="rId2" Type="http://schemas.openxmlformats.org/officeDocument/2006/relationships/notesMaster" Target="../notesMasters/notesMaster1.xml"/></Relationships>

</file>

<file path=ppt/notesSlides/_rels/notesSlide86.xml.rels><?xml version="1.0" encoding="UTF-8"?>
<Relationships xmlns="http://schemas.openxmlformats.org/package/2006/relationships"><Relationship Id="rId1" Type="http://schemas.openxmlformats.org/officeDocument/2006/relationships/slide" Target="../slides/slide139.xml"/><Relationship Id="rId2" Type="http://schemas.openxmlformats.org/officeDocument/2006/relationships/notesMaster" Target="../notesMasters/notesMaster1.xml"/></Relationships>

</file>

<file path=ppt/notesSlides/_rels/notesSlide87.xml.rels><?xml version="1.0" encoding="UTF-8"?>
<Relationships xmlns="http://schemas.openxmlformats.org/package/2006/relationships"><Relationship Id="rId1" Type="http://schemas.openxmlformats.org/officeDocument/2006/relationships/slide" Target="../slides/slide14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Shape 156"/>
          <p:cNvSpPr/>
          <p:nvPr>
            <p:ph type="sldImg"/>
          </p:nvPr>
        </p:nvSpPr>
        <p:spPr>
          <a:prstGeom prst="rect">
            <a:avLst/>
          </a:prstGeom>
        </p:spPr>
        <p:txBody>
          <a:bodyPr/>
          <a:lstStyle/>
          <a:p>
            <a:pPr/>
          </a:p>
        </p:txBody>
      </p:sp>
      <p:sp>
        <p:nvSpPr>
          <p:cNvPr id="157" name="Shape 157"/>
          <p:cNvSpPr/>
          <p:nvPr>
            <p:ph type="body" sz="quarter" idx="1"/>
          </p:nvPr>
        </p:nvSpPr>
        <p:spPr>
          <a:prstGeom prst="rect">
            <a:avLst/>
          </a:prstGeom>
        </p:spPr>
        <p:txBody>
          <a:bodyPr/>
          <a:lstStyle/>
          <a:p>
            <a:pPr/>
            <a:r>
              <a:rPr b="1"/>
              <a:t>INSTRUCTOR</a:t>
            </a:r>
            <a:r>
              <a:t>: Remember to slow down when giving the presentation!</a:t>
            </a:r>
            <a:br/>
            <a:br/>
            <a:r>
              <a:t>Keep this slide on while greeting students</a:t>
            </a:r>
          </a:p>
          <a:p>
            <a:pPr/>
            <a:r>
              <a:t>Show them where breakfast is, bathrooms, etc.</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Shape 261"/>
          <p:cNvSpPr/>
          <p:nvPr>
            <p:ph type="sldImg"/>
          </p:nvPr>
        </p:nvSpPr>
        <p:spPr>
          <a:prstGeom prst="rect">
            <a:avLst/>
          </a:prstGeom>
        </p:spPr>
        <p:txBody>
          <a:bodyPr/>
          <a:lstStyle/>
          <a:p>
            <a:pPr/>
          </a:p>
        </p:txBody>
      </p:sp>
      <p:sp>
        <p:nvSpPr>
          <p:cNvPr id="262" name="Shape 262"/>
          <p:cNvSpPr/>
          <p:nvPr>
            <p:ph type="body" sz="quarter" idx="1"/>
          </p:nvPr>
        </p:nvSpPr>
        <p:spPr>
          <a:prstGeom prst="rect">
            <a:avLst/>
          </a:prstGeom>
        </p:spPr>
        <p:txBody>
          <a:bodyPr/>
          <a:lstStyle/>
          <a:p>
            <a:pPr/>
            <a:r>
              <a:t>Asymmetric crypto also created digital signatures, and that's the most important part of Solana today.</a:t>
            </a:r>
          </a:p>
          <a:p>
            <a:pPr/>
          </a:p>
          <a:p>
            <a:pPr/>
            <a:r>
              <a:t>Signatures allow systems to prove someone did something.</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Shape 276"/>
          <p:cNvSpPr/>
          <p:nvPr>
            <p:ph type="sldImg"/>
          </p:nvPr>
        </p:nvSpPr>
        <p:spPr>
          <a:prstGeom prst="rect">
            <a:avLst/>
          </a:prstGeom>
        </p:spPr>
        <p:txBody>
          <a:bodyPr/>
          <a:lstStyle/>
          <a:p>
            <a:pPr/>
          </a:p>
        </p:txBody>
      </p:sp>
      <p:sp>
        <p:nvSpPr>
          <p:cNvPr id="277" name="Shape 277"/>
          <p:cNvSpPr/>
          <p:nvPr>
            <p:ph type="body" sz="quarter" idx="1"/>
          </p:nvPr>
        </p:nvSpPr>
        <p:spPr>
          <a:prstGeom prst="rect">
            <a:avLst/>
          </a:prstGeom>
        </p:spPr>
        <p:txBody>
          <a:bodyPr/>
          <a:lstStyle/>
          <a:p>
            <a:pPr/>
            <a:r>
              <a:t>Also SSH! There’s usually a public key installed on servers you SSH into.</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Shape 288"/>
          <p:cNvSpPr/>
          <p:nvPr>
            <p:ph type="sldImg"/>
          </p:nvPr>
        </p:nvSpPr>
        <p:spPr>
          <a:prstGeom prst="rect">
            <a:avLst/>
          </a:prstGeom>
        </p:spPr>
        <p:txBody>
          <a:bodyPr/>
          <a:lstStyle/>
          <a:p>
            <a:pPr/>
          </a:p>
        </p:txBody>
      </p:sp>
      <p:sp>
        <p:nvSpPr>
          <p:cNvPr id="289" name="Shape 289"/>
          <p:cNvSpPr/>
          <p:nvPr>
            <p:ph type="body" sz="quarter" idx="1"/>
          </p:nvPr>
        </p:nvSpPr>
        <p:spPr>
          <a:prstGeom prst="rect">
            <a:avLst/>
          </a:prstGeom>
        </p:spPr>
        <p:txBody>
          <a:bodyPr/>
          <a:lstStyle/>
          <a:p>
            <a:pPr/>
            <a:r>
              <a:t>Make a new directory, install TypeScript, Solana web3.js and esrun: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Shape 295"/>
          <p:cNvSpPr/>
          <p:nvPr>
            <p:ph type="sldImg"/>
          </p:nvPr>
        </p:nvSpPr>
        <p:spPr>
          <a:prstGeom prst="rect">
            <a:avLst/>
          </a:prstGeom>
        </p:spPr>
        <p:txBody>
          <a:bodyPr/>
          <a:lstStyle/>
          <a:p>
            <a:pPr/>
          </a:p>
        </p:txBody>
      </p:sp>
      <p:sp>
        <p:nvSpPr>
          <p:cNvPr id="296" name="Shape 296"/>
          <p:cNvSpPr/>
          <p:nvPr>
            <p:ph type="body" sz="quarter" idx="1"/>
          </p:nvPr>
        </p:nvSpPr>
        <p:spPr>
          <a:prstGeom prst="rect">
            <a:avLst/>
          </a:prstGeom>
        </p:spPr>
        <p:txBody>
          <a:bodyPr/>
          <a:lstStyle/>
          <a:p>
            <a:pPr/>
            <a:r>
              <a:t>Make a new file called generate-keypair.ts</a:t>
            </a:r>
          </a:p>
          <a:p>
            <a:pPr/>
          </a:p>
          <a:p>
            <a:pPr/>
            <a:r>
              <a:t>Then run it with esrun.</a:t>
            </a:r>
          </a:p>
          <a:p>
            <a:pPr/>
          </a:p>
          <a:p>
            <a:pPr/>
            <a:r>
              <a:t>To make the ✅ emoji: </a:t>
            </a:r>
            <a:br/>
            <a:r>
              <a:t>  on Mac: ctrl + command + space </a:t>
            </a:r>
            <a:br/>
            <a:r>
              <a:t>  Windows: win +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Shape 302"/>
          <p:cNvSpPr/>
          <p:nvPr>
            <p:ph type="sldImg"/>
          </p:nvPr>
        </p:nvSpPr>
        <p:spPr>
          <a:prstGeom prst="rect">
            <a:avLst/>
          </a:prstGeom>
        </p:spPr>
        <p:txBody>
          <a:bodyPr/>
          <a:lstStyle/>
          <a:p>
            <a:pPr/>
          </a:p>
        </p:txBody>
      </p:sp>
      <p:sp>
        <p:nvSpPr>
          <p:cNvPr id="303" name="Shape 303"/>
          <p:cNvSpPr/>
          <p:nvPr>
            <p:ph type="body" sz="quarter" idx="1"/>
          </p:nvPr>
        </p:nvSpPr>
        <p:spPr>
          <a:prstGeom prst="rect">
            <a:avLst/>
          </a:prstGeom>
        </p:spPr>
        <p:txBody>
          <a:bodyPr/>
          <a:lstStyle/>
          <a:p>
            <a:pPr/>
            <a:r>
              <a:t>Update the file and run it again.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Shape 308"/>
          <p:cNvSpPr/>
          <p:nvPr>
            <p:ph type="sldImg"/>
          </p:nvPr>
        </p:nvSpPr>
        <p:spPr>
          <a:prstGeom prst="rect">
            <a:avLst/>
          </a:prstGeom>
        </p:spPr>
        <p:txBody>
          <a:bodyPr/>
          <a:lstStyle/>
          <a:p>
            <a:pPr/>
          </a:p>
        </p:txBody>
      </p:sp>
      <p:sp>
        <p:nvSpPr>
          <p:cNvPr id="309" name="Shape 309"/>
          <p:cNvSpPr/>
          <p:nvPr>
            <p:ph type="body" sz="quarter" idx="1"/>
          </p:nvPr>
        </p:nvSpPr>
        <p:spPr>
          <a:prstGeom prst="rect">
            <a:avLst/>
          </a:prstGeom>
        </p:spPr>
        <p:txBody>
          <a:bodyPr/>
          <a:lstStyle/>
          <a:p>
            <a:pPr/>
            <a:r>
              <a:t>Update the file and run it again.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Shape 316"/>
          <p:cNvSpPr/>
          <p:nvPr>
            <p:ph type="sldImg"/>
          </p:nvPr>
        </p:nvSpPr>
        <p:spPr>
          <a:prstGeom prst="rect">
            <a:avLst/>
          </a:prstGeom>
        </p:spPr>
        <p:txBody>
          <a:bodyPr/>
          <a:lstStyle/>
          <a:p>
            <a:pPr/>
          </a:p>
        </p:txBody>
      </p:sp>
      <p:sp>
        <p:nvSpPr>
          <p:cNvPr id="317" name="Shape 317"/>
          <p:cNvSpPr/>
          <p:nvPr>
            <p:ph type="body" sz="quarter" idx="1"/>
          </p:nvPr>
        </p:nvSpPr>
        <p:spPr>
          <a:prstGeom prst="rect">
            <a:avLst/>
          </a:prstGeom>
        </p:spPr>
        <p:txBody>
          <a:bodyPr/>
          <a:lstStyle/>
          <a:p>
            <a:pPr/>
            <a:r>
              <a:t>Note how we got the keypair back from the private key - we only need to save the private key!</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Shape 334"/>
          <p:cNvSpPr/>
          <p:nvPr>
            <p:ph type="sldImg"/>
          </p:nvPr>
        </p:nvSpPr>
        <p:spPr>
          <a:prstGeom prst="rect">
            <a:avLst/>
          </a:prstGeom>
        </p:spPr>
        <p:txBody>
          <a:bodyPr/>
          <a:lstStyle/>
          <a:p>
            <a:pPr/>
          </a:p>
        </p:txBody>
      </p:sp>
      <p:sp>
        <p:nvSpPr>
          <p:cNvPr id="335" name="Shape 335"/>
          <p:cNvSpPr/>
          <p:nvPr>
            <p:ph type="body" sz="quarter" idx="1"/>
          </p:nvPr>
        </p:nvSpPr>
        <p:spPr>
          <a:prstGeom prst="rect">
            <a:avLst/>
          </a:prstGeom>
        </p:spPr>
        <p:txBody>
          <a:bodyPr/>
          <a:lstStyle/>
          <a:p>
            <a:pPr/>
            <a:r>
              <a:t>So how does this relate to Solana?</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Shape 342"/>
          <p:cNvSpPr/>
          <p:nvPr>
            <p:ph type="sldImg"/>
          </p:nvPr>
        </p:nvSpPr>
        <p:spPr>
          <a:prstGeom prst="rect">
            <a:avLst/>
          </a:prstGeom>
        </p:spPr>
        <p:txBody>
          <a:bodyPr/>
          <a:lstStyle/>
          <a:p>
            <a:pPr/>
          </a:p>
        </p:txBody>
      </p:sp>
      <p:sp>
        <p:nvSpPr>
          <p:cNvPr id="343" name="Shape 343"/>
          <p:cNvSpPr/>
          <p:nvPr>
            <p:ph type="body" sz="quarter" idx="1"/>
          </p:nvPr>
        </p:nvSpPr>
        <p:spPr>
          <a:prstGeom prst="rect">
            <a:avLst/>
          </a:prstGeom>
        </p:spPr>
        <p:txBody>
          <a:bodyPr/>
          <a:lstStyle/>
          <a:p>
            <a:pPr/>
            <a:r>
              <a:t>Say we have Alice. And Alice has a keypair.</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Shape 350"/>
          <p:cNvSpPr/>
          <p:nvPr>
            <p:ph type="sldImg"/>
          </p:nvPr>
        </p:nvSpPr>
        <p:spPr>
          <a:prstGeom prst="rect">
            <a:avLst/>
          </a:prstGeom>
        </p:spPr>
        <p:txBody>
          <a:bodyPr/>
          <a:lstStyle/>
          <a:p>
            <a:pPr/>
          </a:p>
        </p:txBody>
      </p:sp>
      <p:sp>
        <p:nvSpPr>
          <p:cNvPr id="351" name="Shape 351"/>
          <p:cNvSpPr/>
          <p:nvPr>
            <p:ph type="body" sz="quarter" idx="1"/>
          </p:nvPr>
        </p:nvSpPr>
        <p:spPr>
          <a:prstGeom prst="rect">
            <a:avLst/>
          </a:prstGeom>
        </p:spPr>
        <p:txBody>
          <a:bodyPr/>
          <a:lstStyle/>
          <a:p>
            <a:pPr/>
            <a:r>
              <a:t>In Solana we use the public key as an </a:t>
            </a:r>
            <a:r>
              <a:rPr b="1"/>
              <a:t>address</a:t>
            </a:r>
            <a:r>
              <a:t>. </a:t>
            </a:r>
          </a:p>
          <a:p>
            <a:pPr/>
            <a:r>
              <a:t>Alice uses the private key to sign transactions.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Shape 163"/>
          <p:cNvSpPr/>
          <p:nvPr>
            <p:ph type="sldImg"/>
          </p:nvPr>
        </p:nvSpPr>
        <p:spPr>
          <a:prstGeom prst="rect">
            <a:avLst/>
          </a:prstGeom>
        </p:spPr>
        <p:txBody>
          <a:bodyPr/>
          <a:lstStyle/>
          <a:p>
            <a:pPr/>
          </a:p>
        </p:txBody>
      </p:sp>
      <p:sp>
        <p:nvSpPr>
          <p:cNvPr id="164" name="Shape 164"/>
          <p:cNvSpPr/>
          <p:nvPr>
            <p:ph type="body" sz="quarter" idx="1"/>
          </p:nvPr>
        </p:nvSpPr>
        <p:spPr>
          <a:prstGeom prst="rect">
            <a:avLst/>
          </a:prstGeom>
        </p:spPr>
        <p:txBody>
          <a:bodyPr/>
          <a:lstStyle/>
          <a:p>
            <a:pPr/>
            <a:r>
              <a:t>Ask students: </a:t>
            </a:r>
          </a:p>
          <a:p>
            <a:pPr/>
            <a:r>
              <a:t> WSL2 and Windows Terminal</a:t>
            </a:r>
          </a:p>
          <a:p>
            <a:pPr/>
            <a:r>
              <a:t> node.js 18 or 20</a:t>
            </a:r>
          </a:p>
          <a:p>
            <a:pPr/>
            <a:r>
              <a:t> (Solana CLI tools aren't necessary at this point)</a:t>
            </a:r>
          </a:p>
          <a:p>
            <a:pPr/>
            <a:r>
              <a:t>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9" name="Shape 359"/>
          <p:cNvSpPr/>
          <p:nvPr>
            <p:ph type="sldImg"/>
          </p:nvPr>
        </p:nvSpPr>
        <p:spPr>
          <a:prstGeom prst="rect">
            <a:avLst/>
          </a:prstGeom>
        </p:spPr>
        <p:txBody>
          <a:bodyPr/>
          <a:lstStyle/>
          <a:p>
            <a:pPr/>
          </a:p>
        </p:txBody>
      </p:sp>
      <p:sp>
        <p:nvSpPr>
          <p:cNvPr id="360" name="Shape 360"/>
          <p:cNvSpPr/>
          <p:nvPr>
            <p:ph type="body" sz="quarter" idx="1"/>
          </p:nvPr>
        </p:nvSpPr>
        <p:spPr>
          <a:prstGeom prst="rect">
            <a:avLst/>
          </a:prstGeom>
        </p:spPr>
        <p:txBody>
          <a:bodyPr/>
          <a:lstStyle/>
          <a:p>
            <a:pPr/>
            <a:r>
              <a:t>Everyone on Solana has at least one keypair, and the pubkey is used as their address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3" name="Shape 373"/>
          <p:cNvSpPr/>
          <p:nvPr>
            <p:ph type="sldImg"/>
          </p:nvPr>
        </p:nvSpPr>
        <p:spPr>
          <a:prstGeom prst="rect">
            <a:avLst/>
          </a:prstGeom>
        </p:spPr>
        <p:txBody>
          <a:bodyPr/>
          <a:lstStyle/>
          <a:p>
            <a:pPr/>
          </a:p>
        </p:txBody>
      </p:sp>
      <p:sp>
        <p:nvSpPr>
          <p:cNvPr id="374" name="Shape 374"/>
          <p:cNvSpPr/>
          <p:nvPr>
            <p:ph type="body" sz="quarter" idx="1"/>
          </p:nvPr>
        </p:nvSpPr>
        <p:spPr>
          <a:prstGeom prst="rect">
            <a:avLst/>
          </a:prstGeom>
        </p:spPr>
        <p:txBody>
          <a:bodyPr/>
          <a:lstStyle/>
          <a:p>
            <a:pPr/>
            <a:r>
              <a:t>Transactions that don’t overlap can be processed at the same time</a:t>
            </a:r>
          </a:p>
          <a:p>
            <a:pPr/>
          </a:p>
          <a:p>
            <a:pPr/>
            <a:r>
              <a:t>This seems obvious, but older blockchains generally wait for transactions to complete in order. This makes them very slow.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Shape 379"/>
          <p:cNvSpPr/>
          <p:nvPr>
            <p:ph type="sldImg"/>
          </p:nvPr>
        </p:nvSpPr>
        <p:spPr>
          <a:prstGeom prst="rect">
            <a:avLst/>
          </a:prstGeom>
        </p:spPr>
        <p:txBody>
          <a:bodyPr/>
          <a:lstStyle/>
          <a:p>
            <a:pPr/>
          </a:p>
        </p:txBody>
      </p:sp>
      <p:sp>
        <p:nvSpPr>
          <p:cNvPr id="380" name="Shape 380"/>
          <p:cNvSpPr/>
          <p:nvPr>
            <p:ph type="body" sz="quarter" idx="1"/>
          </p:nvPr>
        </p:nvSpPr>
        <p:spPr>
          <a:prstGeom prst="rect">
            <a:avLst/>
          </a:prstGeom>
        </p:spPr>
        <p:txBody>
          <a:bodyPr/>
          <a:lstStyle/>
          <a:p>
            <a:pPr/>
            <a:r>
              <a:t>Here's something you should know when handling money with computers - whether you're talking about Blockchain or not.</a:t>
            </a:r>
          </a:p>
          <a:p>
            <a:pPr/>
          </a:p>
          <a:p>
            <a:pPr/>
            <a:r>
              <a:t>Always do your transactions in minor units to avoid decimal rounding errors.</a:t>
            </a:r>
          </a:p>
          <a:p>
            <a:pPr/>
          </a:p>
          <a:p>
            <a:pPr/>
            <a:r>
              <a:t>So do your transaction in cents for USD, pence for GBP, and... lamports for SOL!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6" name="Shape 396"/>
          <p:cNvSpPr/>
          <p:nvPr>
            <p:ph type="sldImg"/>
          </p:nvPr>
        </p:nvSpPr>
        <p:spPr>
          <a:prstGeom prst="rect">
            <a:avLst/>
          </a:prstGeom>
        </p:spPr>
        <p:txBody>
          <a:bodyPr/>
          <a:lstStyle/>
          <a:p>
            <a:pPr/>
          </a:p>
        </p:txBody>
      </p:sp>
      <p:sp>
        <p:nvSpPr>
          <p:cNvPr id="397" name="Shape 397"/>
          <p:cNvSpPr/>
          <p:nvPr>
            <p:ph type="body" sz="quarter" idx="1"/>
          </p:nvPr>
        </p:nvSpPr>
        <p:spPr>
          <a:prstGeom prst="rect">
            <a:avLst/>
          </a:prstGeom>
        </p:spPr>
        <p:txBody>
          <a:bodyPr/>
          <a:lstStyle/>
          <a:p>
            <a:pPr/>
            <a:r>
              <a:t>Make a new file called check-balance.ts</a:t>
            </a:r>
          </a:p>
          <a:p>
            <a:pPr/>
          </a:p>
          <a:p>
            <a:pPr/>
            <a:r>
              <a:t>We're not going to load the keypair from a file this time, but instead paste in your public key. We'll explain why later.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 name="Shape 403"/>
          <p:cNvSpPr/>
          <p:nvPr>
            <p:ph type="sldImg"/>
          </p:nvPr>
        </p:nvSpPr>
        <p:spPr>
          <a:prstGeom prst="rect">
            <a:avLst/>
          </a:prstGeom>
        </p:spPr>
        <p:txBody>
          <a:bodyPr/>
          <a:lstStyle/>
          <a:p>
            <a:pPr/>
          </a:p>
        </p:txBody>
      </p:sp>
      <p:sp>
        <p:nvSpPr>
          <p:cNvPr id="404" name="Shape 404"/>
          <p:cNvSpPr/>
          <p:nvPr>
            <p:ph type="body" sz="quarter" idx="1"/>
          </p:nvPr>
        </p:nvSpPr>
        <p:spPr>
          <a:prstGeom prst="rect">
            <a:avLst/>
          </a:prstGeom>
        </p:spPr>
        <p:txBody>
          <a:bodyPr/>
          <a:lstStyle/>
          <a:p>
            <a:pPr/>
            <a:r>
              <a:t>Extend the file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4" name="Shape 414"/>
          <p:cNvSpPr/>
          <p:nvPr>
            <p:ph type="sldImg"/>
          </p:nvPr>
        </p:nvSpPr>
        <p:spPr>
          <a:prstGeom prst="rect">
            <a:avLst/>
          </a:prstGeom>
        </p:spPr>
        <p:txBody>
          <a:bodyPr/>
          <a:lstStyle/>
          <a:p>
            <a:pPr/>
          </a:p>
        </p:txBody>
      </p:sp>
      <p:sp>
        <p:nvSpPr>
          <p:cNvPr id="415" name="Shape 415"/>
          <p:cNvSpPr/>
          <p:nvPr>
            <p:ph type="body" sz="quarter" idx="1"/>
          </p:nvPr>
        </p:nvSpPr>
        <p:spPr>
          <a:prstGeom prst="rect">
            <a:avLst/>
          </a:prstGeom>
        </p:spPr>
        <p:txBody>
          <a:bodyPr/>
          <a:lstStyle/>
          <a:p>
            <a:pPr/>
            <a:r>
              <a:t>Make a new file called generate-keypair.ts</a:t>
            </a:r>
          </a:p>
          <a:p>
            <a:pPr/>
          </a:p>
          <a:p>
            <a:pPr/>
            <a:r>
              <a:t>Then run it with esrun</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 name="Shape 425"/>
          <p:cNvSpPr/>
          <p:nvPr>
            <p:ph type="sldImg"/>
          </p:nvPr>
        </p:nvSpPr>
        <p:spPr>
          <a:prstGeom prst="rect">
            <a:avLst/>
          </a:prstGeom>
        </p:spPr>
        <p:txBody>
          <a:bodyPr/>
          <a:lstStyle/>
          <a:p>
            <a:pPr/>
          </a:p>
        </p:txBody>
      </p:sp>
      <p:sp>
        <p:nvSpPr>
          <p:cNvPr id="426" name="Shape 426"/>
          <p:cNvSpPr/>
          <p:nvPr>
            <p:ph type="body" sz="quarter" idx="1"/>
          </p:nvPr>
        </p:nvSpPr>
        <p:spPr>
          <a:prstGeom prst="rect">
            <a:avLst/>
          </a:prstGeom>
        </p:spPr>
        <p:txBody>
          <a:bodyPr/>
          <a:lstStyle/>
          <a:p>
            <a:pPr/>
            <a:r>
              <a:t>Ask the class if they want to set up a devnet wallet.</a:t>
            </a:r>
          </a:p>
          <a:p>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 name="Shape 444"/>
          <p:cNvSpPr/>
          <p:nvPr>
            <p:ph type="sldImg"/>
          </p:nvPr>
        </p:nvSpPr>
        <p:spPr>
          <a:prstGeom prst="rect">
            <a:avLst/>
          </a:prstGeom>
        </p:spPr>
        <p:txBody>
          <a:bodyPr/>
          <a:lstStyle/>
          <a:p>
            <a:pPr/>
          </a:p>
        </p:txBody>
      </p:sp>
      <p:sp>
        <p:nvSpPr>
          <p:cNvPr id="445" name="Shape 445"/>
          <p:cNvSpPr/>
          <p:nvPr>
            <p:ph type="body" sz="quarter" idx="1"/>
          </p:nvPr>
        </p:nvSpPr>
        <p:spPr>
          <a:prstGeom prst="rect">
            <a:avLst/>
          </a:prstGeom>
        </p:spPr>
        <p:txBody>
          <a:bodyPr/>
          <a:lstStyle/>
          <a:p>
            <a:pPr/>
            <a:r>
              <a:t>Back to alice and bob</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7" name="Shape 477"/>
          <p:cNvSpPr/>
          <p:nvPr>
            <p:ph type="sldImg"/>
          </p:nvPr>
        </p:nvSpPr>
        <p:spPr>
          <a:prstGeom prst="rect">
            <a:avLst/>
          </a:prstGeom>
        </p:spPr>
        <p:txBody>
          <a:bodyPr/>
          <a:lstStyle/>
          <a:p>
            <a:pPr/>
          </a:p>
        </p:txBody>
      </p:sp>
      <p:sp>
        <p:nvSpPr>
          <p:cNvPr id="478" name="Shape 478"/>
          <p:cNvSpPr/>
          <p:nvPr>
            <p:ph type="body" sz="quarter" idx="1"/>
          </p:nvPr>
        </p:nvSpPr>
        <p:spPr>
          <a:prstGeom prst="rect">
            <a:avLst/>
          </a:prstGeom>
        </p:spPr>
        <p:txBody>
          <a:bodyPr/>
          <a:lstStyle/>
          <a:p>
            <a:pPr/>
            <a:r>
              <a:t>The programs that create tokens, swap tokens, art marketplaces, escrows, market makers, DePIN apps, auctions, retail payments platforms, etc - are called Solana programs.</a:t>
            </a:r>
          </a:p>
          <a:p>
            <a:pPr/>
          </a:p>
          <a:p>
            <a:pPr/>
            <a:r>
              <a:t>Called 'Smart Contracts' in older blockchains</a:t>
            </a:r>
          </a:p>
          <a:p>
            <a:pPr/>
          </a:p>
          <a:p>
            <a:pPr/>
            <a:r>
              <a:rPr u="sng">
                <a:hlinkClick r:id="rId3" invalidUrl="" action="" tgtFrame="" tooltip="" history="1" highlightClick="0" endSnd="0"/>
              </a:rPr>
              <a:t>https://github.com/solana-labs/explorer/blob/master/app/utils/programs.ts#L107</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0" name="Shape 500"/>
          <p:cNvSpPr/>
          <p:nvPr>
            <p:ph type="sldImg"/>
          </p:nvPr>
        </p:nvSpPr>
        <p:spPr>
          <a:prstGeom prst="rect">
            <a:avLst/>
          </a:prstGeom>
        </p:spPr>
        <p:txBody>
          <a:bodyPr/>
          <a:lstStyle/>
          <a:p>
            <a:pPr/>
          </a:p>
        </p:txBody>
      </p:sp>
      <p:sp>
        <p:nvSpPr>
          <p:cNvPr id="501" name="Shape 501"/>
          <p:cNvSpPr/>
          <p:nvPr>
            <p:ph type="body" sz="quarter" idx="1"/>
          </p:nvPr>
        </p:nvSpPr>
        <p:spPr>
          <a:prstGeom prst="rect">
            <a:avLst/>
          </a:prstGeom>
        </p:spPr>
        <p:txBody>
          <a:bodyPr/>
          <a:lstStyle/>
          <a:p>
            <a:pPr/>
            <a:r>
              <a:t>Programs have addresses, too.</a:t>
            </a:r>
          </a:p>
          <a:p>
            <a:pPr/>
            <a:r>
              <a:t>A program address itself is just the program, not its data.</a:t>
            </a:r>
          </a:p>
          <a:p>
            <a:pPr/>
            <a:r>
              <a:t>Memory on your computer works the same way - programs are separated from data.</a:t>
            </a:r>
          </a:p>
          <a:p>
            <a:pPr/>
            <a:r>
              <a:t>Well-known programs are: system, token, token extensions program, metaplex, jupiter</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Shape 171"/>
          <p:cNvSpPr/>
          <p:nvPr>
            <p:ph type="sldImg"/>
          </p:nvPr>
        </p:nvSpPr>
        <p:spPr>
          <a:prstGeom prst="rect">
            <a:avLst/>
          </a:prstGeom>
        </p:spPr>
        <p:txBody>
          <a:bodyPr/>
          <a:lstStyle/>
          <a:p>
            <a:pPr/>
          </a:p>
        </p:txBody>
      </p:sp>
      <p:sp>
        <p:nvSpPr>
          <p:cNvPr id="172" name="Shape 172"/>
          <p:cNvSpPr/>
          <p:nvPr>
            <p:ph type="body" sz="quarter" idx="1"/>
          </p:nvPr>
        </p:nvSpPr>
        <p:spPr>
          <a:prstGeom prst="rect">
            <a:avLst/>
          </a:prstGeom>
        </p:spPr>
        <p:txBody>
          <a:bodyPr/>
          <a:lstStyle/>
          <a:p>
            <a:pPr/>
            <a:r>
              <a:t>Ask students: </a:t>
            </a:r>
          </a:p>
          <a:p>
            <a:pPr/>
            <a:r>
              <a:t> WSL2 and Windows Terminal</a:t>
            </a:r>
          </a:p>
          <a:p>
            <a:pPr/>
            <a:r>
              <a:t> node.js 18 or 20</a:t>
            </a:r>
          </a:p>
          <a:p>
            <a:pPr/>
            <a:r>
              <a:t> (Solana CLI tools aren't necessary at this point)</a:t>
            </a:r>
            <a:br/>
            <a:br/>
            <a:r>
              <a:t>NOTE: if a student has trouble during setup, ask the other students to do intros while the student sets up.</a:t>
            </a:r>
          </a:p>
          <a:p>
            <a:pPr/>
          </a:p>
          <a:p>
            <a:pPr/>
            <a:r>
              <a:t>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3" name="Shape 513"/>
          <p:cNvSpPr/>
          <p:nvPr>
            <p:ph type="sldImg"/>
          </p:nvPr>
        </p:nvSpPr>
        <p:spPr>
          <a:prstGeom prst="rect">
            <a:avLst/>
          </a:prstGeom>
        </p:spPr>
        <p:txBody>
          <a:bodyPr/>
          <a:lstStyle/>
          <a:p>
            <a:pPr/>
          </a:p>
        </p:txBody>
      </p:sp>
      <p:sp>
        <p:nvSpPr>
          <p:cNvPr id="514" name="Shape 514"/>
          <p:cNvSpPr/>
          <p:nvPr>
            <p:ph type="body" sz="quarter" idx="1"/>
          </p:nvPr>
        </p:nvSpPr>
        <p:spPr>
          <a:prstGeom prst="rect">
            <a:avLst/>
          </a:prstGeom>
        </p:spPr>
        <p:txBody>
          <a:bodyPr/>
          <a:lstStyle/>
          <a:p>
            <a:pPr/>
            <a:r>
              <a:t>If Alice wants to send Bob 10 SOL, she will:</a:t>
            </a:r>
            <a:br/>
          </a:p>
          <a:p>
            <a:pPr/>
            <a:r>
              <a:t>Use the System program, which has a transfer() function to send SOL</a:t>
            </a:r>
            <a:br/>
            <a:r>
              <a:t>Use the Memo program, which has a memo() function to write a small message as part of the transaction</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0" name="Shape 530"/>
          <p:cNvSpPr/>
          <p:nvPr>
            <p:ph type="sldImg"/>
          </p:nvPr>
        </p:nvSpPr>
        <p:spPr>
          <a:prstGeom prst="rect">
            <a:avLst/>
          </a:prstGeom>
        </p:spPr>
        <p:txBody>
          <a:bodyPr/>
          <a:lstStyle/>
          <a:p>
            <a:pPr/>
          </a:p>
        </p:txBody>
      </p:sp>
      <p:sp>
        <p:nvSpPr>
          <p:cNvPr id="531" name="Shape 531"/>
          <p:cNvSpPr/>
          <p:nvPr>
            <p:ph type="body" sz="quarter" idx="1"/>
          </p:nvPr>
        </p:nvSpPr>
        <p:spPr>
          <a:prstGeom prst="rect">
            <a:avLst/>
          </a:prstGeom>
        </p:spPr>
        <p:txBody>
          <a:bodyPr/>
          <a:lstStyle/>
          <a:p>
            <a:pPr/>
            <a:r>
              <a:t>Here’s the transaction in Solana Explorer - you can see the two instructions inside!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1" name="Shape 541"/>
          <p:cNvSpPr/>
          <p:nvPr>
            <p:ph type="sldImg"/>
          </p:nvPr>
        </p:nvSpPr>
        <p:spPr>
          <a:prstGeom prst="rect">
            <a:avLst/>
          </a:prstGeom>
        </p:spPr>
        <p:txBody>
          <a:bodyPr/>
          <a:lstStyle/>
          <a:p>
            <a:pPr/>
          </a:p>
        </p:txBody>
      </p:sp>
      <p:sp>
        <p:nvSpPr>
          <p:cNvPr id="542" name="Shape 542"/>
          <p:cNvSpPr/>
          <p:nvPr>
            <p:ph type="body" sz="quarter" idx="1"/>
          </p:nvPr>
        </p:nvSpPr>
        <p:spPr>
          <a:prstGeom prst="rect">
            <a:avLst/>
          </a:prstGeom>
        </p:spPr>
        <p:txBody>
          <a:bodyPr/>
          <a:lstStyle/>
          <a:p>
            <a:pPr/>
            <a:r>
              <a:t>If both instructions complete, 10 SOL is now sent to Bob.</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4" name="Shape 554"/>
          <p:cNvSpPr/>
          <p:nvPr>
            <p:ph type="sldImg"/>
          </p:nvPr>
        </p:nvSpPr>
        <p:spPr>
          <a:prstGeom prst="rect">
            <a:avLst/>
          </a:prstGeom>
        </p:spPr>
        <p:txBody>
          <a:bodyPr/>
          <a:lstStyle/>
          <a:p>
            <a:pPr/>
          </a:p>
        </p:txBody>
      </p:sp>
      <p:sp>
        <p:nvSpPr>
          <p:cNvPr id="555" name="Shape 555"/>
          <p:cNvSpPr/>
          <p:nvPr>
            <p:ph type="body" sz="quarter" idx="1"/>
          </p:nvPr>
        </p:nvSpPr>
        <p:spPr>
          <a:prstGeom prst="rect">
            <a:avLst/>
          </a:prstGeom>
        </p:spPr>
        <p:txBody>
          <a:bodyPr/>
          <a:lstStyle/>
          <a:p>
            <a:pPr/>
            <a:r>
              <a:t>Make a new file called send-sol.ts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1" name="Shape 561"/>
          <p:cNvSpPr/>
          <p:nvPr>
            <p:ph type="sldImg"/>
          </p:nvPr>
        </p:nvSpPr>
        <p:spPr>
          <a:prstGeom prst="rect">
            <a:avLst/>
          </a:prstGeom>
        </p:spPr>
        <p:txBody>
          <a:bodyPr/>
          <a:lstStyle/>
          <a:p>
            <a:pPr/>
          </a:p>
        </p:txBody>
      </p:sp>
      <p:sp>
        <p:nvSpPr>
          <p:cNvPr id="562" name="Shape 562"/>
          <p:cNvSpPr/>
          <p:nvPr>
            <p:ph type="body" sz="quarter" idx="1"/>
          </p:nvPr>
        </p:nvSpPr>
        <p:spPr>
          <a:prstGeom prst="rect">
            <a:avLst/>
          </a:prstGeom>
        </p:spPr>
        <p:txBody>
          <a:bodyPr/>
          <a:lstStyle/>
          <a:p>
            <a:pPr/>
            <a:r>
              <a:t>Extend the file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6" name="Shape 576"/>
          <p:cNvSpPr/>
          <p:nvPr>
            <p:ph type="sldImg"/>
          </p:nvPr>
        </p:nvSpPr>
        <p:spPr>
          <a:prstGeom prst="rect">
            <a:avLst/>
          </a:prstGeom>
        </p:spPr>
        <p:txBody>
          <a:bodyPr/>
          <a:lstStyle/>
          <a:p>
            <a:pPr/>
          </a:p>
        </p:txBody>
      </p:sp>
      <p:sp>
        <p:nvSpPr>
          <p:cNvPr id="577" name="Shape 577"/>
          <p:cNvSpPr/>
          <p:nvPr>
            <p:ph type="body" sz="quarter" idx="1"/>
          </p:nvPr>
        </p:nvSpPr>
        <p:spPr>
          <a:prstGeom prst="rect">
            <a:avLst/>
          </a:prstGeom>
        </p:spPr>
        <p:txBody>
          <a:bodyPr/>
          <a:lstStyle/>
          <a:p>
            <a:pPr/>
            <a:r>
              <a:t>Extend the file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3" name="Shape 593"/>
          <p:cNvSpPr/>
          <p:nvPr>
            <p:ph type="sldImg"/>
          </p:nvPr>
        </p:nvSpPr>
        <p:spPr>
          <a:prstGeom prst="rect">
            <a:avLst/>
          </a:prstGeom>
        </p:spPr>
        <p:txBody>
          <a:bodyPr/>
          <a:lstStyle/>
          <a:p>
            <a:pPr/>
          </a:p>
        </p:txBody>
      </p:sp>
      <p:sp>
        <p:nvSpPr>
          <p:cNvPr id="594" name="Shape 594"/>
          <p:cNvSpPr/>
          <p:nvPr>
            <p:ph type="body" sz="quarter" idx="1"/>
          </p:nvPr>
        </p:nvSpPr>
        <p:spPr>
          <a:prstGeom prst="rect">
            <a:avLst/>
          </a:prstGeom>
        </p:spPr>
        <p:txBody>
          <a:bodyPr/>
          <a:lstStyle/>
          <a:p>
            <a:pPr/>
            <a:r>
              <a:t>If you get money from family overseas, win a hackathon, or buy snacks at Solana events, you’ll be using USDC rather than SOL.</a:t>
            </a:r>
          </a:p>
          <a:p>
            <a:pPr/>
          </a:p>
          <a:p>
            <a:pPr/>
            <a:r>
              <a:t>So how do USDC, PyUSD, Bonk and other non-SOL tokens work?</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2" name="Shape 602"/>
          <p:cNvSpPr/>
          <p:nvPr>
            <p:ph type="sldImg"/>
          </p:nvPr>
        </p:nvSpPr>
        <p:spPr>
          <a:prstGeom prst="rect">
            <a:avLst/>
          </a:prstGeom>
        </p:spPr>
        <p:txBody>
          <a:bodyPr/>
          <a:lstStyle/>
          <a:p>
            <a:pPr/>
          </a:p>
        </p:txBody>
      </p:sp>
      <p:sp>
        <p:nvSpPr>
          <p:cNvPr id="603" name="Shape 603"/>
          <p:cNvSpPr/>
          <p:nvPr>
            <p:ph type="body" sz="quarter" idx="1"/>
          </p:nvPr>
        </p:nvSpPr>
        <p:spPr>
          <a:prstGeom prst="rect">
            <a:avLst/>
          </a:prstGeom>
        </p:spPr>
        <p:txBody>
          <a:bodyPr/>
          <a:lstStyle/>
          <a:p>
            <a:pPr/>
            <a:r>
              <a:t>Back to Alice and Bob</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2" name="Shape 612"/>
          <p:cNvSpPr/>
          <p:nvPr>
            <p:ph type="sldImg"/>
          </p:nvPr>
        </p:nvSpPr>
        <p:spPr>
          <a:prstGeom prst="rect">
            <a:avLst/>
          </a:prstGeom>
        </p:spPr>
        <p:txBody>
          <a:bodyPr/>
          <a:lstStyle/>
          <a:p>
            <a:pPr/>
          </a:p>
        </p:txBody>
      </p:sp>
      <p:sp>
        <p:nvSpPr>
          <p:cNvPr id="613" name="Shape 613"/>
          <p:cNvSpPr/>
          <p:nvPr>
            <p:ph type="body" sz="quarter" idx="1"/>
          </p:nvPr>
        </p:nvSpPr>
        <p:spPr>
          <a:prstGeom prst="rect">
            <a:avLst/>
          </a:prstGeom>
        </p:spPr>
        <p:txBody>
          <a:bodyPr/>
          <a:lstStyle/>
          <a:p>
            <a:pPr/>
            <a:r>
              <a:t>Tokens on Solana each have a distinct </a:t>
            </a:r>
            <a:r>
              <a:rPr b="1"/>
              <a:t>token mint address</a:t>
            </a:r>
            <a:r>
              <a:t>, run by the mint authority -  the person or organisation that produces the token. The mint is the factory that produces tokens.</a:t>
            </a:r>
            <a:br/>
            <a:br/>
            <a:r>
              <a:t>USDC is produced by Circle, and Circle run the USDC mint at an address they put on their website.</a:t>
            </a:r>
          </a:p>
          <a:p>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5" name="Shape 625"/>
          <p:cNvSpPr/>
          <p:nvPr>
            <p:ph type="sldImg"/>
          </p:nvPr>
        </p:nvSpPr>
        <p:spPr>
          <a:prstGeom prst="rect">
            <a:avLst/>
          </a:prstGeom>
        </p:spPr>
        <p:txBody>
          <a:bodyPr/>
          <a:lstStyle/>
          <a:p>
            <a:pPr/>
          </a:p>
        </p:txBody>
      </p:sp>
      <p:sp>
        <p:nvSpPr>
          <p:cNvPr id="626" name="Shape 626"/>
          <p:cNvSpPr/>
          <p:nvPr>
            <p:ph type="body" sz="quarter" idx="1"/>
          </p:nvPr>
        </p:nvSpPr>
        <p:spPr>
          <a:prstGeom prst="rect">
            <a:avLst/>
          </a:prstGeom>
        </p:spPr>
        <p:txBody>
          <a:bodyPr/>
          <a:lstStyle/>
          <a:p>
            <a:pPr/>
          </a:p>
          <a:p>
            <a:pPr/>
          </a:p>
          <a:p>
            <a:pPr/>
            <a:r>
              <a:t>It has a mint authority - someone specified by public key allowed to mint new tokens</a:t>
            </a:r>
          </a:p>
          <a:p>
            <a:pPr/>
            <a:r>
              <a:t>It has a freeze authroity - someone specified by public key that can stop new tokens being minted</a:t>
            </a:r>
          </a:p>
          <a:p>
            <a:pPr/>
          </a:p>
          <a:p>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Shape 178"/>
          <p:cNvSpPr/>
          <p:nvPr>
            <p:ph type="sldImg"/>
          </p:nvPr>
        </p:nvSpPr>
        <p:spPr>
          <a:prstGeom prst="rect">
            <a:avLst/>
          </a:prstGeom>
        </p:spPr>
        <p:txBody>
          <a:bodyPr/>
          <a:lstStyle/>
          <a:p>
            <a:pPr/>
          </a:p>
        </p:txBody>
      </p:sp>
      <p:sp>
        <p:nvSpPr>
          <p:cNvPr id="179" name="Shape 179"/>
          <p:cNvSpPr/>
          <p:nvPr>
            <p:ph type="body" sz="quarter" idx="1"/>
          </p:nvPr>
        </p:nvSpPr>
        <p:spPr>
          <a:prstGeom prst="rect">
            <a:avLst/>
          </a:prstGeom>
        </p:spPr>
        <p:txBody>
          <a:bodyPr/>
          <a:lstStyle/>
          <a:p>
            <a:pPr/>
            <a:r>
              <a:t>Ask students: </a:t>
            </a:r>
          </a:p>
          <a:p>
            <a:pPr/>
            <a:r>
              <a:t>  their name</a:t>
            </a:r>
          </a:p>
          <a:p>
            <a:pPr/>
            <a:r>
              <a:t>  where they work / study</a:t>
            </a:r>
          </a:p>
          <a:p>
            <a:pPr/>
            <a:r>
              <a:t>  why they’re interested in blockchain, or any experience</a:t>
            </a:r>
          </a:p>
          <a:p>
            <a:pPr/>
          </a:p>
          <a:p>
            <a:pPr/>
            <a:r>
              <a:t>STUDENTS GO FIRST! Pick a student to start.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0" name="Shape 640"/>
          <p:cNvSpPr/>
          <p:nvPr>
            <p:ph type="sldImg"/>
          </p:nvPr>
        </p:nvSpPr>
        <p:spPr>
          <a:prstGeom prst="rect">
            <a:avLst/>
          </a:prstGeom>
        </p:spPr>
        <p:txBody>
          <a:bodyPr/>
          <a:lstStyle/>
          <a:p>
            <a:pPr/>
          </a:p>
        </p:txBody>
      </p:sp>
      <p:sp>
        <p:nvSpPr>
          <p:cNvPr id="641" name="Shape 641"/>
          <p:cNvSpPr/>
          <p:nvPr>
            <p:ph type="body" sz="quarter" idx="1"/>
          </p:nvPr>
        </p:nvSpPr>
        <p:spPr>
          <a:prstGeom prst="rect">
            <a:avLst/>
          </a:prstGeom>
        </p:spPr>
        <p:txBody>
          <a:bodyPr/>
          <a:lstStyle/>
          <a:p>
            <a:pPr/>
            <a:r>
              <a:t>A token is uniquely defined by it's mint address</a:t>
            </a:r>
          </a:p>
          <a:p>
            <a:pPr/>
          </a:p>
          <a:p>
            <a:pPr/>
            <a:r>
              <a:t>It has a mint authority - someone specified by public key allowed to mint new tokens</a:t>
            </a:r>
          </a:p>
          <a:p>
            <a:pPr/>
          </a:p>
          <a:p>
            <a:pPr/>
            <a:r>
              <a:t>It has a freeze authroity - someone specified by public key that can stop new tokens being minted</a:t>
            </a:r>
          </a:p>
          <a:p>
            <a:pPr/>
          </a:p>
          <a:p>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5" name="Shape 655"/>
          <p:cNvSpPr/>
          <p:nvPr>
            <p:ph type="sldImg"/>
          </p:nvPr>
        </p:nvSpPr>
        <p:spPr>
          <a:prstGeom prst="rect">
            <a:avLst/>
          </a:prstGeom>
        </p:spPr>
        <p:txBody>
          <a:bodyPr/>
          <a:lstStyle/>
          <a:p>
            <a:pPr/>
          </a:p>
        </p:txBody>
      </p:sp>
      <p:sp>
        <p:nvSpPr>
          <p:cNvPr id="656" name="Shape 656"/>
          <p:cNvSpPr/>
          <p:nvPr>
            <p:ph type="body" sz="quarter" idx="1"/>
          </p:nvPr>
        </p:nvSpPr>
        <p:spPr>
          <a:prstGeom prst="rect">
            <a:avLst/>
          </a:prstGeom>
        </p:spPr>
        <p:txBody>
          <a:bodyPr/>
          <a:lstStyle/>
          <a:p>
            <a:pPr/>
            <a:r>
              <a:t>Say Alice gets some USDC from Bob. </a:t>
            </a:r>
          </a:p>
          <a:p>
            <a:pPr/>
          </a:p>
          <a:p>
            <a:pPr/>
            <a:r>
              <a:t>We can make a transaction with two instructions:</a:t>
            </a:r>
          </a:p>
          <a:p>
            <a:pPr/>
            <a:r>
              <a:t> - The </a:t>
            </a:r>
            <a:r>
              <a:rPr b="1"/>
              <a:t>associated token program </a:t>
            </a:r>
            <a:r>
              <a:t>has a </a:t>
            </a:r>
            <a:r>
              <a:rPr b="1"/>
              <a:t>buildATA()</a:t>
            </a:r>
            <a:r>
              <a:t> function. This creates the associated token account if it doesn’t already exist.</a:t>
            </a:r>
          </a:p>
          <a:p>
            <a:pPr/>
            <a:r>
              <a:t> - The </a:t>
            </a:r>
            <a:r>
              <a:rPr b="1"/>
              <a:t>token</a:t>
            </a:r>
            <a:r>
              <a:t> account has a </a:t>
            </a:r>
            <a:r>
              <a:rPr b="1"/>
              <a:t>transfer() </a:t>
            </a:r>
            <a:r>
              <a:t>function</a:t>
            </a:r>
          </a:p>
          <a:p>
            <a:pPr/>
          </a:p>
          <a:p>
            <a:pPr/>
            <a:r>
              <a:t>Combining those, Alice now has the USDC in account associated with her wallet.</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2" name="Shape 672"/>
          <p:cNvSpPr/>
          <p:nvPr>
            <p:ph type="sldImg"/>
          </p:nvPr>
        </p:nvSpPr>
        <p:spPr>
          <a:prstGeom prst="rect">
            <a:avLst/>
          </a:prstGeom>
        </p:spPr>
        <p:txBody>
          <a:bodyPr/>
          <a:lstStyle/>
          <a:p>
            <a:pPr/>
          </a:p>
        </p:txBody>
      </p:sp>
      <p:sp>
        <p:nvSpPr>
          <p:cNvPr id="673" name="Shape 673"/>
          <p:cNvSpPr/>
          <p:nvPr>
            <p:ph type="body" sz="quarter" idx="1"/>
          </p:nvPr>
        </p:nvSpPr>
        <p:spPr>
          <a:prstGeom prst="rect">
            <a:avLst/>
          </a:prstGeom>
        </p:spPr>
        <p:txBody>
          <a:bodyPr/>
          <a:lstStyle/>
          <a:p>
            <a:pPr/>
            <a:r>
              <a:t>Extend the file</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1" name="Shape 681"/>
          <p:cNvSpPr/>
          <p:nvPr>
            <p:ph type="sldImg"/>
          </p:nvPr>
        </p:nvSpPr>
        <p:spPr>
          <a:prstGeom prst="rect">
            <a:avLst/>
          </a:prstGeom>
        </p:spPr>
        <p:txBody>
          <a:bodyPr/>
          <a:lstStyle/>
          <a:p>
            <a:pPr/>
          </a:p>
        </p:txBody>
      </p:sp>
      <p:sp>
        <p:nvSpPr>
          <p:cNvPr id="682" name="Shape 682"/>
          <p:cNvSpPr/>
          <p:nvPr>
            <p:ph type="body" sz="quarter" idx="1"/>
          </p:nvPr>
        </p:nvSpPr>
        <p:spPr>
          <a:prstGeom prst="rect">
            <a:avLst/>
          </a:prstGeom>
        </p:spPr>
        <p:txBody>
          <a:bodyPr/>
          <a:lstStyle/>
          <a:p>
            <a:pPr/>
            <a:r>
              <a:t>Extend the file</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4" name="Shape 694"/>
          <p:cNvSpPr/>
          <p:nvPr>
            <p:ph type="sldImg"/>
          </p:nvPr>
        </p:nvSpPr>
        <p:spPr>
          <a:prstGeom prst="rect">
            <a:avLst/>
          </a:prstGeom>
        </p:spPr>
        <p:txBody>
          <a:bodyPr/>
          <a:lstStyle/>
          <a:p>
            <a:pPr/>
          </a:p>
        </p:txBody>
      </p:sp>
      <p:sp>
        <p:nvSpPr>
          <p:cNvPr id="695" name="Shape 695"/>
          <p:cNvSpPr/>
          <p:nvPr>
            <p:ph type="body" sz="quarter" idx="1"/>
          </p:nvPr>
        </p:nvSpPr>
        <p:spPr>
          <a:prstGeom prst="rect">
            <a:avLst/>
          </a:prstGeom>
        </p:spPr>
        <p:txBody>
          <a:bodyPr/>
          <a:lstStyle/>
          <a:p>
            <a:pPr/>
            <a:r>
              <a:t>Make an account</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1" name="Shape 701"/>
          <p:cNvSpPr/>
          <p:nvPr>
            <p:ph type="sldImg"/>
          </p:nvPr>
        </p:nvSpPr>
        <p:spPr>
          <a:prstGeom prst="rect">
            <a:avLst/>
          </a:prstGeom>
        </p:spPr>
        <p:txBody>
          <a:bodyPr/>
          <a:lstStyle/>
          <a:p>
            <a:pPr/>
          </a:p>
        </p:txBody>
      </p:sp>
      <p:sp>
        <p:nvSpPr>
          <p:cNvPr id="702" name="Shape 702"/>
          <p:cNvSpPr/>
          <p:nvPr>
            <p:ph type="body" sz="quarter" idx="1"/>
          </p:nvPr>
        </p:nvSpPr>
        <p:spPr>
          <a:prstGeom prst="rect">
            <a:avLst/>
          </a:prstGeom>
        </p:spPr>
        <p:txBody>
          <a:bodyPr/>
          <a:lstStyle/>
          <a:p>
            <a:pPr/>
            <a:r>
              <a:t>Extend the file</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1" name="Shape 711"/>
          <p:cNvSpPr/>
          <p:nvPr>
            <p:ph type="sldImg"/>
          </p:nvPr>
        </p:nvSpPr>
        <p:spPr>
          <a:prstGeom prst="rect">
            <a:avLst/>
          </a:prstGeom>
        </p:spPr>
        <p:txBody>
          <a:bodyPr/>
          <a:lstStyle/>
          <a:p>
            <a:pPr/>
          </a:p>
        </p:txBody>
      </p:sp>
      <p:sp>
        <p:nvSpPr>
          <p:cNvPr id="712" name="Shape 712"/>
          <p:cNvSpPr/>
          <p:nvPr>
            <p:ph type="body" sz="quarter" idx="1"/>
          </p:nvPr>
        </p:nvSpPr>
        <p:spPr>
          <a:prstGeom prst="rect">
            <a:avLst/>
          </a:prstGeom>
        </p:spPr>
        <p:txBody>
          <a:bodyPr/>
          <a:lstStyle/>
          <a:p>
            <a:pPr/>
            <a:r>
              <a:t>Let's mint some tokens. </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8" name="Shape 718"/>
          <p:cNvSpPr/>
          <p:nvPr>
            <p:ph type="sldImg"/>
          </p:nvPr>
        </p:nvSpPr>
        <p:spPr>
          <a:prstGeom prst="rect">
            <a:avLst/>
          </a:prstGeom>
        </p:spPr>
        <p:txBody>
          <a:bodyPr/>
          <a:lstStyle/>
          <a:p>
            <a:pPr/>
          </a:p>
        </p:txBody>
      </p:sp>
      <p:sp>
        <p:nvSpPr>
          <p:cNvPr id="719" name="Shape 719"/>
          <p:cNvSpPr/>
          <p:nvPr>
            <p:ph type="body" sz="quarter" idx="1"/>
          </p:nvPr>
        </p:nvSpPr>
        <p:spPr>
          <a:prstGeom prst="rect">
            <a:avLst/>
          </a:prstGeom>
        </p:spPr>
        <p:txBody>
          <a:bodyPr/>
          <a:lstStyle/>
          <a:p>
            <a:pPr/>
            <a:r>
              <a:t>We can mint the tokens directly to any associated token account - this could be our own ATA, or a classmates.</a:t>
            </a:r>
            <a:br/>
            <a:br/>
            <a:r>
              <a:t>Let's mint to our own token account for now. We can send the tokens to other people later!</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8" name="Shape 728"/>
          <p:cNvSpPr/>
          <p:nvPr>
            <p:ph type="sldImg"/>
          </p:nvPr>
        </p:nvSpPr>
        <p:spPr>
          <a:prstGeom prst="rect">
            <a:avLst/>
          </a:prstGeom>
        </p:spPr>
        <p:txBody>
          <a:bodyPr/>
          <a:lstStyle/>
          <a:p>
            <a:pPr/>
          </a:p>
        </p:txBody>
      </p:sp>
      <p:sp>
        <p:nvSpPr>
          <p:cNvPr id="729" name="Shape 729"/>
          <p:cNvSpPr/>
          <p:nvPr>
            <p:ph type="body" sz="quarter" idx="1"/>
          </p:nvPr>
        </p:nvSpPr>
        <p:spPr>
          <a:prstGeom prst="rect">
            <a:avLst/>
          </a:prstGeom>
        </p:spPr>
        <p:txBody>
          <a:bodyPr/>
          <a:lstStyle/>
          <a:p>
            <a:pPr/>
            <a:r>
              <a:t>Let's send some tokens. You can </a:t>
            </a:r>
            <a:r>
              <a:rPr b="1"/>
              <a:t>any token that you have</a:t>
            </a:r>
            <a:r>
              <a:t>, to </a:t>
            </a:r>
            <a:r>
              <a:rPr b="1"/>
              <a:t>anyone else in the class</a:t>
            </a:r>
            <a:r>
              <a:t> - you just need to know their wallet address, and the token you want to send.</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5" name="Shape 735"/>
          <p:cNvSpPr/>
          <p:nvPr>
            <p:ph type="sldImg"/>
          </p:nvPr>
        </p:nvSpPr>
        <p:spPr>
          <a:prstGeom prst="rect">
            <a:avLst/>
          </a:prstGeom>
        </p:spPr>
        <p:txBody>
          <a:bodyPr/>
          <a:lstStyle/>
          <a:p>
            <a:pPr/>
          </a:p>
        </p:txBody>
      </p:sp>
      <p:sp>
        <p:nvSpPr>
          <p:cNvPr id="736" name="Shape 736"/>
          <p:cNvSpPr/>
          <p:nvPr>
            <p:ph type="body" sz="quarter" idx="1"/>
          </p:nvPr>
        </p:nvSpPr>
        <p:spPr>
          <a:prstGeom prst="rect">
            <a:avLst/>
          </a:prstGeom>
        </p:spPr>
        <p:txBody>
          <a:bodyPr/>
          <a:lstStyle/>
          <a:p>
            <a:pPr/>
            <a:r>
              <a:t>Send the tokens!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Shape 186"/>
          <p:cNvSpPr/>
          <p:nvPr>
            <p:ph type="sldImg"/>
          </p:nvPr>
        </p:nvSpPr>
        <p:spPr>
          <a:prstGeom prst="rect">
            <a:avLst/>
          </a:prstGeom>
        </p:spPr>
        <p:txBody>
          <a:bodyPr/>
          <a:lstStyle/>
          <a:p>
            <a:pPr/>
          </a:p>
        </p:txBody>
      </p:sp>
      <p:sp>
        <p:nvSpPr>
          <p:cNvPr id="187" name="Shape 187"/>
          <p:cNvSpPr/>
          <p:nvPr>
            <p:ph type="body" sz="quarter" idx="1"/>
          </p:nvPr>
        </p:nvSpPr>
        <p:spPr>
          <a:prstGeom prst="rect">
            <a:avLst/>
          </a:prstGeom>
        </p:spPr>
        <p:txBody>
          <a:bodyPr/>
          <a:lstStyle/>
          <a:p>
            <a:pPr/>
            <a:r>
              <a:t>Crypto starts with cryptography</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8" name="Shape 808"/>
          <p:cNvSpPr/>
          <p:nvPr>
            <p:ph type="sldImg"/>
          </p:nvPr>
        </p:nvSpPr>
        <p:spPr>
          <a:prstGeom prst="rect">
            <a:avLst/>
          </a:prstGeom>
        </p:spPr>
        <p:txBody>
          <a:bodyPr/>
          <a:lstStyle/>
          <a:p>
            <a:pPr/>
          </a:p>
        </p:txBody>
      </p:sp>
      <p:sp>
        <p:nvSpPr>
          <p:cNvPr id="809" name="Shape 809"/>
          <p:cNvSpPr/>
          <p:nvPr>
            <p:ph type="body" sz="quarter" idx="1"/>
          </p:nvPr>
        </p:nvSpPr>
        <p:spPr>
          <a:prstGeom prst="rect">
            <a:avLst/>
          </a:prstGeom>
        </p:spPr>
        <p:txBody>
          <a:bodyPr/>
          <a:lstStyle/>
          <a:p>
            <a:pPr/>
            <a:r>
              <a:t>Extend the file</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5" name="Shape 815"/>
          <p:cNvSpPr/>
          <p:nvPr>
            <p:ph type="sldImg"/>
          </p:nvPr>
        </p:nvSpPr>
        <p:spPr>
          <a:prstGeom prst="rect">
            <a:avLst/>
          </a:prstGeom>
        </p:spPr>
        <p:txBody>
          <a:bodyPr/>
          <a:lstStyle/>
          <a:p>
            <a:pPr/>
          </a:p>
        </p:txBody>
      </p:sp>
      <p:sp>
        <p:nvSpPr>
          <p:cNvPr id="816" name="Shape 816"/>
          <p:cNvSpPr/>
          <p:nvPr>
            <p:ph type="body" sz="quarter" idx="1"/>
          </p:nvPr>
        </p:nvSpPr>
        <p:spPr>
          <a:prstGeom prst="rect">
            <a:avLst/>
          </a:prstGeom>
        </p:spPr>
        <p:txBody>
          <a:bodyPr/>
          <a:lstStyle/>
          <a:p>
            <a:pPr/>
            <a:r>
              <a:t>Extend the file</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2" name="Shape 822"/>
          <p:cNvSpPr/>
          <p:nvPr>
            <p:ph type="sldImg"/>
          </p:nvPr>
        </p:nvSpPr>
        <p:spPr>
          <a:prstGeom prst="rect">
            <a:avLst/>
          </a:prstGeom>
        </p:spPr>
        <p:txBody>
          <a:bodyPr/>
          <a:lstStyle/>
          <a:p>
            <a:pPr/>
          </a:p>
        </p:txBody>
      </p:sp>
      <p:sp>
        <p:nvSpPr>
          <p:cNvPr id="823" name="Shape 823"/>
          <p:cNvSpPr/>
          <p:nvPr>
            <p:ph type="body" sz="quarter" idx="1"/>
          </p:nvPr>
        </p:nvSpPr>
        <p:spPr>
          <a:prstGeom prst="rect">
            <a:avLst/>
          </a:prstGeom>
        </p:spPr>
        <p:txBody>
          <a:bodyPr/>
          <a:lstStyle/>
          <a:p>
            <a:pPr/>
            <a:r>
              <a:t>Extend the file</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9" name="Shape 839"/>
          <p:cNvSpPr/>
          <p:nvPr>
            <p:ph type="sldImg"/>
          </p:nvPr>
        </p:nvSpPr>
        <p:spPr>
          <a:prstGeom prst="rect">
            <a:avLst/>
          </a:prstGeom>
        </p:spPr>
        <p:txBody>
          <a:bodyPr/>
          <a:lstStyle/>
          <a:p>
            <a:pPr/>
          </a:p>
        </p:txBody>
      </p:sp>
      <p:sp>
        <p:nvSpPr>
          <p:cNvPr id="840" name="Shape 840"/>
          <p:cNvSpPr/>
          <p:nvPr>
            <p:ph type="body" sz="quarter" idx="1"/>
          </p:nvPr>
        </p:nvSpPr>
        <p:spPr>
          <a:prstGeom prst="rect">
            <a:avLst/>
          </a:prstGeom>
        </p:spPr>
        <p:txBody>
          <a:bodyPr/>
          <a:lstStyle/>
          <a:p>
            <a:pPr/>
            <a:r>
              <a:t>Frameworks for other languages, including TypeScript, Python and Move are coming soon.</a:t>
            </a:r>
          </a:p>
          <a:p>
            <a:pPr/>
          </a:p>
          <a:p>
            <a:pPr/>
            <a:r>
              <a:t>These frameworks implement common security checks automatically, and handle common tasks like:</a:t>
            </a:r>
          </a:p>
          <a:p>
            <a:pPr/>
          </a:p>
          <a:p>
            <a:pPr/>
            <a:r>
              <a:t>sending incoming instructions to the right instruction handlers</a:t>
            </a:r>
          </a:p>
          <a:p>
            <a:pPr/>
            <a:r>
              <a:t>deserialising data from incoming transactions</a:t>
            </a:r>
          </a:p>
          <a:p>
            <a:pPr/>
            <a:r>
              <a:t>checking the accounts provided with incoming instructions, for example to check that certain accounts are of a particular type, or are distinct from other accounts.</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3" name="Shape 853"/>
          <p:cNvSpPr/>
          <p:nvPr>
            <p:ph type="sldImg"/>
          </p:nvPr>
        </p:nvSpPr>
        <p:spPr>
          <a:prstGeom prst="rect">
            <a:avLst/>
          </a:prstGeom>
        </p:spPr>
        <p:txBody>
          <a:bodyPr/>
          <a:lstStyle/>
          <a:p>
            <a:pPr/>
          </a:p>
        </p:txBody>
      </p:sp>
      <p:sp>
        <p:nvSpPr>
          <p:cNvPr id="854" name="Shape 854"/>
          <p:cNvSpPr/>
          <p:nvPr>
            <p:ph type="body" sz="quarter" idx="1"/>
          </p:nvPr>
        </p:nvSpPr>
        <p:spPr>
          <a:prstGeom prst="rect">
            <a:avLst/>
          </a:prstGeom>
        </p:spPr>
        <p:txBody>
          <a:bodyPr/>
          <a:lstStyle/>
          <a:p>
            <a:pPr/>
            <a:r>
              <a:t>If you have VScode, install Rust Analyzer now! </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1" name="Shape 861"/>
          <p:cNvSpPr/>
          <p:nvPr>
            <p:ph type="sldImg"/>
          </p:nvPr>
        </p:nvSpPr>
        <p:spPr>
          <a:prstGeom prst="rect">
            <a:avLst/>
          </a:prstGeom>
        </p:spPr>
        <p:txBody>
          <a:bodyPr/>
          <a:lstStyle/>
          <a:p>
            <a:pPr/>
          </a:p>
        </p:txBody>
      </p:sp>
      <p:sp>
        <p:nvSpPr>
          <p:cNvPr id="862" name="Shape 862"/>
          <p:cNvSpPr/>
          <p:nvPr>
            <p:ph type="body" sz="quarter" idx="1"/>
          </p:nvPr>
        </p:nvSpPr>
        <p:spPr>
          <a:prstGeom prst="rect">
            <a:avLst/>
          </a:prstGeom>
        </p:spPr>
        <p:txBody>
          <a:bodyPr/>
          <a:lstStyle/>
          <a:p>
            <a:pPr/>
            <a:r>
              <a:t>If you know TypeScript, Rust is very easy to learn. </a:t>
            </a:r>
            <a:br/>
            <a:br/>
            <a:r>
              <a:t>The biggest difference is Macros, which don't have a TypeScript equivalent. Macros apply to the next statement, wrap around it, and generate code! </a:t>
            </a:r>
            <a:br/>
            <a:br/>
            <a:r>
              <a:t>In TypeScript you might wrap around something with a function, but functions are run at runtime - Rust is compiled to native code, macros can create code that produces fast and efficient compiled output. </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6" name="Shape 866"/>
          <p:cNvSpPr/>
          <p:nvPr>
            <p:ph type="sldImg"/>
          </p:nvPr>
        </p:nvSpPr>
        <p:spPr>
          <a:prstGeom prst="rect">
            <a:avLst/>
          </a:prstGeom>
        </p:spPr>
        <p:txBody>
          <a:bodyPr/>
          <a:lstStyle/>
          <a:p>
            <a:pPr/>
          </a:p>
        </p:txBody>
      </p:sp>
      <p:sp>
        <p:nvSpPr>
          <p:cNvPr id="867" name="Shape 867"/>
          <p:cNvSpPr/>
          <p:nvPr>
            <p:ph type="body" sz="quarter" idx="1"/>
          </p:nvPr>
        </p:nvSpPr>
        <p:spPr>
          <a:prstGeom prst="rect">
            <a:avLst/>
          </a:prstGeom>
        </p:spPr>
        <p:txBody>
          <a:bodyPr/>
          <a:lstStyle/>
          <a:p>
            <a:pPr/>
            <a:r>
              <a:t>People have sometimes had trouble in this lab from mixing favourites and favorites</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8" name="Shape 878"/>
          <p:cNvSpPr/>
          <p:nvPr>
            <p:ph type="sldImg"/>
          </p:nvPr>
        </p:nvSpPr>
        <p:spPr>
          <a:prstGeom prst="rect">
            <a:avLst/>
          </a:prstGeom>
        </p:spPr>
        <p:txBody>
          <a:bodyPr/>
          <a:lstStyle/>
          <a:p>
            <a:pPr/>
          </a:p>
        </p:txBody>
      </p:sp>
      <p:sp>
        <p:nvSpPr>
          <p:cNvPr id="879" name="Shape 879"/>
          <p:cNvSpPr/>
          <p:nvPr>
            <p:ph type="body" sz="quarter" idx="1"/>
          </p:nvPr>
        </p:nvSpPr>
        <p:spPr>
          <a:prstGeom prst="rect">
            <a:avLst/>
          </a:prstGeom>
        </p:spPr>
        <p:txBody>
          <a:bodyPr/>
          <a:lstStyle/>
          <a:p>
            <a:pPr/>
            <a:r>
              <a:t>INSTRUCTOR: Solana 1.18 is nearly out and includes many fixes (particularly around ahash, and deployment) that make it preferable over 1.17. So use 1.18!</a:t>
            </a:r>
          </a:p>
          <a:p>
            <a:pPr/>
          </a:p>
          <a:p>
            <a:pPr/>
            <a:r>
              <a:t>Remember Anchor uses rustc that comes from Solana CLI, not the global rustc</a:t>
            </a:r>
          </a:p>
          <a:p>
            <a:pPr/>
          </a:p>
          <a:p>
            <a:pPr/>
            <a:r>
              <a:t>cargo build-sbf --version</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3" name="Shape 883"/>
          <p:cNvSpPr/>
          <p:nvPr>
            <p:ph type="sldImg"/>
          </p:nvPr>
        </p:nvSpPr>
        <p:spPr>
          <a:prstGeom prst="rect">
            <a:avLst/>
          </a:prstGeom>
        </p:spPr>
        <p:txBody>
          <a:bodyPr/>
          <a:lstStyle/>
          <a:p>
            <a:pPr/>
          </a:p>
        </p:txBody>
      </p:sp>
      <p:sp>
        <p:nvSpPr>
          <p:cNvPr id="884" name="Shape 884"/>
          <p:cNvSpPr/>
          <p:nvPr>
            <p:ph type="body" sz="quarter" idx="1"/>
          </p:nvPr>
        </p:nvSpPr>
        <p:spPr>
          <a:prstGeom prst="rect">
            <a:avLst/>
          </a:prstGeom>
        </p:spPr>
        <p:txBody>
          <a:bodyPr/>
          <a:lstStyle/>
          <a:p>
            <a:pPr/>
            <a:r>
              <a:t>INSTRUCTOR: there may be errors and warnings, see next slide.</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8" name="Shape 888"/>
          <p:cNvSpPr/>
          <p:nvPr>
            <p:ph type="sldImg"/>
          </p:nvPr>
        </p:nvSpPr>
        <p:spPr>
          <a:prstGeom prst="rect">
            <a:avLst/>
          </a:prstGeom>
        </p:spPr>
        <p:txBody>
          <a:bodyPr/>
          <a:lstStyle/>
          <a:p>
            <a:pPr/>
          </a:p>
        </p:txBody>
      </p:sp>
      <p:sp>
        <p:nvSpPr>
          <p:cNvPr id="889" name="Shape 889"/>
          <p:cNvSpPr/>
          <p:nvPr>
            <p:ph type="body" sz="quarter" idx="1"/>
          </p:nvPr>
        </p:nvSpPr>
        <p:spPr>
          <a:prstGeom prst="rect">
            <a:avLst/>
          </a:prstGeom>
        </p:spPr>
        <p:txBody>
          <a:bodyPr/>
          <a:lstStyle/>
          <a:p>
            <a:pPr/>
            <a:r>
              <a:t>Ensure 'anchor test' finishes without errors before moving on.</a:t>
            </a:r>
            <a:br/>
            <a:br/>
            <a:r>
              <a:t>INSTRUCTOR: nearly all students will have the solana-program error. </a:t>
            </a:r>
            <a:br/>
            <a:r>
              <a:t>This will eventually be fixed by Anza: https://github.com/solana-labs/solana/issues/32503</a:t>
            </a:r>
            <a:b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Shape 203"/>
          <p:cNvSpPr/>
          <p:nvPr>
            <p:ph type="sldImg"/>
          </p:nvPr>
        </p:nvSpPr>
        <p:spPr>
          <a:prstGeom prst="rect">
            <a:avLst/>
          </a:prstGeom>
        </p:spPr>
        <p:txBody>
          <a:bodyPr/>
          <a:lstStyle/>
          <a:p>
            <a:pPr/>
          </a:p>
        </p:txBody>
      </p:sp>
      <p:sp>
        <p:nvSpPr>
          <p:cNvPr id="204" name="Shape 204"/>
          <p:cNvSpPr/>
          <p:nvPr>
            <p:ph type="body" sz="quarter" idx="1"/>
          </p:nvPr>
        </p:nvSpPr>
        <p:spPr>
          <a:prstGeom prst="rect">
            <a:avLst/>
          </a:prstGeom>
        </p:spPr>
        <p:txBody>
          <a:bodyPr/>
          <a:lstStyle/>
          <a:p>
            <a:pPr/>
            <a:r>
              <a:t>Cryptography started in ancient Egypt, 5-7000 years ago!</a:t>
            </a:r>
          </a:p>
          <a:p>
            <a:pPr/>
          </a:p>
          <a:p>
            <a:pPr/>
            <a:r>
              <a:t>The earliest crypto was was we now call "symmetric cryptography".</a:t>
            </a:r>
          </a:p>
          <a:p>
            <a:p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3" name="Shape 893"/>
          <p:cNvSpPr/>
          <p:nvPr>
            <p:ph type="sldImg"/>
          </p:nvPr>
        </p:nvSpPr>
        <p:spPr>
          <a:prstGeom prst="rect">
            <a:avLst/>
          </a:prstGeom>
        </p:spPr>
        <p:txBody>
          <a:bodyPr/>
          <a:lstStyle/>
          <a:p>
            <a:pPr/>
          </a:p>
        </p:txBody>
      </p:sp>
      <p:sp>
        <p:nvSpPr>
          <p:cNvPr id="894" name="Shape 894"/>
          <p:cNvSpPr/>
          <p:nvPr>
            <p:ph type="body" sz="quarter" idx="1"/>
          </p:nvPr>
        </p:nvSpPr>
        <p:spPr>
          <a:prstGeom prst="rect">
            <a:avLst/>
          </a:prstGeom>
        </p:spPr>
        <p:txBody>
          <a:bodyPr/>
          <a:lstStyle/>
          <a:p>
            <a:pPr/>
            <a:r>
              <a:t>INSTRUCTOR: The keypair for your program's ID is in 'target/deploy'  </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0" name="Shape 900"/>
          <p:cNvSpPr/>
          <p:nvPr>
            <p:ph type="sldImg"/>
          </p:nvPr>
        </p:nvSpPr>
        <p:spPr>
          <a:prstGeom prst="rect">
            <a:avLst/>
          </a:prstGeom>
        </p:spPr>
        <p:txBody>
          <a:bodyPr/>
          <a:lstStyle/>
          <a:p>
            <a:pPr/>
          </a:p>
        </p:txBody>
      </p:sp>
      <p:sp>
        <p:nvSpPr>
          <p:cNvPr id="901" name="Shape 901"/>
          <p:cNvSpPr/>
          <p:nvPr>
            <p:ph type="body" sz="quarter" idx="1"/>
          </p:nvPr>
        </p:nvSpPr>
        <p:spPr>
          <a:prstGeom prst="rect">
            <a:avLst/>
          </a:prstGeom>
        </p:spPr>
        <p:txBody>
          <a:bodyPr/>
          <a:lstStyle/>
          <a:p>
            <a:pPr/>
            <a:r>
              <a:t>For smaller Anchor projects, </a:t>
            </a:r>
            <a:r>
              <a:rPr u="sng">
                <a:hlinkClick r:id="rId3" invalidUrl="" action="" tgtFrame="" tooltip="" history="1" highlightClick="0" endSnd="0"/>
              </a:rPr>
              <a:t>lib.rs</a:t>
            </a:r>
            <a:r>
              <a:t> is where the action happens</a:t>
            </a:r>
          </a:p>
          <a:p>
            <a:pPr/>
          </a:p>
          <a:p>
            <a:pPr/>
            <a:r>
              <a:rPr b="1"/>
              <a:t>use</a:t>
            </a:r>
            <a:r>
              <a:t> is like import. The anchor 'prelude' is the most common parts of Anchor - things like the 'program' macro and 'declare_id' are all part of the Anchor prelude. We import everything to save us from typing the full path!</a:t>
            </a:r>
          </a:p>
          <a:p>
            <a:pPr/>
          </a:p>
          <a:p>
            <a:pPr/>
          </a:p>
          <a:p>
            <a:p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8" name="Shape 908"/>
          <p:cNvSpPr/>
          <p:nvPr>
            <p:ph type="sldImg"/>
          </p:nvPr>
        </p:nvSpPr>
        <p:spPr>
          <a:prstGeom prst="rect">
            <a:avLst/>
          </a:prstGeom>
        </p:spPr>
        <p:txBody>
          <a:bodyPr/>
          <a:lstStyle/>
          <a:p>
            <a:pPr/>
          </a:p>
        </p:txBody>
      </p:sp>
      <p:sp>
        <p:nvSpPr>
          <p:cNvPr id="909" name="Shape 909"/>
          <p:cNvSpPr/>
          <p:nvPr>
            <p:ph type="body" sz="quarter" idx="1"/>
          </p:nvPr>
        </p:nvSpPr>
        <p:spPr>
          <a:prstGeom prst="rect">
            <a:avLst/>
          </a:prstGeom>
        </p:spPr>
        <p:txBody>
          <a:bodyPr/>
          <a:lstStyle/>
          <a:p>
            <a:pPr/>
            <a:r>
              <a:t>The 'mod' makes a Rust module. The '#[program]' macro turns that module into a Solana program! This means all the functions inside are Solana instruction handlers!</a:t>
            </a:r>
            <a:br/>
            <a:br/>
            <a:r>
              <a:t>Our set_favorites() function takes favorites from a user and saves them to a PDA.  </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6" name="Shape 916"/>
          <p:cNvSpPr/>
          <p:nvPr>
            <p:ph type="sldImg"/>
          </p:nvPr>
        </p:nvSpPr>
        <p:spPr>
          <a:prstGeom prst="rect">
            <a:avLst/>
          </a:prstGeom>
        </p:spPr>
        <p:txBody>
          <a:bodyPr/>
          <a:lstStyle/>
          <a:p>
            <a:pPr/>
          </a:p>
        </p:txBody>
      </p:sp>
      <p:sp>
        <p:nvSpPr>
          <p:cNvPr id="917" name="Shape 917"/>
          <p:cNvSpPr/>
          <p:nvPr>
            <p:ph type="body" sz="quarter" idx="1"/>
          </p:nvPr>
        </p:nvSpPr>
        <p:spPr>
          <a:prstGeom prst="rect">
            <a:avLst/>
          </a:prstGeom>
        </p:spPr>
        <p:txBody>
          <a:bodyPr/>
          <a:lstStyle/>
          <a:p>
            <a:pPr/>
            <a:r>
              <a:t>We need to define the structure (like a TypeScript interface) for the data that will be stored inside the Favorites account.</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3" name="Shape 923"/>
          <p:cNvSpPr/>
          <p:nvPr>
            <p:ph type="sldImg"/>
          </p:nvPr>
        </p:nvSpPr>
        <p:spPr>
          <a:prstGeom prst="rect">
            <a:avLst/>
          </a:prstGeom>
        </p:spPr>
        <p:txBody>
          <a:bodyPr/>
          <a:lstStyle/>
          <a:p>
            <a:pPr/>
          </a:p>
        </p:txBody>
      </p:sp>
      <p:sp>
        <p:nvSpPr>
          <p:cNvPr id="924" name="Shape 924"/>
          <p:cNvSpPr/>
          <p:nvPr>
            <p:ph type="body" sz="quarter" idx="1"/>
          </p:nvPr>
        </p:nvSpPr>
        <p:spPr>
          <a:prstGeom prst="rect">
            <a:avLst/>
          </a:prstGeom>
        </p:spPr>
        <p:txBody>
          <a:bodyPr/>
          <a:lstStyle/>
          <a:p>
            <a:pPr/>
            <a:r>
              <a:t>Lastly, we need to make another struct for the accounts used by set_favorites() function.</a:t>
            </a:r>
            <a:br/>
            <a:br/>
            <a:r>
              <a:rPr b="1"/>
              <a:t>Note</a:t>
            </a:r>
            <a:r>
              <a:t>: Anchor's naming convention is a little unusual: we name the Account struct </a:t>
            </a:r>
            <a:r>
              <a:rPr b="1"/>
              <a:t>the same name</a:t>
            </a:r>
            <a:r>
              <a:t> as the function. SetFavorites (in TitleCase) is the struct for the set_favorites (in snake_case) function! </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5" name="Shape 935"/>
          <p:cNvSpPr/>
          <p:nvPr>
            <p:ph type="sldImg"/>
          </p:nvPr>
        </p:nvSpPr>
        <p:spPr>
          <a:prstGeom prst="rect">
            <a:avLst/>
          </a:prstGeom>
        </p:spPr>
        <p:txBody>
          <a:bodyPr/>
          <a:lstStyle/>
          <a:p>
            <a:pPr/>
          </a:p>
        </p:txBody>
      </p:sp>
      <p:sp>
        <p:nvSpPr>
          <p:cNvPr id="936" name="Shape 936"/>
          <p:cNvSpPr/>
          <p:nvPr>
            <p:ph type="body" sz="quarter" idx="1"/>
          </p:nvPr>
        </p:nvSpPr>
        <p:spPr>
          <a:prstGeom prst="rect">
            <a:avLst/>
          </a:prstGeom>
        </p:spPr>
        <p:txBody>
          <a:bodyPr/>
          <a:lstStyle/>
          <a:p>
            <a:pPr/>
            <a:r>
              <a:t>Anchor comes with an inbuilt copy of web3.js, so we can just do:</a:t>
            </a:r>
          </a:p>
          <a:p>
            <a:pPr/>
          </a:p>
          <a:p>
            <a:pPr/>
            <a:r>
              <a:t>const web3 = anchor.web3;</a:t>
            </a:r>
          </a:p>
          <a:p>
            <a:pPr/>
          </a:p>
          <a:p>
            <a:pPr/>
            <a:r>
              <a:t>Instead of importing it.</a:t>
            </a:r>
          </a:p>
          <a:p>
            <a:pPr/>
          </a:p>
          <a:p>
            <a:pPr/>
            <a:r>
              <a:t>Most of our setup is just making Anchor use the settings in Anchor.toml, including a default user and a particular cluster to run the validator on. </a:t>
            </a:r>
          </a:p>
          <a:p>
            <a:pPr/>
          </a:p>
          <a:p>
            <a:pPr/>
            <a:r>
              <a:t>Anchor projects are debugged on localhost. We don't need to airdrop to the local validator, but we've added a before() function here to show why!</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9" name="Shape 949"/>
          <p:cNvSpPr/>
          <p:nvPr>
            <p:ph type="sldImg"/>
          </p:nvPr>
        </p:nvSpPr>
        <p:spPr>
          <a:prstGeom prst="rect">
            <a:avLst/>
          </a:prstGeom>
        </p:spPr>
        <p:txBody>
          <a:bodyPr/>
          <a:lstStyle/>
          <a:p>
            <a:pPr/>
          </a:p>
        </p:txBody>
      </p:sp>
      <p:sp>
        <p:nvSpPr>
          <p:cNvPr id="950" name="Shape 950"/>
          <p:cNvSpPr/>
          <p:nvPr>
            <p:ph type="body" sz="quarter" idx="1"/>
          </p:nvPr>
        </p:nvSpPr>
        <p:spPr>
          <a:prstGeom prst="rect">
            <a:avLst/>
          </a:prstGeom>
        </p:spPr>
        <p:txBody>
          <a:bodyPr/>
          <a:lstStyle/>
          <a:p>
            <a:pPr/>
            <a:r>
              <a:t>Let's also check that people can't write to other people's favorites—i.e., unless they're the signer, writing the favorites for our user should fail.</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4" name="Shape 974"/>
          <p:cNvSpPr/>
          <p:nvPr>
            <p:ph type="sldImg"/>
          </p:nvPr>
        </p:nvSpPr>
        <p:spPr>
          <a:prstGeom prst="rect">
            <a:avLst/>
          </a:prstGeom>
        </p:spPr>
        <p:txBody>
          <a:bodyPr/>
          <a:lstStyle/>
          <a:p>
            <a:pPr/>
          </a:p>
        </p:txBody>
      </p:sp>
      <p:sp>
        <p:nvSpPr>
          <p:cNvPr id="975" name="Shape 975"/>
          <p:cNvSpPr/>
          <p:nvPr>
            <p:ph type="body" sz="quarter" idx="1"/>
          </p:nvPr>
        </p:nvSpPr>
        <p:spPr>
          <a:prstGeom prst="rect">
            <a:avLst/>
          </a:prstGeom>
        </p:spPr>
        <p:txBody>
          <a:bodyPr/>
          <a:lstStyle/>
          <a:p>
            <a:pPr/>
            <a:r>
              <a:t>For example, Alice wants 100 WIF, and is offering to swap 10 USDC.</a:t>
            </a:r>
          </a:p>
          <a:p>
            <a:pPr/>
          </a:p>
          <a:p>
            <a:pPr/>
            <a:r>
              <a:t>Without our program, the users would have to swap with each other manually. </a:t>
            </a:r>
            <a:b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4" name="Shape 984"/>
          <p:cNvSpPr/>
          <p:nvPr>
            <p:ph type="sldImg"/>
          </p:nvPr>
        </p:nvSpPr>
        <p:spPr>
          <a:prstGeom prst="rect">
            <a:avLst/>
          </a:prstGeom>
        </p:spPr>
        <p:txBody>
          <a:bodyPr/>
          <a:lstStyle/>
          <a:p>
            <a:pPr/>
          </a:p>
        </p:txBody>
      </p:sp>
      <p:sp>
        <p:nvSpPr>
          <p:cNvPr id="985" name="Shape 985"/>
          <p:cNvSpPr/>
          <p:nvPr>
            <p:ph type="body" sz="quarter" idx="1"/>
          </p:nvPr>
        </p:nvSpPr>
        <p:spPr>
          <a:prstGeom prst="rect">
            <a:avLst/>
          </a:prstGeom>
        </p:spPr>
        <p:txBody>
          <a:bodyPr/>
          <a:lstStyle/>
          <a:p>
            <a:pPr/>
            <a:br/>
            <a:r>
              <a:t>What if Bob promised to send Alice 100 WIF but took the 10 USDC instead and ran? </a:t>
            </a:r>
            <a:br/>
            <a:br/>
            <a:r>
              <a:t>Or what if Alice was dishonest, received the 10 USDC, and decided not to send the 100 WIF?</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8" name="Shape 1018"/>
          <p:cNvSpPr/>
          <p:nvPr>
            <p:ph type="sldImg"/>
          </p:nvPr>
        </p:nvSpPr>
        <p:spPr>
          <a:prstGeom prst="rect">
            <a:avLst/>
          </a:prstGeom>
        </p:spPr>
        <p:txBody>
          <a:bodyPr/>
          <a:lstStyle/>
          <a:p>
            <a:pPr/>
          </a:p>
        </p:txBody>
      </p:sp>
      <p:sp>
        <p:nvSpPr>
          <p:cNvPr id="1019" name="Shape 1019"/>
          <p:cNvSpPr/>
          <p:nvPr>
            <p:ph type="body" sz="quarter" idx="1"/>
          </p:nvPr>
        </p:nvSpPr>
        <p:spPr>
          <a:prstGeom prst="rect">
            <a:avLst/>
          </a:prstGeom>
        </p:spPr>
        <p:txBody>
          <a:bodyPr/>
          <a:lstStyle/>
          <a:p>
            <a:pPr/>
            <a:r>
              <a:t>When we add our Accounts struct, it will seem like a lot of accounts. But it's literally just the accounts you see in this diagram.</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Shape 223"/>
          <p:cNvSpPr/>
          <p:nvPr>
            <p:ph type="sldImg"/>
          </p:nvPr>
        </p:nvSpPr>
        <p:spPr>
          <a:prstGeom prst="rect">
            <a:avLst/>
          </a:prstGeom>
        </p:spPr>
        <p:txBody>
          <a:bodyPr/>
          <a:lstStyle/>
          <a:p>
            <a:pPr/>
          </a:p>
        </p:txBody>
      </p:sp>
      <p:sp>
        <p:nvSpPr>
          <p:cNvPr id="224" name="Shape 224"/>
          <p:cNvSpPr/>
          <p:nvPr>
            <p:ph type="body" sz="quarter" idx="1"/>
          </p:nvPr>
        </p:nvSpPr>
        <p:spPr>
          <a:prstGeom prst="rect">
            <a:avLst/>
          </a:prstGeom>
        </p:spPr>
        <p:txBody>
          <a:bodyPr/>
          <a:lstStyle/>
          <a:p>
            <a:pPr/>
            <a:r>
              <a:t>Examples of symmetric cryptography: </a:t>
            </a:r>
            <a:br/>
            <a:br/>
            <a:r>
              <a:t>Mary Queen of Scots in the tower of London - sent messages to her guards using a symmetric cipher</a:t>
            </a:r>
          </a:p>
          <a:p>
            <a:pPr/>
            <a:r>
              <a:t>The Axis powers in WW2 with the enigma machine</a:t>
            </a:r>
          </a:p>
          <a:p>
            <a:pPr/>
          </a:p>
          <a:p>
            <a:pPr/>
          </a:p>
          <a:p>
            <a:p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3" name="Shape 1033"/>
          <p:cNvSpPr/>
          <p:nvPr>
            <p:ph type="sldImg"/>
          </p:nvPr>
        </p:nvSpPr>
        <p:spPr>
          <a:prstGeom prst="rect">
            <a:avLst/>
          </a:prstGeom>
        </p:spPr>
        <p:txBody>
          <a:bodyPr/>
          <a:lstStyle/>
          <a:p>
            <a:pPr/>
          </a:p>
        </p:txBody>
      </p:sp>
      <p:sp>
        <p:nvSpPr>
          <p:cNvPr id="1034" name="Shape 1034"/>
          <p:cNvSpPr/>
          <p:nvPr>
            <p:ph type="body" sz="quarter" idx="1"/>
          </p:nvPr>
        </p:nvSpPr>
        <p:spPr>
          <a:prstGeom prst="rect">
            <a:avLst/>
          </a:prstGeom>
        </p:spPr>
        <p:txBody>
          <a:bodyPr/>
          <a:lstStyle/>
          <a:p>
            <a:pPr/>
            <a:r>
              <a:t>Make sure everything works out of the box before continuing. You may need to apply some of the fixes from the previous lab.</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3" name="Shape 1043"/>
          <p:cNvSpPr/>
          <p:nvPr>
            <p:ph type="sldImg"/>
          </p:nvPr>
        </p:nvSpPr>
        <p:spPr>
          <a:prstGeom prst="rect">
            <a:avLst/>
          </a:prstGeom>
        </p:spPr>
        <p:txBody>
          <a:bodyPr/>
          <a:lstStyle/>
          <a:p>
            <a:pPr/>
          </a:p>
        </p:txBody>
      </p:sp>
      <p:sp>
        <p:nvSpPr>
          <p:cNvPr id="1044" name="Shape 1044"/>
          <p:cNvSpPr/>
          <p:nvPr>
            <p:ph type="body" sz="quarter" idx="1"/>
          </p:nvPr>
        </p:nvSpPr>
        <p:spPr>
          <a:prstGeom prst="rect">
            <a:avLst/>
          </a:prstGeom>
        </p:spPr>
        <p:txBody>
          <a:bodyPr/>
          <a:lstStyle/>
          <a:p>
            <a:pPr/>
            <a:r>
              <a:t>Anchor SPL allows us to use SPL tokens (anything other than SOL) in Anchor.</a:t>
            </a:r>
            <a:br/>
            <a:b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2" name="Shape 1052"/>
          <p:cNvSpPr/>
          <p:nvPr>
            <p:ph type="sldImg"/>
          </p:nvPr>
        </p:nvSpPr>
        <p:spPr>
          <a:prstGeom prst="rect">
            <a:avLst/>
          </a:prstGeom>
        </p:spPr>
        <p:txBody>
          <a:bodyPr/>
          <a:lstStyle/>
          <a:p>
            <a:pPr/>
          </a:p>
        </p:txBody>
      </p:sp>
      <p:sp>
        <p:nvSpPr>
          <p:cNvPr id="1053" name="Shape 1053"/>
          <p:cNvSpPr/>
          <p:nvPr>
            <p:ph type="body" sz="quarter" idx="1"/>
          </p:nvPr>
        </p:nvSpPr>
        <p:spPr>
          <a:prstGeom prst="rect">
            <a:avLst/>
          </a:prstGeom>
        </p:spPr>
        <p:txBody>
          <a:bodyPr/>
          <a:lstStyle/>
          <a:p>
            <a:pPr/>
            <a:r>
              <a:t>Create our Offer struct, which defines what an offer account will look like</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1" name="Shape 1061"/>
          <p:cNvSpPr/>
          <p:nvPr>
            <p:ph type="sldImg"/>
          </p:nvPr>
        </p:nvSpPr>
        <p:spPr>
          <a:prstGeom prst="rect">
            <a:avLst/>
          </a:prstGeom>
        </p:spPr>
        <p:txBody>
          <a:bodyPr/>
          <a:lstStyle/>
          <a:p>
            <a:pPr/>
          </a:p>
        </p:txBody>
      </p:sp>
      <p:sp>
        <p:nvSpPr>
          <p:cNvPr id="1062" name="Shape 1062"/>
          <p:cNvSpPr/>
          <p:nvPr>
            <p:ph type="body" sz="quarter" idx="1"/>
          </p:nvPr>
        </p:nvSpPr>
        <p:spPr>
          <a:prstGeom prst="rect">
            <a:avLst/>
          </a:prstGeom>
        </p:spPr>
        <p:txBody>
          <a:bodyPr/>
          <a:lstStyle/>
          <a:p>
            <a:pPr/>
            <a:r>
              <a:t>We're using the 'multiple files' template, which involves putting code related to each instruction handler into its own file rather than using </a:t>
            </a:r>
            <a:r>
              <a:rPr u="sng">
                <a:hlinkClick r:id="rId3" invalidUrl="" action="" tgtFrame="" tooltip="" history="1" highlightClick="0" endSnd="0"/>
              </a:rPr>
              <a:t>lib.rs</a:t>
            </a:r>
            <a:r>
              <a:t> for everything.  </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9" name="Shape 1069"/>
          <p:cNvSpPr/>
          <p:nvPr>
            <p:ph type="sldImg"/>
          </p:nvPr>
        </p:nvSpPr>
        <p:spPr>
          <a:prstGeom prst="rect">
            <a:avLst/>
          </a:prstGeom>
        </p:spPr>
        <p:txBody>
          <a:bodyPr/>
          <a:lstStyle/>
          <a:p>
            <a:pPr/>
          </a:p>
        </p:txBody>
      </p:sp>
      <p:sp>
        <p:nvSpPr>
          <p:cNvPr id="1070" name="Shape 1070"/>
          <p:cNvSpPr/>
          <p:nvPr>
            <p:ph type="body" sz="quarter" idx="1"/>
          </p:nvPr>
        </p:nvSpPr>
        <p:spPr>
          <a:prstGeom prst="rect">
            <a:avLst/>
          </a:prstGeom>
        </p:spPr>
        <p:txBody>
          <a:bodyPr/>
          <a:lstStyle/>
          <a:p>
            <a:pPr/>
          </a:p>
          <a:p>
            <a:pPr/>
            <a:r>
              <a:t>Create the accounts struct we'll make for MakeOffer. </a:t>
            </a:r>
          </a:p>
          <a:p>
            <a:pPr/>
          </a:p>
          <a:p>
            <a:pPr/>
            <a:r>
              <a:t>The `instruction` macro allows our struct to access `id` from our instruction handler to set up the address for our `offer` account.</a:t>
            </a:r>
            <a:br/>
            <a:br/>
            <a:r>
              <a:t>These are the accounts we saw on the diagram earlier!</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7" name="Shape 1077"/>
          <p:cNvSpPr/>
          <p:nvPr>
            <p:ph type="sldImg"/>
          </p:nvPr>
        </p:nvSpPr>
        <p:spPr>
          <a:prstGeom prst="rect">
            <a:avLst/>
          </a:prstGeom>
        </p:spPr>
        <p:txBody>
          <a:bodyPr/>
          <a:lstStyle/>
          <a:p>
            <a:pPr/>
          </a:p>
        </p:txBody>
      </p:sp>
      <p:sp>
        <p:nvSpPr>
          <p:cNvPr id="1078" name="Shape 1078"/>
          <p:cNvSpPr/>
          <p:nvPr>
            <p:ph type="body" sz="quarter" idx="1"/>
          </p:nvPr>
        </p:nvSpPr>
        <p:spPr>
          <a:prstGeom prst="rect">
            <a:avLst/>
          </a:prstGeom>
        </p:spPr>
        <p:txBody>
          <a:bodyPr/>
          <a:lstStyle/>
          <a:p>
            <a:p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4" name="Shape 1084"/>
          <p:cNvSpPr/>
          <p:nvPr>
            <p:ph type="sldImg"/>
          </p:nvPr>
        </p:nvSpPr>
        <p:spPr>
          <a:prstGeom prst="rect">
            <a:avLst/>
          </a:prstGeom>
        </p:spPr>
        <p:txBody>
          <a:bodyPr/>
          <a:lstStyle/>
          <a:p>
            <a:pPr/>
          </a:p>
        </p:txBody>
      </p:sp>
      <p:sp>
        <p:nvSpPr>
          <p:cNvPr id="1085" name="Shape 1085"/>
          <p:cNvSpPr/>
          <p:nvPr>
            <p:ph type="body" sz="quarter" idx="1"/>
          </p:nvPr>
        </p:nvSpPr>
        <p:spPr>
          <a:prstGeom prst="rect">
            <a:avLst/>
          </a:prstGeom>
        </p:spPr>
        <p:txBody>
          <a:bodyPr/>
          <a:lstStyle/>
          <a:p>
            <a:p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0" name="Shape 1090"/>
          <p:cNvSpPr/>
          <p:nvPr>
            <p:ph type="sldImg"/>
          </p:nvPr>
        </p:nvSpPr>
        <p:spPr>
          <a:prstGeom prst="rect">
            <a:avLst/>
          </a:prstGeom>
        </p:spPr>
        <p:txBody>
          <a:bodyPr/>
          <a:lstStyle/>
          <a:p>
            <a:pPr/>
          </a:p>
        </p:txBody>
      </p:sp>
      <p:sp>
        <p:nvSpPr>
          <p:cNvPr id="1091" name="Shape 1091"/>
          <p:cNvSpPr/>
          <p:nvPr>
            <p:ph type="body" sz="quarter" idx="1"/>
          </p:nvPr>
        </p:nvSpPr>
        <p:spPr>
          <a:prstGeom prst="rect">
            <a:avLst/>
          </a:prstGeom>
        </p:spPr>
        <p:txBody>
          <a:bodyPr/>
          <a:lstStyle/>
          <a:p>
            <a:p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7" name="Shape 1097"/>
          <p:cNvSpPr/>
          <p:nvPr>
            <p:ph type="sldImg"/>
          </p:nvPr>
        </p:nvSpPr>
        <p:spPr>
          <a:prstGeom prst="rect">
            <a:avLst/>
          </a:prstGeom>
        </p:spPr>
        <p:txBody>
          <a:bodyPr/>
          <a:lstStyle/>
          <a:p>
            <a:pPr/>
          </a:p>
        </p:txBody>
      </p:sp>
      <p:sp>
        <p:nvSpPr>
          <p:cNvPr id="1098" name="Shape 1098"/>
          <p:cNvSpPr/>
          <p:nvPr>
            <p:ph type="body" sz="quarter" idx="1"/>
          </p:nvPr>
        </p:nvSpPr>
        <p:spPr>
          <a:prstGeom prst="rect">
            <a:avLst/>
          </a:prstGeom>
        </p:spPr>
        <p:txBody>
          <a:bodyPr/>
          <a:lstStyle/>
          <a:p>
            <a:p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5" name="Shape 1105"/>
          <p:cNvSpPr/>
          <p:nvPr>
            <p:ph type="sldImg"/>
          </p:nvPr>
        </p:nvSpPr>
        <p:spPr>
          <a:prstGeom prst="rect">
            <a:avLst/>
          </a:prstGeom>
        </p:spPr>
        <p:txBody>
          <a:bodyPr/>
          <a:lstStyle/>
          <a:p>
            <a:pPr/>
          </a:p>
        </p:txBody>
      </p:sp>
      <p:sp>
        <p:nvSpPr>
          <p:cNvPr id="1106" name="Shape 1106"/>
          <p:cNvSpPr/>
          <p:nvPr>
            <p:ph type="body" sz="quarter" idx="1"/>
          </p:nvPr>
        </p:nvSpPr>
        <p:spPr>
          <a:prstGeom prst="rect">
            <a:avLst/>
          </a:prstGeom>
        </p:spPr>
        <p:txBody>
          <a:bodyPr/>
          <a:lstStyle/>
          <a:p>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Shape 233"/>
          <p:cNvSpPr/>
          <p:nvPr>
            <p:ph type="sldImg"/>
          </p:nvPr>
        </p:nvSpPr>
        <p:spPr>
          <a:prstGeom prst="rect">
            <a:avLst/>
          </a:prstGeom>
        </p:spPr>
        <p:txBody>
          <a:bodyPr/>
          <a:lstStyle/>
          <a:p>
            <a:pPr/>
          </a:p>
        </p:txBody>
      </p:sp>
      <p:sp>
        <p:nvSpPr>
          <p:cNvPr id="234" name="Shape 234"/>
          <p:cNvSpPr/>
          <p:nvPr>
            <p:ph type="body" sz="quarter" idx="1"/>
          </p:nvPr>
        </p:nvSpPr>
        <p:spPr>
          <a:prstGeom prst="rect">
            <a:avLst/>
          </a:prstGeom>
        </p:spPr>
        <p:txBody>
          <a:bodyPr/>
          <a:lstStyle/>
          <a:p>
            <a:pPr/>
            <a:r>
              <a:t>Symmetric cryptography was all of cryptography until the 1970s, when asymmetric cryptography was introduced by these 3 gentlemen: Rivest, Shamir, Adleman</a:t>
            </a:r>
          </a:p>
          <a:p>
            <a:pPr/>
          </a:p>
          <a:p>
            <a:pPr/>
            <a:r>
              <a:t>Also Clifford Cocks in the UK!</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7" name="Shape 1117"/>
          <p:cNvSpPr/>
          <p:nvPr>
            <p:ph type="sldImg"/>
          </p:nvPr>
        </p:nvSpPr>
        <p:spPr>
          <a:prstGeom prst="rect">
            <a:avLst/>
          </a:prstGeom>
        </p:spPr>
        <p:txBody>
          <a:bodyPr/>
          <a:lstStyle/>
          <a:p>
            <a:pPr/>
          </a:p>
        </p:txBody>
      </p:sp>
      <p:sp>
        <p:nvSpPr>
          <p:cNvPr id="1118" name="Shape 1118"/>
          <p:cNvSpPr/>
          <p:nvPr>
            <p:ph type="body" sz="quarter" idx="1"/>
          </p:nvPr>
        </p:nvSpPr>
        <p:spPr>
          <a:prstGeom prst="rect">
            <a:avLst/>
          </a:prstGeom>
        </p:spPr>
        <p:txBody>
          <a:bodyPr/>
          <a:lstStyle/>
          <a:p>
            <a:p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4" name="Shape 1124"/>
          <p:cNvSpPr/>
          <p:nvPr>
            <p:ph type="sldImg"/>
          </p:nvPr>
        </p:nvSpPr>
        <p:spPr>
          <a:prstGeom prst="rect">
            <a:avLst/>
          </a:prstGeom>
        </p:spPr>
        <p:txBody>
          <a:bodyPr/>
          <a:lstStyle/>
          <a:p>
            <a:pPr/>
          </a:p>
        </p:txBody>
      </p:sp>
      <p:sp>
        <p:nvSpPr>
          <p:cNvPr id="1125" name="Shape 1125"/>
          <p:cNvSpPr/>
          <p:nvPr>
            <p:ph type="body" sz="quarter" idx="1"/>
          </p:nvPr>
        </p:nvSpPr>
        <p:spPr>
          <a:prstGeom prst="rect">
            <a:avLst/>
          </a:prstGeom>
        </p:spPr>
        <p:txBody>
          <a:bodyPr/>
          <a:lstStyle/>
          <a:p>
            <a:p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1" name="Shape 1131"/>
          <p:cNvSpPr/>
          <p:nvPr>
            <p:ph type="sldImg"/>
          </p:nvPr>
        </p:nvSpPr>
        <p:spPr>
          <a:prstGeom prst="rect">
            <a:avLst/>
          </a:prstGeom>
        </p:spPr>
        <p:txBody>
          <a:bodyPr/>
          <a:lstStyle/>
          <a:p>
            <a:pPr/>
          </a:p>
        </p:txBody>
      </p:sp>
      <p:sp>
        <p:nvSpPr>
          <p:cNvPr id="1132" name="Shape 1132"/>
          <p:cNvSpPr/>
          <p:nvPr>
            <p:ph type="body" sz="quarter" idx="1"/>
          </p:nvPr>
        </p:nvSpPr>
        <p:spPr>
          <a:prstGeom prst="rect">
            <a:avLst/>
          </a:prstGeom>
        </p:spPr>
        <p:txBody>
          <a:bodyPr/>
          <a:lstStyle/>
          <a:p>
            <a:p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8" name="Shape 1138"/>
          <p:cNvSpPr/>
          <p:nvPr>
            <p:ph type="sldImg"/>
          </p:nvPr>
        </p:nvSpPr>
        <p:spPr>
          <a:prstGeom prst="rect">
            <a:avLst/>
          </a:prstGeom>
        </p:spPr>
        <p:txBody>
          <a:bodyPr/>
          <a:lstStyle/>
          <a:p>
            <a:pPr/>
          </a:p>
        </p:txBody>
      </p:sp>
      <p:sp>
        <p:nvSpPr>
          <p:cNvPr id="1139" name="Shape 1139"/>
          <p:cNvSpPr/>
          <p:nvPr>
            <p:ph type="body" sz="quarter" idx="1"/>
          </p:nvPr>
        </p:nvSpPr>
        <p:spPr>
          <a:prstGeom prst="rect">
            <a:avLst/>
          </a:prstGeom>
        </p:spPr>
        <p:txBody>
          <a:bodyPr/>
          <a:lstStyle/>
          <a:p>
            <a:p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5" name="Shape 1145"/>
          <p:cNvSpPr/>
          <p:nvPr>
            <p:ph type="sldImg"/>
          </p:nvPr>
        </p:nvSpPr>
        <p:spPr>
          <a:prstGeom prst="rect">
            <a:avLst/>
          </a:prstGeom>
        </p:spPr>
        <p:txBody>
          <a:bodyPr/>
          <a:lstStyle/>
          <a:p>
            <a:pPr/>
          </a:p>
        </p:txBody>
      </p:sp>
      <p:sp>
        <p:nvSpPr>
          <p:cNvPr id="1146" name="Shape 1146"/>
          <p:cNvSpPr/>
          <p:nvPr>
            <p:ph type="body" sz="quarter" idx="1"/>
          </p:nvPr>
        </p:nvSpPr>
        <p:spPr>
          <a:prstGeom prst="rect">
            <a:avLst/>
          </a:prstGeom>
        </p:spPr>
        <p:txBody>
          <a:bodyPr/>
          <a:lstStyle/>
          <a:p>
            <a:p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2" name="Shape 1152"/>
          <p:cNvSpPr/>
          <p:nvPr>
            <p:ph type="sldImg"/>
          </p:nvPr>
        </p:nvSpPr>
        <p:spPr>
          <a:prstGeom prst="rect">
            <a:avLst/>
          </a:prstGeom>
        </p:spPr>
        <p:txBody>
          <a:bodyPr/>
          <a:lstStyle/>
          <a:p>
            <a:pPr/>
          </a:p>
        </p:txBody>
      </p:sp>
      <p:sp>
        <p:nvSpPr>
          <p:cNvPr id="1153" name="Shape 1153"/>
          <p:cNvSpPr/>
          <p:nvPr>
            <p:ph type="body" sz="quarter" idx="1"/>
          </p:nvPr>
        </p:nvSpPr>
        <p:spPr>
          <a:prstGeom prst="rect">
            <a:avLst/>
          </a:prstGeom>
        </p:spPr>
        <p:txBody>
          <a:bodyPr/>
          <a:lstStyle/>
          <a:p>
            <a:p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8" name="Shape 1158"/>
          <p:cNvSpPr/>
          <p:nvPr>
            <p:ph type="sldImg"/>
          </p:nvPr>
        </p:nvSpPr>
        <p:spPr>
          <a:prstGeom prst="rect">
            <a:avLst/>
          </a:prstGeom>
        </p:spPr>
        <p:txBody>
          <a:bodyPr/>
          <a:lstStyle/>
          <a:p>
            <a:pPr/>
          </a:p>
        </p:txBody>
      </p:sp>
      <p:sp>
        <p:nvSpPr>
          <p:cNvPr id="1159" name="Shape 1159"/>
          <p:cNvSpPr/>
          <p:nvPr>
            <p:ph type="body" sz="quarter" idx="1"/>
          </p:nvPr>
        </p:nvSpPr>
        <p:spPr>
          <a:prstGeom prst="rect">
            <a:avLst/>
          </a:prstGeom>
        </p:spPr>
        <p:txBody>
          <a:bodyPr/>
          <a:lstStyle/>
          <a:p>
            <a:p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4" name="Shape 1164"/>
          <p:cNvSpPr/>
          <p:nvPr>
            <p:ph type="sldImg"/>
          </p:nvPr>
        </p:nvSpPr>
        <p:spPr>
          <a:prstGeom prst="rect">
            <a:avLst/>
          </a:prstGeom>
        </p:spPr>
        <p:txBody>
          <a:bodyPr/>
          <a:lstStyle/>
          <a:p>
            <a:pPr/>
          </a:p>
        </p:txBody>
      </p:sp>
      <p:sp>
        <p:nvSpPr>
          <p:cNvPr id="1165" name="Shape 1165"/>
          <p:cNvSpPr/>
          <p:nvPr>
            <p:ph type="body" sz="quarter" idx="1"/>
          </p:nvPr>
        </p:nvSpPr>
        <p:spPr>
          <a:prstGeom prst="rect">
            <a:avLst/>
          </a:prstGeom>
        </p:spPr>
        <p:txBody>
          <a:bodyPr/>
          <a:lstStyle/>
          <a:p>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Shape 253"/>
          <p:cNvSpPr/>
          <p:nvPr>
            <p:ph type="sldImg"/>
          </p:nvPr>
        </p:nvSpPr>
        <p:spPr>
          <a:prstGeom prst="rect">
            <a:avLst/>
          </a:prstGeom>
        </p:spPr>
        <p:txBody>
          <a:bodyPr/>
          <a:lstStyle/>
          <a:p>
            <a:pPr/>
          </a:p>
        </p:txBody>
      </p:sp>
      <p:sp>
        <p:nvSpPr>
          <p:cNvPr id="254" name="Shape 254"/>
          <p:cNvSpPr/>
          <p:nvPr>
            <p:ph type="body" sz="quarter" idx="1"/>
          </p:nvPr>
        </p:nvSpPr>
        <p:spPr>
          <a:prstGeom prst="rect">
            <a:avLst/>
          </a:prstGeom>
        </p:spPr>
        <p:txBody>
          <a:bodyPr/>
          <a:lstStyle/>
          <a:p>
            <a:pPr/>
            <a:r>
              <a:t>Also the chat app in your wallet!</a:t>
            </a:r>
          </a:p>
          <a:p>
            <a:pPr/>
            <a:r>
              <a:t>Also the HDCP used for this presentation! There’s a public key used by the projector.</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6498" y="11839048"/>
            <a:ext cx="21971003" cy="636979"/>
          </a:xfrm>
          <a:prstGeom prst="rect">
            <a:avLst/>
          </a:prstGeom>
        </p:spPr>
        <p:txBody>
          <a:bodyPr lIns="45719" tIns="45719" rIns="45719" bIns="45719" anchor="b"/>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6500" y="7196865"/>
            <a:ext cx="21971000"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xfrm>
            <a:off x="12007748" y="13080999"/>
            <a:ext cx="368504"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7" name="Body Level One…"/>
          <p:cNvSpPr txBox="1"/>
          <p:nvPr>
            <p:ph type="body" idx="1" hasCustomPrompt="1"/>
          </p:nvPr>
        </p:nvSpPr>
        <p:spPr>
          <a:xfrm>
            <a:off x="1206500" y="935258"/>
            <a:ext cx="21971000" cy="7359063"/>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80825" y="10675453"/>
            <a:ext cx="201492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nchor="ct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Close-up of wild plants growing between rocks"/>
          <p:cNvSpPr/>
          <p:nvPr>
            <p:ph type="pic" sz="quarter" idx="21"/>
          </p:nvPr>
        </p:nvSpPr>
        <p:spPr>
          <a:xfrm>
            <a:off x="15430500" y="7085409"/>
            <a:ext cx="8128000" cy="5410201"/>
          </a:xfrm>
          <a:prstGeom prst="rect">
            <a:avLst/>
          </a:prstGeom>
        </p:spPr>
        <p:txBody>
          <a:bodyPr lIns="91439" tIns="45719" rIns="91439" bIns="45719">
            <a:noAutofit/>
          </a:bodyPr>
          <a:lstStyle/>
          <a:p>
            <a:pPr/>
          </a:p>
        </p:txBody>
      </p:sp>
      <p:sp>
        <p:nvSpPr>
          <p:cNvPr id="125" name="Large rock formation under dark clouds with a dirt road in the foreground"/>
          <p:cNvSpPr/>
          <p:nvPr>
            <p:ph type="pic" idx="22"/>
          </p:nvPr>
        </p:nvSpPr>
        <p:spPr>
          <a:xfrm>
            <a:off x="-2933700" y="1270000"/>
            <a:ext cx="22699133" cy="11277600"/>
          </a:xfrm>
          <a:prstGeom prst="rect">
            <a:avLst/>
          </a:prstGeom>
        </p:spPr>
        <p:txBody>
          <a:bodyPr lIns="91439" tIns="45719" rIns="91439" bIns="45719">
            <a:noAutofit/>
          </a:bodyPr>
          <a:lstStyle/>
          <a:p>
            <a:pPr/>
          </a:p>
        </p:txBody>
      </p:sp>
      <p:sp>
        <p:nvSpPr>
          <p:cNvPr id="126" name="Close-up of a wild plant growing between lava rocks"/>
          <p:cNvSpPr/>
          <p:nvPr>
            <p:ph type="pic" sz="quarter" idx="23"/>
          </p:nvPr>
        </p:nvSpPr>
        <p:spPr>
          <a:xfrm>
            <a:off x="15430500" y="1270000"/>
            <a:ext cx="8128000" cy="54102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waterfall surrounded by a green rocky landscape"/>
          <p:cNvSpPr/>
          <p:nvPr>
            <p:ph type="pic" idx="21"/>
          </p:nvPr>
        </p:nvSpPr>
        <p:spPr>
          <a:xfrm>
            <a:off x="-1511300" y="-3721100"/>
            <a:ext cx="28511500" cy="19030242"/>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Green, hilly landscape"/>
          <p:cNvSpPr/>
          <p:nvPr>
            <p:ph type="pic" idx="21"/>
          </p:nvPr>
        </p:nvSpPr>
        <p:spPr>
          <a:xfrm>
            <a:off x="-431800" y="-4038600"/>
            <a:ext cx="29464000" cy="18034000"/>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44688"/>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 </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3" name="Body Level One…"/>
          <p:cNvSpPr txBox="1"/>
          <p:nvPr>
            <p:ph type="body" sz="quarter" idx="1" hasCustomPrompt="1"/>
          </p:nvPr>
        </p:nvSpPr>
        <p:spPr>
          <a:xfrm>
            <a:off x="1206500" y="7060576"/>
            <a:ext cx="9779000" cy="5382403"/>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4" name="Moss-covered rocks"/>
          <p:cNvSpPr/>
          <p:nvPr>
            <p:ph type="pic" sz="half" idx="21"/>
          </p:nvPr>
        </p:nvSpPr>
        <p:spPr>
          <a:xfrm>
            <a:off x="12052303" y="1270000"/>
            <a:ext cx="11188406" cy="11209889"/>
          </a:xfrm>
          <a:prstGeom prst="rect">
            <a:avLst/>
          </a:prstGeom>
        </p:spPr>
        <p:txBody>
          <a:bodyPr lIns="91439" tIns="45719" rIns="91439" bIns="45719">
            <a:noAutofit/>
          </a:bodyPr>
          <a:lstStyle/>
          <a:p>
            <a:pP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Title"/>
          <p:cNvSpPr txBox="1"/>
          <p:nvPr>
            <p:ph type="title" hasCustomPrompt="1"/>
          </p:nvPr>
        </p:nvSpPr>
        <p:spPr>
          <a:xfrm>
            <a:off x="1206500" y="952500"/>
            <a:ext cx="9779000" cy="1435100"/>
          </a:xfrm>
          <a:prstGeom prst="rect">
            <a:avLst/>
          </a:prstGeom>
        </p:spPr>
        <p:txBody>
          <a:bodyPr/>
          <a:lstStyle/>
          <a:p>
            <a:pPr/>
            <a:r>
              <a:t>Slide Title</a:t>
            </a:r>
          </a:p>
        </p:txBody>
      </p:sp>
      <p:sp>
        <p:nvSpPr>
          <p:cNvPr id="61" name="Slide Subtitle"/>
          <p:cNvSpPr txBox="1"/>
          <p:nvPr>
            <p:ph type="body" sz="quarter" idx="21" hasCustomPrompt="1"/>
          </p:nvPr>
        </p:nvSpPr>
        <p:spPr>
          <a:xfrm>
            <a:off x="1206500" y="2245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2" name="Body Level One…"/>
          <p:cNvSpPr txBox="1"/>
          <p:nvPr>
            <p:ph type="body" sz="half" idx="1" hasCustomPrompt="1"/>
          </p:nvPr>
        </p:nvSpPr>
        <p:spPr>
          <a:xfrm>
            <a:off x="1206500" y="4248504"/>
            <a:ext cx="9779000" cy="8256012"/>
          </a:xfrm>
          <a:prstGeom prst="rect">
            <a:avLst/>
          </a:prstGeom>
        </p:spPr>
        <p:txBody>
          <a:bodyPr/>
          <a:lstStyle/>
          <a:p>
            <a:pPr/>
            <a:r>
              <a:t>Slide bullet text</a:t>
            </a:r>
          </a:p>
          <a:p>
            <a:pPr lvl="1"/>
            <a:r>
              <a:t/>
            </a:r>
          </a:p>
          <a:p>
            <a:pPr lvl="2"/>
            <a:r>
              <a:t/>
            </a:r>
          </a:p>
          <a:p>
            <a:pPr lvl="3"/>
            <a:r>
              <a:t/>
            </a:r>
          </a:p>
          <a:p>
            <a:pPr lvl="4"/>
            <a:r>
              <a:t/>
            </a:r>
          </a:p>
        </p:txBody>
      </p:sp>
      <p:sp>
        <p:nvSpPr>
          <p:cNvPr id="63" name="Large rock formation under dark clouds with a dirt road in the foreground"/>
          <p:cNvSpPr/>
          <p:nvPr>
            <p:ph type="pic" idx="22"/>
          </p:nvPr>
        </p:nvSpPr>
        <p:spPr>
          <a:xfrm>
            <a:off x="6380200" y="1263848"/>
            <a:ext cx="22529801" cy="11193471"/>
          </a:xfrm>
          <a:prstGeom prst="rect">
            <a:avLst/>
          </a:prstGeom>
        </p:spPr>
        <p:txBody>
          <a:bodyPr lIns="91439" tIns="45719" rIns="91439" bIns="45719">
            <a:noAutofit/>
          </a:bodyPr>
          <a:lstStyle/>
          <a:p>
            <a:pP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952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952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952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4.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10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0.xml"/></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hyperlink" Target="http://lib.rs" TargetMode="External"/></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hyperlink" Target="http://lib.rs" TargetMode="External"/><Relationship Id="rId4" Type="http://schemas.openxmlformats.org/officeDocument/2006/relationships/image" Target="../media/image55.png"/></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hyperlink" Target="http://lib.rs" TargetMode="External"/><Relationship Id="rId4" Type="http://schemas.openxmlformats.org/officeDocument/2006/relationships/image" Target="../media/image56.png"/></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hyperlink" Target="http://lib.rs" TargetMode="External"/></Relationships>

</file>

<file path=ppt/slides/_rels/slide10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7.png"/></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6.png"/></Relationships>

</file>

<file path=ppt/slides/_rels/slide1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8.png"/></Relationships>

</file>

<file path=ppt/slides/_rels/slide1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9.png"/></Relationships>

</file>

<file path=ppt/slides/_rels/slide1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5.png"/></Relationships>

</file>

<file path=ppt/slides/_rels/slide11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1.png"/><Relationship Id="rId7" Type="http://schemas.openxmlformats.org/officeDocument/2006/relationships/image" Target="../media/image60.png"/><Relationship Id="rId8" Type="http://schemas.openxmlformats.org/officeDocument/2006/relationships/image" Target="../media/image61.png"/></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1.png"/><Relationship Id="rId7" Type="http://schemas.openxmlformats.org/officeDocument/2006/relationships/image" Target="../media/image60.png"/><Relationship Id="rId8" Type="http://schemas.openxmlformats.org/officeDocument/2006/relationships/image" Target="../media/image61.png"/></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1.png"/><Relationship Id="rId6" Type="http://schemas.openxmlformats.org/officeDocument/2006/relationships/image" Target="../media/image60.png"/><Relationship Id="rId7" Type="http://schemas.openxmlformats.org/officeDocument/2006/relationships/image" Target="../media/image61.png"/><Relationship Id="rId8" Type="http://schemas.openxmlformats.org/officeDocument/2006/relationships/image" Target="../media/image62.png"/></Relationships>

</file>

<file path=ppt/slides/_rels/slide1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1.png"/><Relationship Id="rId6" Type="http://schemas.openxmlformats.org/officeDocument/2006/relationships/image" Target="../media/image60.png"/><Relationship Id="rId7" Type="http://schemas.openxmlformats.org/officeDocument/2006/relationships/image" Target="../media/image61.png"/><Relationship Id="rId8" Type="http://schemas.openxmlformats.org/officeDocument/2006/relationships/image" Target="../media/image63.png"/><Relationship Id="rId9" Type="http://schemas.openxmlformats.org/officeDocument/2006/relationships/image" Target="../media/image64.png"/><Relationship Id="rId10" Type="http://schemas.openxmlformats.org/officeDocument/2006/relationships/image" Target="../media/image62.png"/></Relationships>

</file>

<file path=ppt/slides/_rels/slide1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1.png"/><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3.png"/><Relationship Id="rId10" Type="http://schemas.openxmlformats.org/officeDocument/2006/relationships/image" Target="../media/image65.png"/><Relationship Id="rId11" Type="http://schemas.openxmlformats.org/officeDocument/2006/relationships/image" Target="../media/image64.png"/><Relationship Id="rId12" Type="http://schemas.openxmlformats.org/officeDocument/2006/relationships/image" Target="../media/image62.png"/></Relationships>

</file>

<file path=ppt/slides/_rels/slide11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1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s>

</file>

<file path=ppt/slides/_rels/slide1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1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hyperlink" Target="http://constants.rs" TargetMode="External"/></Relationships>

</file>

<file path=ppt/slides/_rels/slide1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64.png"/><Relationship Id="rId4" Type="http://schemas.openxmlformats.org/officeDocument/2006/relationships/hyperlink" Target="http://mod.rs" TargetMode="External"/></Relationships>

</file>

<file path=ppt/slides/_rels/slide1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hyperlink" Target="http://mod.rs" TargetMode="External"/></Relationships>

</file>

<file path=ppt/slides/_rels/slide1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66.png"/></Relationships>

</file>

<file path=ppt/slides/_rels/slide1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hyperlink" Target="http://make_offer.rs" TargetMode="External"/><Relationship Id="rId4" Type="http://schemas.openxmlformats.org/officeDocument/2006/relationships/image" Target="../media/image66.png"/></Relationships>

</file>

<file path=ppt/slides/_rels/slide1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1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hyperlink" Target="http://lib.rs" TargetMode="Externa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2.png"/></Relationships>

</file>

<file path=ppt/slides/_rels/slide13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s>

</file>

<file path=ppt/slides/_rels/slide1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hyperlink" Target="https://github.com/solana-developers/professional-education/blob/main/labs/escrow/tests/escrow.ts" TargetMode="External"/></Relationships>

</file>

<file path=ppt/slides/_rels/slide13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8.png"/></Relationships>

</file>

<file path=ppt/slides/_rels/slide1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hyperlink" Target="http://mod.rs" TargetMode="External"/></Relationships>

</file>

<file path=ppt/slides/_rels/slide1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hyperlink" Target="http://take_offer.rs" TargetMode="External"/></Relationships>

</file>

<file path=ppt/slides/_rels/slide1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hyperlink" Target="http://take_offer.rs" TargetMode="External"/></Relationships>

</file>

<file path=ppt/slides/_rels/slide1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hyperlink" Target="http://take_offer.rs" TargetMode="External"/></Relationships>

</file>

<file path=ppt/slides/_rels/slide1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hyperlink" Target="http://take_offer.rs" TargetMode="External"/></Relationships>

</file>

<file path=ppt/slides/_rels/slide1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hyperlink" Target="http://take_offer.rs" TargetMode="External"/></Relationships>

</file>

<file path=ppt/slides/_rels/slide1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hyperlink" Target="http://take_offer.rs" TargetMode="Externa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2.png"/></Relationships>

</file>

<file path=ppt/slides/_rels/slide1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hyperlink" Target="http://lib.rs" TargetMode="External"/></Relationships>

</file>

<file path=ppt/slides/_rels/slide14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9.png"/></Relationships>

</file>

<file path=ppt/slides/_rels/slide14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9.png"/></Relationships>

</file>

<file path=ppt/slides/_rels/slide1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70.png"/></Relationships>

</file>

<file path=ppt/slides/_rels/slide14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hyperlink" Target="https://book.anchor-lang.com" TargetMode="External"/><Relationship Id="rId5" Type="http://schemas.openxmlformats.org/officeDocument/2006/relationships/image" Target="../media/image5.png"/><Relationship Id="rId6" Type="http://schemas.openxmlformats.org/officeDocument/2006/relationships/image" Target="../media/image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5.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8.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9.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0.png"/><Relationship Id="rId7" Type="http://schemas.openxmlformats.org/officeDocument/2006/relationships/image" Target="../media/image9.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1.png"/><Relationship Id="rId7" Type="http://schemas.openxmlformats.org/officeDocument/2006/relationships/image" Target="../media/image10.png"/><Relationship Id="rId8" Type="http://schemas.openxmlformats.org/officeDocument/2006/relationships/image" Target="../media/image12.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1.png"/><Relationship Id="rId7" Type="http://schemas.openxmlformats.org/officeDocument/2006/relationships/image" Target="../media/image10.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t.me/+ro8_m3J1X7E2NDQ8"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5.png"/><Relationship Id="rId4" Type="http://schemas.openxmlformats.org/officeDocument/2006/relationships/image" Target="../media/image16.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5.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1.png"/><Relationship Id="rId7" Type="http://schemas.openxmlformats.org/officeDocument/2006/relationships/image" Target="../media/image10.png"/><Relationship Id="rId8" Type="http://schemas.openxmlformats.org/officeDocument/2006/relationships/image" Target="../media/image12.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6.png"/><Relationship Id="rId11" Type="http://schemas.openxmlformats.org/officeDocument/2006/relationships/image" Target="../media/image27.png"/><Relationship Id="rId12" Type="http://schemas.openxmlformats.org/officeDocument/2006/relationships/image" Target="../media/image28.png"/><Relationship Id="rId13" Type="http://schemas.openxmlformats.org/officeDocument/2006/relationships/image" Target="../media/image29.png"/><Relationship Id="rId14" Type="http://schemas.openxmlformats.org/officeDocument/2006/relationships/image" Target="../media/image30.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png"/><Relationship Id="rId10" Type="http://schemas.openxmlformats.org/officeDocument/2006/relationships/image" Target="../media/image25.png"/><Relationship Id="rId11" Type="http://schemas.openxmlformats.org/officeDocument/2006/relationships/image" Target="../media/image26.png"/><Relationship Id="rId12" Type="http://schemas.openxmlformats.org/officeDocument/2006/relationships/image" Target="../media/image27.png"/><Relationship Id="rId13" Type="http://schemas.openxmlformats.org/officeDocument/2006/relationships/image" Target="../media/image28.png"/><Relationship Id="rId14" Type="http://schemas.openxmlformats.org/officeDocument/2006/relationships/image" Target="../media/image29.png"/><Relationship Id="rId15" Type="http://schemas.openxmlformats.org/officeDocument/2006/relationships/image" Target="../media/image30.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png"/><Relationship Id="rId10" Type="http://schemas.openxmlformats.org/officeDocument/2006/relationships/image" Target="../media/image25.png"/><Relationship Id="rId11" Type="http://schemas.openxmlformats.org/officeDocument/2006/relationships/image" Target="../media/image26.png"/><Relationship Id="rId12" Type="http://schemas.openxmlformats.org/officeDocument/2006/relationships/image" Target="../media/image27.png"/><Relationship Id="rId13" Type="http://schemas.openxmlformats.org/officeDocument/2006/relationships/image" Target="../media/image28.png"/><Relationship Id="rId14" Type="http://schemas.openxmlformats.org/officeDocument/2006/relationships/image" Target="../media/image30.png"/><Relationship Id="rId15" Type="http://schemas.openxmlformats.org/officeDocument/2006/relationships/image" Target="../media/image29.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1.png"/><Relationship Id="rId7" Type="http://schemas.openxmlformats.org/officeDocument/2006/relationships/image" Target="../media/image10.png"/><Relationship Id="rId8" Type="http://schemas.openxmlformats.org/officeDocument/2006/relationships/image" Target="../media/image12.png"/><Relationship Id="rId9" Type="http://schemas.openxmlformats.org/officeDocument/2006/relationships/image" Target="../media/image31.png"/><Relationship Id="rId10" Type="http://schemas.openxmlformats.org/officeDocument/2006/relationships/image" Target="../media/image32.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1.png"/><Relationship Id="rId7" Type="http://schemas.openxmlformats.org/officeDocument/2006/relationships/image" Target="../media/image10.png"/><Relationship Id="rId8" Type="http://schemas.openxmlformats.org/officeDocument/2006/relationships/image" Target="../media/image12.png"/><Relationship Id="rId9" Type="http://schemas.openxmlformats.org/officeDocument/2006/relationships/image" Target="../media/image31.png"/><Relationship Id="rId10" Type="http://schemas.openxmlformats.org/officeDocument/2006/relationships/image" Target="../media/image32.png"/><Relationship Id="rId11" Type="http://schemas.openxmlformats.org/officeDocument/2006/relationships/image" Target="../media/image33.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1.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3.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6.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6.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4.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1.png"/><Relationship Id="rId7" Type="http://schemas.openxmlformats.org/officeDocument/2006/relationships/image" Target="../media/image10.png"/><Relationship Id="rId8" Type="http://schemas.openxmlformats.org/officeDocument/2006/relationships/image" Target="../media/image12.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1.png"/><Relationship Id="rId7" Type="http://schemas.openxmlformats.org/officeDocument/2006/relationships/image" Target="../media/image10.png"/><Relationship Id="rId8" Type="http://schemas.openxmlformats.org/officeDocument/2006/relationships/image" Target="../media/image38.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5.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1.png"/><Relationship Id="rId7" Type="http://schemas.openxmlformats.org/officeDocument/2006/relationships/image" Target="../media/image39.png"/><Relationship Id="rId8" Type="http://schemas.openxmlformats.org/officeDocument/2006/relationships/image" Target="../media/image40.png"/><Relationship Id="rId9" Type="http://schemas.openxmlformats.org/officeDocument/2006/relationships/image" Target="../media/image41.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1.png"/><Relationship Id="rId7" Type="http://schemas.openxmlformats.org/officeDocument/2006/relationships/image" Target="../media/image39.png"/><Relationship Id="rId8" Type="http://schemas.openxmlformats.org/officeDocument/2006/relationships/image" Target="../media/image40.png"/><Relationship Id="rId9" Type="http://schemas.openxmlformats.org/officeDocument/2006/relationships/image" Target="../media/image34.png"/><Relationship Id="rId10" Type="http://schemas.openxmlformats.org/officeDocument/2006/relationships/image" Target="../media/image41.png"/><Relationship Id="rId11" Type="http://schemas.openxmlformats.org/officeDocument/2006/relationships/image" Target="../media/image42.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1.png"/><Relationship Id="rId7" Type="http://schemas.openxmlformats.org/officeDocument/2006/relationships/image" Target="../media/image10.png"/><Relationship Id="rId8" Type="http://schemas.openxmlformats.org/officeDocument/2006/relationships/image" Target="../media/image38.png"/><Relationship Id="rId9" Type="http://schemas.openxmlformats.org/officeDocument/2006/relationships/image" Target="../media/image43.png"/><Relationship Id="rId10" Type="http://schemas.openxmlformats.org/officeDocument/2006/relationships/image" Target="../media/image44.png"/><Relationship Id="rId11" Type="http://schemas.openxmlformats.org/officeDocument/2006/relationships/image" Target="../media/image12.png"/><Relationship Id="rId12" Type="http://schemas.openxmlformats.org/officeDocument/2006/relationships/image" Target="../media/image42.png"/><Relationship Id="rId13" Type="http://schemas.openxmlformats.org/officeDocument/2006/relationships/image" Target="../media/image45.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1.png"/><Relationship Id="rId4" Type="http://schemas.openxmlformats.org/officeDocument/2006/relationships/image" Target="../media/image40.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1.png"/><Relationship Id="rId4" Type="http://schemas.openxmlformats.org/officeDocument/2006/relationships/image" Target="../media/image34.png"/><Relationship Id="rId5" Type="http://schemas.openxmlformats.org/officeDocument/2006/relationships/image" Target="../media/image42.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jpeg"/><Relationship Id="rId6" Type="http://schemas.openxmlformats.org/officeDocument/2006/relationships/image" Target="../media/image1.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7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8.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5.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1.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50.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5.png"/></Relationships>

</file>

<file path=ppt/slides/_rels/slide8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1.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51.png"/><Relationship Id="rId10" Type="http://schemas.openxmlformats.org/officeDocument/2006/relationships/image" Target="../media/image52.png"/><Relationship Id="rId11" Type="http://schemas.openxmlformats.org/officeDocument/2006/relationships/image" Target="../media/image53.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1.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51.png"/><Relationship Id="rId10" Type="http://schemas.openxmlformats.org/officeDocument/2006/relationships/image" Target="../media/image52.png"/><Relationship Id="rId11" Type="http://schemas.openxmlformats.org/officeDocument/2006/relationships/image" Target="../media/image53.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8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8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8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4.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5.png"/></Relationships>

</file>

<file path=ppt/slides/_rels/slide9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5.png"/></Relationships>

</file>

<file path=ppt/slides/_rels/slide9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9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1.png"/><Relationship Id="rId6" Type="http://schemas.openxmlformats.org/officeDocument/2006/relationships/image" Target="../media/image10.png"/><Relationship Id="rId7" Type="http://schemas.openxmlformats.org/officeDocument/2006/relationships/image" Target="../media/image55.png"/><Relationship Id="rId8" Type="http://schemas.openxmlformats.org/officeDocument/2006/relationships/image" Target="../media/image56.png"/></Relationships>

</file>

<file path=ppt/slides/_rels/slide9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9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9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s>

</file>

<file path=ppt/slides/_rels/slide9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9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1" name="Image" descr="Image"/>
          <p:cNvPicPr>
            <a:picLocks noChangeAspect="1"/>
          </p:cNvPicPr>
          <p:nvPr/>
        </p:nvPicPr>
        <p:blipFill>
          <a:blip r:embed="rId3">
            <a:extLst/>
          </a:blip>
          <a:stretch>
            <a:fillRect/>
          </a:stretch>
        </p:blipFill>
        <p:spPr>
          <a:xfrm>
            <a:off x="80969" y="-93185"/>
            <a:ext cx="12223082" cy="9984552"/>
          </a:xfrm>
          <a:prstGeom prst="rect">
            <a:avLst/>
          </a:prstGeom>
          <a:ln w="12700">
            <a:miter lim="400000"/>
          </a:ln>
        </p:spPr>
      </p:pic>
      <p:pic>
        <p:nvPicPr>
          <p:cNvPr id="152" name="Image" descr="Image"/>
          <p:cNvPicPr>
            <a:picLocks noChangeAspect="1"/>
          </p:cNvPicPr>
          <p:nvPr/>
        </p:nvPicPr>
        <p:blipFill>
          <a:blip r:embed="rId4">
            <a:extLst/>
          </a:blip>
          <a:stretch>
            <a:fillRect/>
          </a:stretch>
        </p:blipFill>
        <p:spPr>
          <a:xfrm>
            <a:off x="10495315" y="-30167"/>
            <a:ext cx="13801045" cy="14182734"/>
          </a:xfrm>
          <a:prstGeom prst="rect">
            <a:avLst/>
          </a:prstGeom>
          <a:ln w="12700">
            <a:miter lim="400000"/>
          </a:ln>
        </p:spPr>
      </p:pic>
      <p:sp>
        <p:nvSpPr>
          <p:cNvPr id="153" name="SOLANA FOUNDATION"/>
          <p:cNvSpPr txBox="1"/>
          <p:nvPr>
            <p:ph type="body" idx="21"/>
          </p:nvPr>
        </p:nvSpPr>
        <p:spPr>
          <a:xfrm>
            <a:off x="1269999" y="8227564"/>
            <a:ext cx="21971002" cy="691756"/>
          </a:xfrm>
          <a:prstGeom prst="rect">
            <a:avLst/>
          </a:prstGeom>
          <a:extLst>
            <a:ext uri="{C572A759-6A51-4108-AA02-DFA0A04FC94B}">
              <ma14:wrappingTextBoxFlag xmlns:ma14="http://schemas.microsoft.com/office/mac/drawingml/2011/main" val="1"/>
            </a:ext>
          </a:extLst>
        </p:spPr>
        <p:txBody>
          <a:bodyPr/>
          <a:lstStyle>
            <a:lvl1pPr>
              <a:defRPr cap="all"/>
            </a:lvl1pPr>
          </a:lstStyle>
          <a:p>
            <a:pPr/>
            <a:r>
              <a:t>SOLANA FOUNDATION</a:t>
            </a:r>
          </a:p>
        </p:txBody>
      </p:sp>
      <p:sp>
        <p:nvSpPr>
          <p:cNvPr id="154" name="Solana PROFESSIONAL EDUCATION"/>
          <p:cNvSpPr txBox="1"/>
          <p:nvPr>
            <p:ph type="ctrTitle"/>
          </p:nvPr>
        </p:nvSpPr>
        <p:spPr>
          <a:xfrm>
            <a:off x="1206498" y="3831773"/>
            <a:ext cx="21971004" cy="4648201"/>
          </a:xfrm>
          <a:prstGeom prst="rect">
            <a:avLst/>
          </a:prstGeom>
        </p:spPr>
        <p:txBody>
          <a:bodyPr/>
          <a:lstStyle>
            <a:lvl1pPr>
              <a:defRPr cap="all"/>
            </a:lvl1pPr>
          </a:lstStyle>
          <a:p>
            <a:pPr/>
            <a:r>
              <a:t>Solana PROFESSIONAL EDUCATION</a:t>
            </a:r>
          </a:p>
        </p:txBody>
      </p:sp>
      <p:pic>
        <p:nvPicPr>
          <p:cNvPr id="155" name="Image" descr="Image"/>
          <p:cNvPicPr>
            <a:picLocks noChangeAspect="1"/>
          </p:cNvPicPr>
          <p:nvPr/>
        </p:nvPicPr>
        <p:blipFill>
          <a:blip r:embed="rId5">
            <a:extLst/>
          </a:blip>
          <a:srcRect l="0" t="53082" r="0" b="0"/>
          <a:stretch>
            <a:fillRect/>
          </a:stretch>
        </p:blipFill>
        <p:spPr>
          <a:xfrm rot="21479308">
            <a:off x="-2328398" y="11093675"/>
            <a:ext cx="25828720" cy="3512802"/>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7" name="Image" descr="Image"/>
          <p:cNvPicPr>
            <a:picLocks noChangeAspect="1"/>
          </p:cNvPicPr>
          <p:nvPr/>
        </p:nvPicPr>
        <p:blipFill>
          <a:blip r:embed="rId3">
            <a:extLst/>
          </a:blip>
          <a:srcRect l="46548" t="42229" r="0" b="0"/>
          <a:stretch>
            <a:fillRect/>
          </a:stretch>
        </p:blipFill>
        <p:spPr>
          <a:xfrm>
            <a:off x="-203284" y="-315676"/>
            <a:ext cx="6533483" cy="5768152"/>
          </a:xfrm>
          <a:prstGeom prst="rect">
            <a:avLst/>
          </a:prstGeom>
          <a:ln w="12700">
            <a:miter lim="400000"/>
          </a:ln>
        </p:spPr>
      </p:pic>
      <p:pic>
        <p:nvPicPr>
          <p:cNvPr id="218" name="pasted-movie.png" descr="pasted-movie.png"/>
          <p:cNvPicPr>
            <a:picLocks noChangeAspect="1"/>
          </p:cNvPicPr>
          <p:nvPr/>
        </p:nvPicPr>
        <p:blipFill>
          <a:blip r:embed="rId4">
            <a:extLst/>
          </a:blip>
          <a:stretch>
            <a:fillRect/>
          </a:stretch>
        </p:blipFill>
        <p:spPr>
          <a:xfrm rot="20303921">
            <a:off x="17836818" y="-5003800"/>
            <a:ext cx="6953582" cy="13716000"/>
          </a:xfrm>
          <a:prstGeom prst="rect">
            <a:avLst/>
          </a:prstGeom>
          <a:ln w="12700">
            <a:miter lim="400000"/>
          </a:ln>
        </p:spPr>
      </p:pic>
      <p:pic>
        <p:nvPicPr>
          <p:cNvPr id="219" name="pasted-movie.png" descr="pasted-movie.png"/>
          <p:cNvPicPr>
            <a:picLocks noChangeAspect="1"/>
          </p:cNvPicPr>
          <p:nvPr/>
        </p:nvPicPr>
        <p:blipFill>
          <a:blip r:embed="rId5">
            <a:extLst/>
          </a:blip>
          <a:stretch>
            <a:fillRect/>
          </a:stretch>
        </p:blipFill>
        <p:spPr>
          <a:xfrm rot="91007">
            <a:off x="-1280716" y="1778000"/>
            <a:ext cx="8688221" cy="15659607"/>
          </a:xfrm>
          <a:prstGeom prst="rect">
            <a:avLst/>
          </a:prstGeom>
          <a:ln w="12700">
            <a:miter lim="400000"/>
          </a:ln>
        </p:spPr>
      </p:pic>
      <p:sp>
        <p:nvSpPr>
          <p:cNvPr id="220" name="RECIPIENT DECRYPTS…"/>
          <p:cNvSpPr txBox="1"/>
          <p:nvPr/>
        </p:nvSpPr>
        <p:spPr>
          <a:xfrm>
            <a:off x="4300270" y="9439287"/>
            <a:ext cx="15783459" cy="30126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cap="all" sz="9600"/>
            </a:pPr>
            <a:r>
              <a:t>RECIPIENT DECRYPTS </a:t>
            </a:r>
          </a:p>
          <a:p>
            <a:pPr>
              <a:defRPr cap="all" sz="9600"/>
            </a:pPr>
            <a:r>
              <a:t>USING </a:t>
            </a:r>
            <a:r>
              <a:rPr b="1"/>
              <a:t>THE SAME SECRET</a:t>
            </a:r>
          </a:p>
        </p:txBody>
      </p:sp>
      <p:sp>
        <p:nvSpPr>
          <p:cNvPr id="221" name="sender encrypts…"/>
          <p:cNvSpPr txBox="1"/>
          <p:nvPr/>
        </p:nvSpPr>
        <p:spPr>
          <a:xfrm>
            <a:off x="6186373" y="5562351"/>
            <a:ext cx="12011254" cy="296306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cap="all" sz="9600"/>
            </a:pPr>
            <a:r>
              <a:t>sender encrypts </a:t>
            </a:r>
          </a:p>
          <a:p>
            <a:pPr>
              <a:defRPr cap="all" sz="9600"/>
            </a:pPr>
            <a:r>
              <a:t>USING THE secret</a:t>
            </a:r>
          </a:p>
        </p:txBody>
      </p:sp>
      <p:sp>
        <p:nvSpPr>
          <p:cNvPr id="222" name="SENDER AND RECIPIENT…"/>
          <p:cNvSpPr txBox="1"/>
          <p:nvPr/>
        </p:nvSpPr>
        <p:spPr>
          <a:xfrm>
            <a:off x="4831841" y="855882"/>
            <a:ext cx="14720317" cy="30126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cap="all" sz="9600"/>
            </a:pPr>
            <a:r>
              <a:t>SENDER AND RECIPIENT </a:t>
            </a:r>
          </a:p>
          <a:p>
            <a:pPr>
              <a:defRPr b="1" cap="all" sz="9600"/>
            </a:pPr>
            <a:r>
              <a:t>DECIDE a secret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400">
        <p159:morph option="byObject"/>
      </p:transition>
    </mc:Choice>
    <mc:Fallback>
      <p:transition spd="fast">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6" name="3. Ensure anchor test runs without errors!"/>
          <p:cNvSpPr txBox="1"/>
          <p:nvPr/>
        </p:nvSpPr>
        <p:spPr>
          <a:xfrm>
            <a:off x="1130583" y="484637"/>
            <a:ext cx="22520075" cy="11933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1" sz="7200"/>
            </a:pPr>
            <a:r>
              <a:t>3. Ensure </a:t>
            </a:r>
            <a:r>
              <a:rPr b="0">
                <a:latin typeface="Andale Mono"/>
                <a:ea typeface="Andale Mono"/>
                <a:cs typeface="Andale Mono"/>
                <a:sym typeface="Andale Mono"/>
              </a:rPr>
              <a:t>anchor test</a:t>
            </a:r>
            <a:r>
              <a:t> runs without errors!</a:t>
            </a:r>
          </a:p>
        </p:txBody>
      </p:sp>
      <p:graphicFrame>
        <p:nvGraphicFramePr>
          <p:cNvPr id="887" name="Table 1"/>
          <p:cNvGraphicFramePr/>
          <p:nvPr/>
        </p:nvGraphicFramePr>
        <p:xfrm>
          <a:off x="1641710" y="2507822"/>
          <a:ext cx="21624407" cy="10735885"/>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352804"/>
                <a:gridCol w="14258902"/>
              </a:tblGrid>
              <a:tr h="1787197">
                <a:tc>
                  <a:txBody>
                    <a:bodyPr/>
                    <a:lstStyle/>
                    <a:p>
                      <a:pPr defTabSz="914400">
                        <a:defRPr>
                          <a:solidFill>
                            <a:srgbClr val="000000"/>
                          </a:solidFill>
                        </a:defRPr>
                      </a:pPr>
                      <a:r>
                        <a:rPr sz="3200">
                          <a:solidFill>
                            <a:srgbClr val="FFFFFF"/>
                          </a:solidFill>
                        </a:rPr>
                        <a:t>Error</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Fix</a:t>
                      </a:r>
                    </a:p>
                  </a:txBody>
                  <a:tcPr marL="50800" marR="50800" marT="50800" marB="50800" anchor="ctr" anchorCtr="0" horzOverflow="overflow"/>
                </a:tc>
              </a:tr>
              <a:tr h="1787197">
                <a:tc>
                  <a:txBody>
                    <a:bodyPr/>
                    <a:lstStyle/>
                    <a:p>
                      <a:pPr defTabSz="914400">
                        <a:defRPr>
                          <a:solidFill>
                            <a:srgbClr val="000000"/>
                          </a:solidFill>
                        </a:defRPr>
                      </a:pPr>
                      <a:r>
                        <a:rPr sz="2600">
                          <a:solidFill>
                            <a:srgbClr val="FFFFFF"/>
                          </a:solidFill>
                        </a:rPr>
                        <a:t>package `solana-program v1.18.11` cannot be built...  cargo build-sbf --version</a:t>
                      </a:r>
                    </a:p>
                  </a:txBody>
                  <a:tcPr marL="50800" marR="50800" marT="50800" marB="50800" anchor="ctr" anchorCtr="0" horzOverflow="overflow"/>
                </a:tc>
                <a:tc>
                  <a:txBody>
                    <a:bodyPr/>
                    <a:lstStyle/>
                    <a:p>
                      <a:pPr defTabSz="825500">
                        <a:defRPr>
                          <a:solidFill>
                            <a:srgbClr val="000000"/>
                          </a:solidFill>
                        </a:defRPr>
                      </a:pPr>
                      <a:r>
                        <a:rPr sz="2600">
                          <a:solidFill>
                            <a:srgbClr val="FFFFFF"/>
                          </a:solidFill>
                        </a:rPr>
                        <a:t>cargo add solana-program@"=1.18.5"</a:t>
                      </a:r>
                    </a:p>
                  </a:txBody>
                  <a:tcPr marL="50800" marR="50800" marT="50800" marB="50800" anchor="ctr" anchorCtr="0" horzOverflow="overflow"/>
                </a:tc>
              </a:tr>
              <a:tr h="1787197">
                <a:tc>
                  <a:txBody>
                    <a:bodyPr/>
                    <a:lstStyle/>
                    <a:p>
                      <a:pPr defTabSz="914400">
                        <a:defRPr>
                          <a:solidFill>
                            <a:srgbClr val="000000"/>
                          </a:solidFill>
                        </a:defRPr>
                      </a:pPr>
                      <a:r>
                        <a:rPr sz="2600">
                          <a:solidFill>
                            <a:srgbClr val="FFFFFF"/>
                          </a:solidFill>
                        </a:rPr>
                        <a:t>error: no such command: `build-sbf`</a:t>
                      </a:r>
                    </a:p>
                  </a:txBody>
                  <a:tcPr marL="50800" marR="50800" marT="50800" marB="50800" anchor="ctr" anchorCtr="0" horzOverflow="overflow"/>
                </a:tc>
                <a:tc>
                  <a:txBody>
                    <a:bodyPr/>
                    <a:lstStyle/>
                    <a:p>
                      <a:pPr defTabSz="825500">
                        <a:defRPr sz="2600"/>
                      </a:pPr>
                      <a:r>
                        <a:rPr>
                          <a:latin typeface="Andale Mono"/>
                          <a:ea typeface="Andale Mono"/>
                          <a:cs typeface="Andale Mono"/>
                          <a:sym typeface="Andale Mono"/>
                        </a:rPr>
                        <a:t>export PATH=~/.local/share/solana/install/active_release/bin:$PATH</a:t>
                      </a:r>
                      <a:br>
                        <a:rPr>
                          <a:latin typeface="Andale Mono"/>
                          <a:ea typeface="Andale Mono"/>
                          <a:cs typeface="Andale Mono"/>
                          <a:sym typeface="Andale Mono"/>
                        </a:rPr>
                      </a:br>
                      <a:br/>
                      <a:r>
                        <a:t>Add this to your ~/.zshrc or ~/.bashrc file to make the change permanent.</a:t>
                      </a:r>
                    </a:p>
                  </a:txBody>
                  <a:tcPr marL="50800" marR="50800" marT="50800" marB="50800" anchor="ctr" anchorCtr="0" horzOverflow="overflow"/>
                </a:tc>
              </a:tr>
              <a:tr h="1787197">
                <a:tc>
                  <a:txBody>
                    <a:bodyPr/>
                    <a:lstStyle/>
                    <a:p>
                      <a:pPr defTabSz="914400">
                        <a:defRPr>
                          <a:solidFill>
                            <a:srgbClr val="000000"/>
                          </a:solidFill>
                        </a:defRPr>
                      </a:pPr>
                      <a:r>
                        <a:rPr sz="2600">
                          <a:solidFill>
                            <a:srgbClr val="FFFFFF"/>
                          </a:solidFill>
                        </a:rPr>
                        <a:t>Unable to get latest blockhash. Test validator does not look started. </a:t>
                      </a:r>
                    </a:p>
                  </a:txBody>
                  <a:tcPr marL="50800" marR="50800" marT="50800" marB="50800" anchor="ctr" anchorCtr="0" horzOverflow="overflow"/>
                </a:tc>
                <a:tc>
                  <a:txBody>
                    <a:bodyPr/>
                    <a:lstStyle/>
                    <a:p>
                      <a:pPr defTabSz="825500">
                        <a:defRPr sz="2600"/>
                      </a:pPr>
                      <a:r>
                        <a:t>Install Homebrew and use it to install GNU tar: </a:t>
                      </a:r>
                      <a:br/>
                      <a:r>
                        <a:rPr>
                          <a:latin typeface="Andale Mono"/>
                          <a:ea typeface="Andale Mono"/>
                          <a:cs typeface="Andale Mono"/>
                          <a:sym typeface="Andale Mono"/>
                        </a:rPr>
                        <a:t>brew install gnu-tar</a:t>
                      </a:r>
                    </a:p>
                    <a:p>
                      <a:pPr defTabSz="825500">
                        <a:defRPr sz="2600"/>
                      </a:pPr>
                      <a:r>
                        <a:rPr>
                          <a:latin typeface="Andale Mono"/>
                          <a:ea typeface="Andale Mono"/>
                          <a:cs typeface="Andale Mono"/>
                          <a:sym typeface="Andale Mono"/>
                        </a:rPr>
                        <a:t>export PATH=/opt/homebrew/opt/gnu-tar/libexec/gnubin:$PATH</a:t>
                      </a:r>
                      <a:br/>
                      <a:r>
                        <a:t>Add this to your ~/.zshrc or ~/.bashrc file to make the change permanent.</a:t>
                      </a:r>
                    </a:p>
                  </a:txBody>
                  <a:tcPr marL="50800" marR="50800" marT="50800" marB="50800" anchor="ctr" anchorCtr="0" horzOverflow="overflow"/>
                </a:tc>
              </a:tr>
              <a:tr h="1787197">
                <a:tc>
                  <a:txBody>
                    <a:bodyPr/>
                    <a:lstStyle/>
                    <a:p>
                      <a:pPr defTabSz="914400">
                        <a:defRPr>
                          <a:solidFill>
                            <a:srgbClr val="000000"/>
                          </a:solidFill>
                        </a:defRPr>
                      </a:pPr>
                      <a:r>
                        <a:rPr sz="2600">
                          <a:solidFill>
                            <a:srgbClr val="FFFFFF"/>
                          </a:solidFill>
                        </a:rPr>
                        <a:t>No license field in package.json warning</a:t>
                      </a:r>
                    </a:p>
                  </a:txBody>
                  <a:tcPr marL="50800" marR="50800" marT="50800" marB="50800" anchor="ctr" anchorCtr="0" horzOverflow="overflow"/>
                </a:tc>
                <a:tc>
                  <a:txBody>
                    <a:bodyPr/>
                    <a:lstStyle/>
                    <a:p>
                      <a:pPr defTabSz="914400">
                        <a:defRPr>
                          <a:solidFill>
                            <a:srgbClr val="000000"/>
                          </a:solidFill>
                        </a:defRPr>
                      </a:pPr>
                      <a:r>
                        <a:rPr sz="2600">
                          <a:solidFill>
                            <a:srgbClr val="FFFFFF"/>
                          </a:solidFill>
                        </a:rPr>
                        <a:t>Open package.json, add "license": "MIT" or  "license": "UNLICENSED" depending on preferences.</a:t>
                      </a:r>
                    </a:p>
                  </a:txBody>
                  <a:tcPr marL="50800" marR="50800" marT="50800" marB="50800" anchor="ctr" anchorCtr="0" horzOverflow="overflow"/>
                </a:tc>
              </a:tr>
              <a:tr h="1787197">
                <a:tc>
                  <a:txBody>
                    <a:bodyPr/>
                    <a:lstStyle/>
                    <a:p>
                      <a:pPr defTabSz="914400">
                        <a:defRPr>
                          <a:solidFill>
                            <a:srgbClr val="000000"/>
                          </a:solidFill>
                        </a:defRPr>
                      </a:pPr>
                      <a:r>
                        <a:rPr sz="2600">
                          <a:solidFill>
                            <a:srgbClr val="FFFFFF"/>
                          </a:solidFill>
                        </a:rPr>
                        <a:t>Error: Unable to read keypair file</a:t>
                      </a:r>
                    </a:p>
                  </a:txBody>
                  <a:tcPr marL="50800" marR="50800" marT="50800" marB="50800" anchor="ctr" anchorCtr="0" horzOverflow="overflow"/>
                </a:tc>
                <a:tc>
                  <a:txBody>
                    <a:bodyPr/>
                    <a:lstStyle/>
                    <a:p>
                      <a:pPr defTabSz="825500">
                        <a:defRPr sz="2600"/>
                      </a:pPr>
                      <a:r>
                        <a:t>Add a keypair (just the array of numbers) to ~/.config/solana/id.json</a:t>
                      </a:r>
                    </a:p>
                    <a:p>
                      <a:pPr defTabSz="825500">
                        <a:defRPr sz="2600"/>
                      </a:pPr>
                    </a:p>
                    <a:p>
                      <a:pPr defTabSz="825500">
                        <a:defRPr sz="2600">
                          <a:latin typeface="Andale Mono"/>
                          <a:ea typeface="Andale Mono"/>
                          <a:cs typeface="Andale Mono"/>
                          <a:sym typeface="Andale Mono"/>
                        </a:defRPr>
                      </a:pPr>
                      <a:r>
                        <a:t>solana-keygen new --no-bip39-passphrase</a:t>
                      </a:r>
                    </a:p>
                  </a:txBody>
                  <a:tcPr marL="50800" marR="50800" marT="50800" marB="50800" anchor="ctr" anchorCtr="0" horzOverflow="overflow"/>
                </a:tc>
              </a:tr>
            </a:tbl>
          </a:graphicData>
        </a:graphic>
      </p:graphicFrame>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1" name="4. Questions:"/>
          <p:cNvSpPr txBox="1"/>
          <p:nvPr>
            <p:ph type="title"/>
          </p:nvPr>
        </p:nvSpPr>
        <p:spPr>
          <a:prstGeom prst="rect">
            <a:avLst/>
          </a:prstGeom>
        </p:spPr>
        <p:txBody>
          <a:bodyPr/>
          <a:lstStyle/>
          <a:p>
            <a:pPr/>
            <a:r>
              <a:t>4. Questions:</a:t>
            </a:r>
          </a:p>
        </p:txBody>
      </p:sp>
      <p:sp>
        <p:nvSpPr>
          <p:cNvPr id="892" name="Does the anchor project compile without any warnings?…"/>
          <p:cNvSpPr txBox="1"/>
          <p:nvPr>
            <p:ph type="body" idx="21"/>
          </p:nvPr>
        </p:nvSpPr>
        <p:spPr>
          <a:xfrm>
            <a:off x="1726473" y="4763727"/>
            <a:ext cx="22782818" cy="5739720"/>
          </a:xfrm>
          <a:prstGeom prst="rect">
            <a:avLst/>
          </a:prstGeom>
          <a:extLst>
            <a:ext uri="{C572A759-6A51-4108-AA02-DFA0A04FC94B}">
              <ma14:wrappingTextBoxFlag xmlns:ma14="http://schemas.microsoft.com/office/mac/drawingml/2011/main" val="1"/>
            </a:ext>
          </a:extLst>
        </p:spPr>
        <p:txBody>
          <a:bodyPr/>
          <a:lstStyle/>
          <a:p>
            <a:pPr defTabSz="775969">
              <a:defRPr sz="5170"/>
            </a:pPr>
            <a:r>
              <a:t>Does the anchor project compile without any warnings?</a:t>
            </a:r>
          </a:p>
          <a:p>
            <a:pPr defTabSz="775969">
              <a:defRPr sz="5170"/>
            </a:pPr>
          </a:p>
          <a:p>
            <a:pPr defTabSz="775969">
              <a:defRPr sz="5170"/>
            </a:pPr>
            <a:r>
              <a:t>What is the name of the instruction handler?</a:t>
            </a:r>
          </a:p>
          <a:p>
            <a:pPr defTabSz="775969">
              <a:defRPr sz="5170"/>
            </a:pPr>
          </a:p>
          <a:p>
            <a:pPr defTabSz="775969">
              <a:defRPr sz="5170"/>
            </a:pPr>
            <a:r>
              <a:t>The program has a ID, which is a pubkey. </a:t>
            </a:r>
          </a:p>
          <a:p>
            <a:pPr defTabSz="775969">
              <a:defRPr sz="5170"/>
            </a:pPr>
            <a:r>
              <a:t>Where does the secret key for this pubkey exist? Hint: it's in your project.</a:t>
            </a:r>
          </a:p>
        </p:txBody>
      </p:sp>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6" name="use anchor_lang::prelude::*;…"/>
          <p:cNvSpPr txBox="1"/>
          <p:nvPr/>
        </p:nvSpPr>
        <p:spPr>
          <a:xfrm>
            <a:off x="3063481" y="5252004"/>
            <a:ext cx="16936238" cy="40640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r>
              <a:rPr>
                <a:solidFill>
                  <a:srgbClr val="569CD6"/>
                </a:solidFill>
              </a:rPr>
              <a:t>use</a:t>
            </a:r>
            <a:r>
              <a:t> anchor_lang::prelude::*;</a:t>
            </a:r>
          </a:p>
          <a:p>
            <a:pPr algn="l" defTabSz="457200">
              <a:defRPr>
                <a:solidFill>
                  <a:srgbClr val="6A9955"/>
                </a:solidFill>
                <a:latin typeface="Menlo Regular"/>
                <a:ea typeface="Menlo Regular"/>
                <a:cs typeface="Menlo Regular"/>
                <a:sym typeface="Menlo Regular"/>
              </a:defRPr>
            </a:pPr>
          </a:p>
          <a:p>
            <a:pPr algn="l" defTabSz="457200">
              <a:defRPr>
                <a:solidFill>
                  <a:srgbClr val="6A9955"/>
                </a:solidFill>
                <a:latin typeface="Menlo Regular"/>
                <a:ea typeface="Menlo Regular"/>
                <a:cs typeface="Menlo Regular"/>
                <a:sym typeface="Menlo Regular"/>
              </a:defRPr>
            </a:pPr>
            <a:r>
              <a:t>// Our program's address! You don't need to change it.</a:t>
            </a:r>
            <a:endParaRPr>
              <a:solidFill>
                <a:srgbClr val="D4D4D4"/>
              </a:solidFill>
            </a:endParaRPr>
          </a:p>
          <a:p>
            <a:pPr algn="l" defTabSz="457200">
              <a:defRPr>
                <a:solidFill>
                  <a:srgbClr val="6A9955"/>
                </a:solidFill>
                <a:latin typeface="Menlo Regular"/>
                <a:ea typeface="Menlo Regular"/>
                <a:cs typeface="Menlo Regular"/>
                <a:sym typeface="Menlo Regular"/>
              </a:defRPr>
            </a:pPr>
            <a:r>
              <a:t>// This matches the private key in the target/deploy directory</a:t>
            </a:r>
            <a:endParaRPr>
              <a:solidFill>
                <a:srgbClr val="D4D4D4"/>
              </a:solidFill>
            </a:endParaRPr>
          </a:p>
          <a:p>
            <a:pPr algn="l" defTabSz="457200">
              <a:defRPr>
                <a:solidFill>
                  <a:srgbClr val="CE9178"/>
                </a:solidFill>
                <a:latin typeface="Menlo Regular"/>
                <a:ea typeface="Menlo Regular"/>
                <a:cs typeface="Menlo Regular"/>
                <a:sym typeface="Menlo Regular"/>
              </a:defRPr>
            </a:pPr>
            <a:r>
              <a:rPr>
                <a:solidFill>
                  <a:srgbClr val="D4D4D4"/>
                </a:solidFill>
              </a:rPr>
              <a:t>declare_id</a:t>
            </a:r>
            <a:r>
              <a:rPr>
                <a:solidFill>
                  <a:srgbClr val="569CD6"/>
                </a:solidFill>
              </a:rPr>
              <a:t>!</a:t>
            </a:r>
            <a:r>
              <a:rPr>
                <a:solidFill>
                  <a:srgbClr val="D4D4D4"/>
                </a:solidFill>
              </a:rPr>
              <a:t>(</a:t>
            </a:r>
            <a:r>
              <a:t>"YOUR PROGRAM's PUBLIC KEY (KEEP THIS AS-IS)"</a:t>
            </a:r>
            <a:r>
              <a:rPr>
                <a:solidFill>
                  <a:srgbClr val="D4D4D4"/>
                </a:solidFill>
              </a:rPr>
              <a:t>);</a:t>
            </a:r>
            <a:endParaRPr>
              <a:solidFill>
                <a:srgbClr val="D4D4D4"/>
              </a:solidFill>
            </a:endParaRPr>
          </a:p>
          <a:p>
            <a:pPr algn="l" defTabSz="457200">
              <a:defRPr>
                <a:solidFill>
                  <a:srgbClr val="D4D4D4"/>
                </a:solidFill>
                <a:latin typeface="Menlo Regular"/>
                <a:ea typeface="Menlo Regular"/>
                <a:cs typeface="Menlo Regular"/>
                <a:sym typeface="Menlo Regular"/>
              </a:defRPr>
            </a:pPr>
          </a:p>
          <a:p>
            <a:pPr algn="l" defTabSz="457200">
              <a:defRPr>
                <a:solidFill>
                  <a:srgbClr val="6A9955"/>
                </a:solidFill>
                <a:latin typeface="Menlo Regular"/>
                <a:ea typeface="Menlo Regular"/>
                <a:cs typeface="Menlo Regular"/>
                <a:sym typeface="Menlo Regular"/>
              </a:defRPr>
            </a:pPr>
            <a:r>
              <a:t>// Anchor accounts use 8 bytes to determine their type  </a:t>
            </a:r>
            <a:endParaRPr>
              <a:solidFill>
                <a:srgbClr val="D4D4D4"/>
              </a:solidFill>
            </a:endParaRPr>
          </a:p>
          <a:p>
            <a:pPr algn="l" defTabSz="457200">
              <a:defRPr>
                <a:solidFill>
                  <a:srgbClr val="D4D4D4"/>
                </a:solidFill>
                <a:latin typeface="Menlo Regular"/>
                <a:ea typeface="Menlo Regular"/>
                <a:cs typeface="Menlo Regular"/>
                <a:sym typeface="Menlo Regular"/>
              </a:defRPr>
            </a:pPr>
            <a:r>
              <a:rPr>
                <a:solidFill>
                  <a:srgbClr val="569CD6"/>
                </a:solidFill>
              </a:rPr>
              <a:t>pub</a:t>
            </a:r>
            <a:r>
              <a:t> </a:t>
            </a:r>
            <a:r>
              <a:rPr>
                <a:solidFill>
                  <a:srgbClr val="569CD6"/>
                </a:solidFill>
              </a:rPr>
              <a:t>const</a:t>
            </a:r>
            <a:r>
              <a:t> ANCHOR_DISCRIMINATOR_SIZE: usize = </a:t>
            </a:r>
            <a:r>
              <a:rPr>
                <a:solidFill>
                  <a:srgbClr val="B5CEA8"/>
                </a:solidFill>
              </a:rPr>
              <a:t>8</a:t>
            </a:r>
            <a:r>
              <a:t>;</a:t>
            </a:r>
          </a:p>
        </p:txBody>
      </p:sp>
      <p:sp>
        <p:nvSpPr>
          <p:cNvPr id="897" name="5. Import Anchor prelude, and tell Anchor what we will store in our PDA"/>
          <p:cNvSpPr txBox="1"/>
          <p:nvPr/>
        </p:nvSpPr>
        <p:spPr>
          <a:xfrm>
            <a:off x="1205263" y="946317"/>
            <a:ext cx="19790588" cy="23102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5. Import Anchor prelude, and tell Anchor what we will store in our PDA </a:t>
            </a:r>
          </a:p>
        </p:txBody>
      </p:sp>
      <p:sp>
        <p:nvSpPr>
          <p:cNvPr id="898" name="programs/favorites/src/lib.rs"/>
          <p:cNvSpPr txBox="1"/>
          <p:nvPr/>
        </p:nvSpPr>
        <p:spPr>
          <a:xfrm>
            <a:off x="2128403" y="3924150"/>
            <a:ext cx="5871363"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ct val="117999"/>
              </a:lnSpc>
              <a:defRPr sz="3600"/>
            </a:pPr>
            <a:r>
              <a:t>programs/favorites/src/</a:t>
            </a:r>
            <a:r>
              <a:rPr u="sng">
                <a:hlinkClick r:id="rId3" invalidUrl="" action="" tgtFrame="" tooltip="" history="1" highlightClick="0" endSnd="0"/>
              </a:rPr>
              <a:t>lib.rs</a:t>
            </a:r>
          </a:p>
        </p:txBody>
      </p:sp>
      <p:sp>
        <p:nvSpPr>
          <p:cNvPr id="899" name="continued on next slide..."/>
          <p:cNvSpPr txBox="1"/>
          <p:nvPr/>
        </p:nvSpPr>
        <p:spPr>
          <a:xfrm>
            <a:off x="1956823" y="10492615"/>
            <a:ext cx="5255058"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on next slide...</a:t>
            </a:r>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3" name="// A 'mod' is a Rust module. But the #[program] makes it into a Solana program!…"/>
          <p:cNvSpPr txBox="1"/>
          <p:nvPr/>
        </p:nvSpPr>
        <p:spPr>
          <a:xfrm>
            <a:off x="3723881" y="2768600"/>
            <a:ext cx="16936238" cy="97028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sz="2000">
                <a:solidFill>
                  <a:srgbClr val="6A9955"/>
                </a:solidFill>
                <a:latin typeface="Menlo Regular"/>
                <a:ea typeface="Menlo Regular"/>
                <a:cs typeface="Menlo Regular"/>
                <a:sym typeface="Menlo Regular"/>
              </a:defRPr>
            </a:pPr>
            <a:r>
              <a:t>// A 'mod' is a Rust module. But the #[program] makes it into a Solana program! </a:t>
            </a:r>
            <a:endParaRPr>
              <a:solidFill>
                <a:srgbClr val="D4D4D4"/>
              </a:solidFill>
            </a:endParaRPr>
          </a:p>
          <a:p>
            <a:pPr algn="l" defTabSz="457200">
              <a:defRPr sz="2000">
                <a:solidFill>
                  <a:srgbClr val="D4D4D4"/>
                </a:solidFill>
                <a:latin typeface="Menlo Regular"/>
                <a:ea typeface="Menlo Regular"/>
                <a:cs typeface="Menlo Regular"/>
                <a:sym typeface="Menlo Regular"/>
              </a:defRPr>
            </a:pPr>
            <a:r>
              <a:t>#[program]</a:t>
            </a:r>
          </a:p>
          <a:p>
            <a:pPr algn="l" defTabSz="457200">
              <a:defRPr sz="2000">
                <a:solidFill>
                  <a:srgbClr val="D4D4D4"/>
                </a:solidFill>
                <a:latin typeface="Menlo Regular"/>
                <a:ea typeface="Menlo Regular"/>
                <a:cs typeface="Menlo Regular"/>
                <a:sym typeface="Menlo Regular"/>
              </a:defRPr>
            </a:pPr>
            <a:r>
              <a:rPr>
                <a:solidFill>
                  <a:srgbClr val="569CD6"/>
                </a:solidFill>
              </a:rPr>
              <a:t>pub</a:t>
            </a:r>
            <a:r>
              <a:t> </a:t>
            </a:r>
            <a:r>
              <a:rPr>
                <a:solidFill>
                  <a:srgbClr val="569CD6"/>
                </a:solidFill>
              </a:rPr>
              <a:t>mod</a:t>
            </a:r>
            <a:r>
              <a:t> favorites {</a:t>
            </a:r>
          </a:p>
          <a:p>
            <a:pPr algn="l" defTabSz="457200">
              <a:defRPr sz="2000">
                <a:solidFill>
                  <a:srgbClr val="569CD6"/>
                </a:solidFill>
                <a:latin typeface="Menlo Regular"/>
                <a:ea typeface="Menlo Regular"/>
                <a:cs typeface="Menlo Regular"/>
                <a:sym typeface="Menlo Regular"/>
              </a:defRPr>
            </a:pPr>
            <a:r>
              <a:rPr>
                <a:solidFill>
                  <a:srgbClr val="D4D4D4"/>
                </a:solidFill>
              </a:rPr>
              <a:t>    </a:t>
            </a:r>
            <a:r>
              <a:t>use</a:t>
            </a:r>
            <a:r>
              <a:rPr>
                <a:solidFill>
                  <a:srgbClr val="D4D4D4"/>
                </a:solidFill>
              </a:rPr>
              <a:t> </a:t>
            </a:r>
            <a:r>
              <a:t>super</a:t>
            </a:r>
            <a:r>
              <a:rPr>
                <a:solidFill>
                  <a:srgbClr val="D4D4D4"/>
                </a:solidFill>
              </a:rPr>
              <a:t>::*;</a:t>
            </a:r>
            <a:endParaRPr>
              <a:solidFill>
                <a:srgbClr val="D4D4D4"/>
              </a:solidFill>
            </a:endParaRPr>
          </a:p>
          <a:p>
            <a:pPr algn="l" defTabSz="457200">
              <a:defRPr sz="2000">
                <a:solidFill>
                  <a:srgbClr val="D4D4D4"/>
                </a:solidFill>
                <a:latin typeface="Menlo Regular"/>
                <a:ea typeface="Menlo Regular"/>
                <a:cs typeface="Menlo Regular"/>
                <a:sym typeface="Menlo Regular"/>
              </a:defRPr>
            </a:pPr>
          </a:p>
          <a:p>
            <a:pPr algn="l" defTabSz="457200">
              <a:defRPr sz="2000">
                <a:solidFill>
                  <a:srgbClr val="6A9955"/>
                </a:solidFill>
                <a:latin typeface="Menlo Regular"/>
                <a:ea typeface="Menlo Regular"/>
                <a:cs typeface="Menlo Regular"/>
                <a:sym typeface="Menlo Regular"/>
              </a:defRPr>
            </a:pPr>
            <a:r>
              <a:rPr>
                <a:solidFill>
                  <a:srgbClr val="D4D4D4"/>
                </a:solidFill>
              </a:rPr>
              <a:t>    </a:t>
            </a:r>
            <a:r>
              <a:t>// Our instruction handler! It sets the user's favorite number and color</a:t>
            </a:r>
            <a:endParaRPr>
              <a:solidFill>
                <a:srgbClr val="D4D4D4"/>
              </a:solidFill>
            </a:endParaRPr>
          </a:p>
          <a:p>
            <a:pPr algn="l" defTabSz="457200">
              <a:defRPr sz="2000">
                <a:solidFill>
                  <a:srgbClr val="D4D4D4"/>
                </a:solidFill>
                <a:latin typeface="Menlo Regular"/>
                <a:ea typeface="Menlo Regular"/>
                <a:cs typeface="Menlo Regular"/>
                <a:sym typeface="Menlo Regular"/>
              </a:defRPr>
            </a:pPr>
            <a:r>
              <a:t>    </a:t>
            </a:r>
            <a:r>
              <a:rPr>
                <a:solidFill>
                  <a:srgbClr val="569CD6"/>
                </a:solidFill>
              </a:rPr>
              <a:t>pub</a:t>
            </a:r>
            <a:r>
              <a:t> </a:t>
            </a:r>
            <a:r>
              <a:rPr>
                <a:solidFill>
                  <a:srgbClr val="569CD6"/>
                </a:solidFill>
              </a:rPr>
              <a:t>fn</a:t>
            </a:r>
            <a:r>
              <a:t> set_favorites(context: Context&lt;SetFavorites&gt;, number: u64, color: String, hobbies: Vec&lt;String&gt;) -&gt; Result&lt;()&gt; {</a:t>
            </a:r>
          </a:p>
          <a:p>
            <a:pPr algn="l" defTabSz="457200">
              <a:defRPr sz="2000">
                <a:solidFill>
                  <a:srgbClr val="D4D4D4"/>
                </a:solidFill>
                <a:latin typeface="Menlo Regular"/>
                <a:ea typeface="Menlo Regular"/>
                <a:cs typeface="Menlo Regular"/>
                <a:sym typeface="Menlo Regular"/>
              </a:defRPr>
            </a:pPr>
            <a:r>
              <a:t>        </a:t>
            </a:r>
            <a:r>
              <a:rPr>
                <a:solidFill>
                  <a:srgbClr val="569CD6"/>
                </a:solidFill>
              </a:rPr>
              <a:t>let</a:t>
            </a:r>
            <a:r>
              <a:t> user_public_key = context.accounts.user.key();</a:t>
            </a:r>
          </a:p>
          <a:p>
            <a:pPr algn="l" defTabSz="457200">
              <a:defRPr sz="2000">
                <a:solidFill>
                  <a:srgbClr val="D4D4D4"/>
                </a:solidFill>
                <a:latin typeface="Menlo Regular"/>
                <a:ea typeface="Menlo Regular"/>
                <a:cs typeface="Menlo Regular"/>
                <a:sym typeface="Menlo Regular"/>
              </a:defRPr>
            </a:pPr>
            <a:r>
              <a:t>        </a:t>
            </a:r>
            <a:r>
              <a:rPr>
                <a:solidFill>
                  <a:srgbClr val="569CD6"/>
                </a:solidFill>
              </a:rPr>
              <a:t>msg!</a:t>
            </a:r>
            <a:r>
              <a:t>(</a:t>
            </a:r>
            <a:r>
              <a:rPr>
                <a:solidFill>
                  <a:srgbClr val="CE9178"/>
                </a:solidFill>
              </a:rPr>
              <a:t>"Greetings from </a:t>
            </a:r>
            <a:r>
              <a:rPr>
                <a:solidFill>
                  <a:srgbClr val="569CD6"/>
                </a:solidFill>
              </a:rPr>
              <a:t>{}</a:t>
            </a:r>
            <a:r>
              <a:rPr>
                <a:solidFill>
                  <a:srgbClr val="CE9178"/>
                </a:solidFill>
              </a:rPr>
              <a:t>"</a:t>
            </a:r>
            <a:r>
              <a:t>, context.program_id);</a:t>
            </a:r>
          </a:p>
          <a:p>
            <a:pPr algn="l" defTabSz="457200">
              <a:defRPr sz="2000">
                <a:solidFill>
                  <a:srgbClr val="D4D4D4"/>
                </a:solidFill>
                <a:latin typeface="Menlo Regular"/>
                <a:ea typeface="Menlo Regular"/>
                <a:cs typeface="Menlo Regular"/>
                <a:sym typeface="Menlo Regular"/>
              </a:defRPr>
            </a:pPr>
            <a:r>
              <a:t>        </a:t>
            </a:r>
            <a:r>
              <a:rPr>
                <a:solidFill>
                  <a:srgbClr val="569CD6"/>
                </a:solidFill>
              </a:rPr>
              <a:t>msg!</a:t>
            </a:r>
            <a:r>
              <a:t>(</a:t>
            </a:r>
          </a:p>
          <a:p>
            <a:pPr algn="l" defTabSz="457200">
              <a:defRPr sz="2000">
                <a:solidFill>
                  <a:srgbClr val="CE9178"/>
                </a:solidFill>
                <a:latin typeface="Menlo Regular"/>
                <a:ea typeface="Menlo Regular"/>
                <a:cs typeface="Menlo Regular"/>
                <a:sym typeface="Menlo Regular"/>
              </a:defRPr>
            </a:pPr>
            <a:r>
              <a:rPr>
                <a:solidFill>
                  <a:srgbClr val="D4D4D4"/>
                </a:solidFill>
              </a:rPr>
              <a:t>            </a:t>
            </a:r>
            <a:r>
              <a:t>"User </a:t>
            </a:r>
            <a:r>
              <a:rPr>
                <a:solidFill>
                  <a:srgbClr val="569CD6"/>
                </a:solidFill>
              </a:rPr>
              <a:t>{</a:t>
            </a:r>
            <a:r>
              <a:t>user_public_key</a:t>
            </a:r>
            <a:r>
              <a:rPr>
                <a:solidFill>
                  <a:srgbClr val="569CD6"/>
                </a:solidFill>
              </a:rPr>
              <a:t>}</a:t>
            </a:r>
            <a:r>
              <a:t>'s favorite number is </a:t>
            </a:r>
            <a:r>
              <a:rPr>
                <a:solidFill>
                  <a:srgbClr val="569CD6"/>
                </a:solidFill>
              </a:rPr>
              <a:t>{</a:t>
            </a:r>
            <a:r>
              <a:t>number</a:t>
            </a:r>
            <a:r>
              <a:rPr>
                <a:solidFill>
                  <a:srgbClr val="569CD6"/>
                </a:solidFill>
              </a:rPr>
              <a:t>}</a:t>
            </a:r>
            <a:r>
              <a:t>, favorite color is: </a:t>
            </a:r>
            <a:r>
              <a:rPr>
                <a:solidFill>
                  <a:srgbClr val="569CD6"/>
                </a:solidFill>
              </a:rPr>
              <a:t>{</a:t>
            </a:r>
            <a:r>
              <a:t>color</a:t>
            </a:r>
            <a:r>
              <a:rPr>
                <a:solidFill>
                  <a:srgbClr val="569CD6"/>
                </a:solidFill>
              </a:rPr>
              <a:t>}</a:t>
            </a:r>
            <a:r>
              <a:t>"</a:t>
            </a:r>
            <a:r>
              <a:rPr>
                <a:solidFill>
                  <a:srgbClr val="D4D4D4"/>
                </a:solidFill>
              </a:rPr>
              <a:t>,</a:t>
            </a:r>
            <a:endParaRPr>
              <a:solidFill>
                <a:srgbClr val="D4D4D4"/>
              </a:solidFill>
            </a:endParaRPr>
          </a:p>
          <a:p>
            <a:pPr algn="l" defTabSz="457200">
              <a:defRPr sz="2000">
                <a:solidFill>
                  <a:srgbClr val="D4D4D4"/>
                </a:solidFill>
                <a:latin typeface="Menlo Regular"/>
                <a:ea typeface="Menlo Regular"/>
                <a:cs typeface="Menlo Regular"/>
                <a:sym typeface="Menlo Regular"/>
              </a:defRPr>
            </a:pPr>
            <a:r>
              <a:t>        );</a:t>
            </a:r>
          </a:p>
          <a:p>
            <a:pPr algn="l" defTabSz="457200">
              <a:defRPr sz="2000">
                <a:solidFill>
                  <a:srgbClr val="D4D4D4"/>
                </a:solidFill>
                <a:latin typeface="Menlo Regular"/>
                <a:ea typeface="Menlo Regular"/>
                <a:cs typeface="Menlo Regular"/>
                <a:sym typeface="Menlo Regular"/>
              </a:defRPr>
            </a:pPr>
          </a:p>
          <a:p>
            <a:pPr algn="l" defTabSz="457200">
              <a:defRPr sz="2000">
                <a:solidFill>
                  <a:srgbClr val="D4D4D4"/>
                </a:solidFill>
                <a:latin typeface="Menlo Regular"/>
                <a:ea typeface="Menlo Regular"/>
                <a:cs typeface="Menlo Regular"/>
                <a:sym typeface="Menlo Regular"/>
              </a:defRPr>
            </a:pPr>
            <a:r>
              <a:t>        </a:t>
            </a:r>
            <a:r>
              <a:rPr>
                <a:solidFill>
                  <a:srgbClr val="569CD6"/>
                </a:solidFill>
              </a:rPr>
              <a:t>msg!</a:t>
            </a:r>
            <a:r>
              <a:t>(</a:t>
            </a:r>
          </a:p>
          <a:p>
            <a:pPr algn="l" defTabSz="457200">
              <a:defRPr sz="2000">
                <a:solidFill>
                  <a:srgbClr val="CE9178"/>
                </a:solidFill>
                <a:latin typeface="Menlo Regular"/>
                <a:ea typeface="Menlo Regular"/>
                <a:cs typeface="Menlo Regular"/>
                <a:sym typeface="Menlo Regular"/>
              </a:defRPr>
            </a:pPr>
            <a:r>
              <a:rPr>
                <a:solidFill>
                  <a:srgbClr val="D4D4D4"/>
                </a:solidFill>
              </a:rPr>
              <a:t>            </a:t>
            </a:r>
            <a:r>
              <a:t>"User's hobbies are: </a:t>
            </a:r>
            <a:r>
              <a:rPr>
                <a:solidFill>
                  <a:srgbClr val="569CD6"/>
                </a:solidFill>
              </a:rPr>
              <a:t>{:?}</a:t>
            </a:r>
            <a:r>
              <a:t>"</a:t>
            </a:r>
            <a:r>
              <a:rPr>
                <a:solidFill>
                  <a:srgbClr val="D4D4D4"/>
                </a:solidFill>
              </a:rPr>
              <a:t>,</a:t>
            </a:r>
            <a:endParaRPr>
              <a:solidFill>
                <a:srgbClr val="D4D4D4"/>
              </a:solidFill>
            </a:endParaRPr>
          </a:p>
          <a:p>
            <a:pPr algn="l" defTabSz="457200">
              <a:defRPr sz="2000">
                <a:solidFill>
                  <a:srgbClr val="D4D4D4"/>
                </a:solidFill>
                <a:latin typeface="Menlo Regular"/>
                <a:ea typeface="Menlo Regular"/>
                <a:cs typeface="Menlo Regular"/>
                <a:sym typeface="Menlo Regular"/>
              </a:defRPr>
            </a:pPr>
            <a:r>
              <a:t>            hobbies</a:t>
            </a:r>
          </a:p>
          <a:p>
            <a:pPr algn="l" defTabSz="457200">
              <a:defRPr sz="2000">
                <a:solidFill>
                  <a:srgbClr val="D4D4D4"/>
                </a:solidFill>
                <a:latin typeface="Menlo Regular"/>
                <a:ea typeface="Menlo Regular"/>
                <a:cs typeface="Menlo Regular"/>
                <a:sym typeface="Menlo Regular"/>
              </a:defRPr>
            </a:pPr>
            <a:r>
              <a:t>        ); </a:t>
            </a:r>
          </a:p>
          <a:p>
            <a:pPr algn="l" defTabSz="457200">
              <a:defRPr sz="2000">
                <a:solidFill>
                  <a:srgbClr val="D4D4D4"/>
                </a:solidFill>
                <a:latin typeface="Menlo Regular"/>
                <a:ea typeface="Menlo Regular"/>
                <a:cs typeface="Menlo Regular"/>
                <a:sym typeface="Menlo Regular"/>
              </a:defRPr>
            </a:pPr>
          </a:p>
          <a:p>
            <a:pPr algn="l" defTabSz="457200">
              <a:defRPr sz="2000">
                <a:solidFill>
                  <a:srgbClr val="D4D4D4"/>
                </a:solidFill>
                <a:latin typeface="Menlo Regular"/>
                <a:ea typeface="Menlo Regular"/>
                <a:cs typeface="Menlo Regular"/>
                <a:sym typeface="Menlo Regular"/>
              </a:defRPr>
            </a:pPr>
            <a:r>
              <a:t>        context.accounts.favorites.</a:t>
            </a:r>
            <a:r>
              <a:rPr u="sng"/>
              <a:t>set_inner</a:t>
            </a:r>
            <a:r>
              <a:t>(Favorites {</a:t>
            </a:r>
          </a:p>
          <a:p>
            <a:pPr algn="l" defTabSz="457200">
              <a:defRPr sz="2000">
                <a:solidFill>
                  <a:srgbClr val="D4D4D4"/>
                </a:solidFill>
                <a:latin typeface="Menlo Regular"/>
                <a:ea typeface="Menlo Regular"/>
                <a:cs typeface="Menlo Regular"/>
                <a:sym typeface="Menlo Regular"/>
              </a:defRPr>
            </a:pPr>
            <a:r>
              <a:t>            number,</a:t>
            </a:r>
          </a:p>
          <a:p>
            <a:pPr algn="l" defTabSz="457200">
              <a:defRPr sz="2000">
                <a:solidFill>
                  <a:srgbClr val="D4D4D4"/>
                </a:solidFill>
                <a:latin typeface="Menlo Regular"/>
                <a:ea typeface="Menlo Regular"/>
                <a:cs typeface="Menlo Regular"/>
                <a:sym typeface="Menlo Regular"/>
              </a:defRPr>
            </a:pPr>
            <a:r>
              <a:t>            color,</a:t>
            </a:r>
          </a:p>
          <a:p>
            <a:pPr algn="l" defTabSz="457200">
              <a:defRPr sz="2000">
                <a:solidFill>
                  <a:srgbClr val="D4D4D4"/>
                </a:solidFill>
                <a:latin typeface="Menlo Regular"/>
                <a:ea typeface="Menlo Regular"/>
                <a:cs typeface="Menlo Regular"/>
                <a:sym typeface="Menlo Regular"/>
              </a:defRPr>
            </a:pPr>
            <a:r>
              <a:t>            hobbies</a:t>
            </a:r>
          </a:p>
          <a:p>
            <a:pPr algn="l" defTabSz="457200">
              <a:defRPr sz="2000">
                <a:solidFill>
                  <a:srgbClr val="D4D4D4"/>
                </a:solidFill>
                <a:latin typeface="Menlo Regular"/>
                <a:ea typeface="Menlo Regular"/>
                <a:cs typeface="Menlo Regular"/>
                <a:sym typeface="Menlo Regular"/>
              </a:defRPr>
            </a:pPr>
            <a:r>
              <a:t>        });</a:t>
            </a:r>
          </a:p>
          <a:p>
            <a:pPr algn="l" defTabSz="457200">
              <a:defRPr sz="2000">
                <a:solidFill>
                  <a:srgbClr val="D4D4D4"/>
                </a:solidFill>
                <a:latin typeface="Menlo Regular"/>
                <a:ea typeface="Menlo Regular"/>
                <a:cs typeface="Menlo Regular"/>
                <a:sym typeface="Menlo Regular"/>
              </a:defRPr>
            </a:pPr>
            <a:r>
              <a:t>        </a:t>
            </a:r>
            <a:r>
              <a:rPr>
                <a:solidFill>
                  <a:srgbClr val="B5CEA8"/>
                </a:solidFill>
              </a:rPr>
              <a:t>Ok</a:t>
            </a:r>
            <a:r>
              <a:t>(())</a:t>
            </a:r>
          </a:p>
          <a:p>
            <a:pPr algn="l" defTabSz="457200">
              <a:defRPr sz="2000">
                <a:solidFill>
                  <a:srgbClr val="D4D4D4"/>
                </a:solidFill>
                <a:latin typeface="Menlo Regular"/>
                <a:ea typeface="Menlo Regular"/>
                <a:cs typeface="Menlo Regular"/>
                <a:sym typeface="Menlo Regular"/>
              </a:defRPr>
            </a:pPr>
            <a:r>
              <a:t>    }</a:t>
            </a:r>
          </a:p>
          <a:p>
            <a:pPr algn="l" defTabSz="457200">
              <a:defRPr sz="2000">
                <a:solidFill>
                  <a:srgbClr val="D4D4D4"/>
                </a:solidFill>
                <a:latin typeface="Menlo Regular"/>
                <a:ea typeface="Menlo Regular"/>
                <a:cs typeface="Menlo Regular"/>
                <a:sym typeface="Menlo Regular"/>
              </a:defRPr>
            </a:pPr>
          </a:p>
          <a:p>
            <a:pPr algn="l" defTabSz="457200">
              <a:defRPr sz="2000">
                <a:solidFill>
                  <a:srgbClr val="6A9955"/>
                </a:solidFill>
                <a:latin typeface="Menlo Regular"/>
                <a:ea typeface="Menlo Regular"/>
                <a:cs typeface="Menlo Regular"/>
                <a:sym typeface="Menlo Regular"/>
              </a:defRPr>
            </a:pPr>
            <a:r>
              <a:rPr>
                <a:solidFill>
                  <a:srgbClr val="D4D4D4"/>
                </a:solidFill>
              </a:rPr>
              <a:t>    </a:t>
            </a:r>
            <a:r>
              <a:t>// We can also add a get_favorites instruction handler to return the user's favorite number and color</a:t>
            </a:r>
            <a:endParaRPr>
              <a:solidFill>
                <a:srgbClr val="D4D4D4"/>
              </a:solidFill>
            </a:endParaRPr>
          </a:p>
          <a:p>
            <a:pPr algn="l" defTabSz="457200">
              <a:defRPr sz="2000">
                <a:solidFill>
                  <a:srgbClr val="D4D4D4"/>
                </a:solidFill>
                <a:latin typeface="Menlo Regular"/>
                <a:ea typeface="Menlo Regular"/>
                <a:cs typeface="Menlo Regular"/>
                <a:sym typeface="Menlo Regular"/>
              </a:defRPr>
            </a:pPr>
            <a:r>
              <a:t>}</a:t>
            </a:r>
          </a:p>
        </p:txBody>
      </p:sp>
      <p:sp>
        <p:nvSpPr>
          <p:cNvPr id="904" name="6. Make a Solana Program!"/>
          <p:cNvSpPr txBox="1"/>
          <p:nvPr/>
        </p:nvSpPr>
        <p:spPr>
          <a:xfrm>
            <a:off x="1002063" y="590717"/>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6. Make a Solana Program!</a:t>
            </a:r>
          </a:p>
        </p:txBody>
      </p:sp>
      <p:sp>
        <p:nvSpPr>
          <p:cNvPr id="905" name="programs/favorites/src/lib.rs continued..."/>
          <p:cNvSpPr txBox="1"/>
          <p:nvPr/>
        </p:nvSpPr>
        <p:spPr>
          <a:xfrm>
            <a:off x="2657867" y="1945847"/>
            <a:ext cx="8412481"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ct val="117999"/>
              </a:lnSpc>
              <a:defRPr sz="3600"/>
            </a:pPr>
            <a:r>
              <a:t>programs/favorites/src/</a:t>
            </a:r>
            <a:r>
              <a:rPr u="sng">
                <a:hlinkClick r:id="rId3" invalidUrl="" action="" tgtFrame="" tooltip="" history="1" highlightClick="0" endSnd="0"/>
              </a:rPr>
              <a:t>lib.rs</a:t>
            </a:r>
            <a:r>
              <a:t> continued...</a:t>
            </a:r>
          </a:p>
        </p:txBody>
      </p:sp>
      <p:sp>
        <p:nvSpPr>
          <p:cNvPr id="906" name="continued on next slide..."/>
          <p:cNvSpPr txBox="1"/>
          <p:nvPr/>
        </p:nvSpPr>
        <p:spPr>
          <a:xfrm>
            <a:off x="2464823" y="12785896"/>
            <a:ext cx="5255058"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on next slide...</a:t>
            </a:r>
          </a:p>
        </p:txBody>
      </p:sp>
      <p:pic>
        <p:nvPicPr>
          <p:cNvPr id="907" name="PN6AFqX127iDYVUkCC6iEj.png" descr="PN6AFqX127iDYVUkCC6iEj.png"/>
          <p:cNvPicPr>
            <a:picLocks noChangeAspect="1"/>
          </p:cNvPicPr>
          <p:nvPr/>
        </p:nvPicPr>
        <p:blipFill>
          <a:blip r:embed="rId4">
            <a:extLst/>
          </a:blip>
          <a:stretch>
            <a:fillRect/>
          </a:stretch>
        </p:blipFill>
        <p:spPr>
          <a:xfrm>
            <a:off x="20313305" y="289280"/>
            <a:ext cx="4689867" cy="2291467"/>
          </a:xfrm>
          <a:prstGeom prst="rect">
            <a:avLst/>
          </a:prstGeom>
          <a:ln w="12700">
            <a:miter lim="400000"/>
          </a:ln>
        </p:spPr>
      </p:pic>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1" name="// What we will put inside the Favorites PDA…"/>
          <p:cNvSpPr txBox="1"/>
          <p:nvPr/>
        </p:nvSpPr>
        <p:spPr>
          <a:xfrm>
            <a:off x="4696951" y="4597399"/>
            <a:ext cx="16936239" cy="54864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6A9955"/>
                </a:solidFill>
                <a:latin typeface="Menlo Regular"/>
                <a:ea typeface="Menlo Regular"/>
                <a:cs typeface="Menlo Regular"/>
                <a:sym typeface="Menlo Regular"/>
              </a:defRPr>
            </a:pPr>
            <a:r>
              <a:t>// What we will put inside the Favorites PDA</a:t>
            </a:r>
            <a:endParaRPr>
              <a:solidFill>
                <a:srgbClr val="D4D4D4"/>
              </a:solidFill>
            </a:endParaRPr>
          </a:p>
          <a:p>
            <a:pPr algn="l" defTabSz="457200">
              <a:defRPr>
                <a:solidFill>
                  <a:srgbClr val="D4D4D4"/>
                </a:solidFill>
                <a:latin typeface="Menlo Regular"/>
                <a:ea typeface="Menlo Regular"/>
                <a:cs typeface="Menlo Regular"/>
                <a:sym typeface="Menlo Regular"/>
              </a:defRPr>
            </a:pPr>
            <a:r>
              <a:t>#[account]</a:t>
            </a:r>
          </a:p>
          <a:p>
            <a:pPr algn="l" defTabSz="457200">
              <a:defRPr>
                <a:solidFill>
                  <a:srgbClr val="D4D4D4"/>
                </a:solidFill>
                <a:latin typeface="Menlo Regular"/>
                <a:ea typeface="Menlo Regular"/>
                <a:cs typeface="Menlo Regular"/>
                <a:sym typeface="Menlo Regular"/>
              </a:defRPr>
            </a:pPr>
            <a:r>
              <a:t>#[derive(InitSpace)]</a:t>
            </a:r>
          </a:p>
          <a:p>
            <a:pPr algn="l" defTabSz="457200">
              <a:defRPr>
                <a:solidFill>
                  <a:srgbClr val="D4D4D4"/>
                </a:solidFill>
                <a:latin typeface="Menlo Regular"/>
                <a:ea typeface="Menlo Regular"/>
                <a:cs typeface="Menlo Regular"/>
                <a:sym typeface="Menlo Regular"/>
              </a:defRPr>
            </a:pPr>
            <a:r>
              <a:rPr>
                <a:solidFill>
                  <a:srgbClr val="569CD6"/>
                </a:solidFill>
              </a:rPr>
              <a:t>pub</a:t>
            </a:r>
            <a:r>
              <a:t> </a:t>
            </a:r>
            <a:r>
              <a:rPr>
                <a:solidFill>
                  <a:srgbClr val="569CD6"/>
                </a:solidFill>
              </a:rPr>
              <a:t>struct</a:t>
            </a:r>
            <a:r>
              <a:t> Favorites {</a:t>
            </a: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number: u64,</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    #[max_len(</a:t>
            </a:r>
            <a:r>
              <a:rPr>
                <a:solidFill>
                  <a:srgbClr val="B5CEA8"/>
                </a:solidFill>
              </a:rPr>
              <a:t>50</a:t>
            </a:r>
            <a:r>
              <a:t>)]</a:t>
            </a: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color: String,</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    #[max_len(</a:t>
            </a:r>
            <a:r>
              <a:rPr>
                <a:solidFill>
                  <a:srgbClr val="B5CEA8"/>
                </a:solidFill>
              </a:rPr>
              <a:t>5</a:t>
            </a:r>
            <a:r>
              <a:t>, </a:t>
            </a:r>
            <a:r>
              <a:rPr>
                <a:solidFill>
                  <a:srgbClr val="B5CEA8"/>
                </a:solidFill>
              </a:rPr>
              <a:t>50</a:t>
            </a:r>
            <a:r>
              <a:t>)]</a:t>
            </a: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hobbies: Vec&lt;String&gt;</a:t>
            </a:r>
          </a:p>
          <a:p>
            <a:pPr algn="l" defTabSz="457200">
              <a:defRPr>
                <a:solidFill>
                  <a:srgbClr val="D4D4D4"/>
                </a:solidFill>
                <a:latin typeface="Menlo Regular"/>
                <a:ea typeface="Menlo Regular"/>
                <a:cs typeface="Menlo Regular"/>
                <a:sym typeface="Menlo Regular"/>
              </a:defRPr>
            </a:pPr>
            <a:r>
              <a:t>}</a:t>
            </a:r>
          </a:p>
        </p:txBody>
      </p:sp>
      <p:sp>
        <p:nvSpPr>
          <p:cNvPr id="912" name="7. Tell Anchor what will go inside our PDA"/>
          <p:cNvSpPr txBox="1"/>
          <p:nvPr/>
        </p:nvSpPr>
        <p:spPr>
          <a:xfrm>
            <a:off x="1103663" y="981669"/>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7. Tell Anchor what will go inside our PDA</a:t>
            </a:r>
          </a:p>
        </p:txBody>
      </p:sp>
      <p:sp>
        <p:nvSpPr>
          <p:cNvPr id="913" name="continued on next slide..."/>
          <p:cNvSpPr txBox="1"/>
          <p:nvPr/>
        </p:nvSpPr>
        <p:spPr>
          <a:xfrm>
            <a:off x="2464823" y="12506854"/>
            <a:ext cx="5255058"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on next slide...</a:t>
            </a:r>
          </a:p>
        </p:txBody>
      </p:sp>
      <p:sp>
        <p:nvSpPr>
          <p:cNvPr id="914" name="programs/favorites/src/lib.rs continued..."/>
          <p:cNvSpPr txBox="1"/>
          <p:nvPr/>
        </p:nvSpPr>
        <p:spPr>
          <a:xfrm>
            <a:off x="2738003" y="3030323"/>
            <a:ext cx="8412481"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ct val="117999"/>
              </a:lnSpc>
              <a:defRPr sz="3600"/>
            </a:pPr>
            <a:r>
              <a:t>programs/favorites/src/</a:t>
            </a:r>
            <a:r>
              <a:rPr u="sng">
                <a:hlinkClick r:id="rId3" invalidUrl="" action="" tgtFrame="" tooltip="" history="1" highlightClick="0" endSnd="0"/>
              </a:rPr>
              <a:t>lib.rs</a:t>
            </a:r>
            <a:r>
              <a:t> continued...</a:t>
            </a:r>
          </a:p>
        </p:txBody>
      </p:sp>
      <p:pic>
        <p:nvPicPr>
          <p:cNvPr id="915" name="pasted-movie.png" descr="pasted-movie.png"/>
          <p:cNvPicPr>
            <a:picLocks noChangeAspect="1"/>
          </p:cNvPicPr>
          <p:nvPr/>
        </p:nvPicPr>
        <p:blipFill>
          <a:blip r:embed="rId4">
            <a:extLst/>
          </a:blip>
          <a:stretch>
            <a:fillRect/>
          </a:stretch>
        </p:blipFill>
        <p:spPr>
          <a:xfrm>
            <a:off x="19449290" y="1347331"/>
            <a:ext cx="4815350" cy="2985517"/>
          </a:xfrm>
          <a:prstGeom prst="rect">
            <a:avLst/>
          </a:prstGeom>
          <a:ln w="12700">
            <a:miter lim="400000"/>
          </a:ln>
        </p:spPr>
      </p:pic>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9" name="// When people call the set_favorites instruction, they will need to provide the accounts that will be modifed. This keeps Solana fast!…"/>
          <p:cNvSpPr txBox="1"/>
          <p:nvPr/>
        </p:nvSpPr>
        <p:spPr>
          <a:xfrm>
            <a:off x="4739881" y="3987800"/>
            <a:ext cx="16936238" cy="72644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6A9955"/>
                </a:solidFill>
                <a:latin typeface="Menlo Regular"/>
                <a:ea typeface="Menlo Regular"/>
                <a:cs typeface="Menlo Regular"/>
                <a:sym typeface="Menlo Regular"/>
              </a:defRPr>
            </a:pPr>
            <a:r>
              <a:t>// When people call the set_favorites instruction, they will need to provide the accounts that will be modifed. This keeps Solana fast!</a:t>
            </a:r>
            <a:endParaRPr>
              <a:solidFill>
                <a:srgbClr val="D4D4D4"/>
              </a:solidFill>
            </a:endParaRPr>
          </a:p>
          <a:p>
            <a:pPr algn="l" defTabSz="457200">
              <a:defRPr>
                <a:solidFill>
                  <a:srgbClr val="D4D4D4"/>
                </a:solidFill>
                <a:latin typeface="Menlo Regular"/>
                <a:ea typeface="Menlo Regular"/>
                <a:cs typeface="Menlo Regular"/>
                <a:sym typeface="Menlo Regular"/>
              </a:defRPr>
            </a:pPr>
            <a:r>
              <a:t>#[derive(Accounts)]</a:t>
            </a:r>
          </a:p>
          <a:p>
            <a:pPr algn="l" defTabSz="457200">
              <a:defRPr>
                <a:solidFill>
                  <a:srgbClr val="D4D4D4"/>
                </a:solidFill>
                <a:latin typeface="Menlo Regular"/>
                <a:ea typeface="Menlo Regular"/>
                <a:cs typeface="Menlo Regular"/>
                <a:sym typeface="Menlo Regular"/>
              </a:defRPr>
            </a:pPr>
            <a:r>
              <a:rPr>
                <a:solidFill>
                  <a:srgbClr val="569CD6"/>
                </a:solidFill>
              </a:rPr>
              <a:t>pub</a:t>
            </a:r>
            <a:r>
              <a:t> </a:t>
            </a:r>
            <a:r>
              <a:rPr>
                <a:solidFill>
                  <a:srgbClr val="569CD6"/>
                </a:solidFill>
              </a:rPr>
              <a:t>struct</a:t>
            </a:r>
            <a:r>
              <a:t> SetFavorites&lt;</a:t>
            </a:r>
            <a:r>
              <a:rPr>
                <a:solidFill>
                  <a:srgbClr val="569CD6"/>
                </a:solidFill>
              </a:rPr>
              <a:t>'info</a:t>
            </a:r>
            <a:r>
              <a:t>&gt; {</a:t>
            </a:r>
          </a:p>
          <a:p>
            <a:pPr algn="l" defTabSz="457200">
              <a:defRPr>
                <a:solidFill>
                  <a:srgbClr val="D4D4D4"/>
                </a:solidFill>
                <a:latin typeface="Menlo Regular"/>
                <a:ea typeface="Menlo Regular"/>
                <a:cs typeface="Menlo Regular"/>
                <a:sym typeface="Menlo Regular"/>
              </a:defRPr>
            </a:pPr>
            <a:r>
              <a:t>    #[account(</a:t>
            </a:r>
            <a:r>
              <a:rPr>
                <a:solidFill>
                  <a:srgbClr val="569CD6"/>
                </a:solidFill>
              </a:rPr>
              <a:t>mut</a:t>
            </a:r>
            <a:r>
              <a:t>)]</a:t>
            </a: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user: Signer&lt;</a:t>
            </a:r>
            <a:r>
              <a:rPr>
                <a:solidFill>
                  <a:srgbClr val="569CD6"/>
                </a:solidFill>
              </a:rPr>
              <a:t>'info</a:t>
            </a:r>
            <a:r>
              <a:t>&gt;,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    #[account(</a:t>
            </a:r>
          </a:p>
          <a:p>
            <a:pPr algn="l" defTabSz="457200">
              <a:defRPr>
                <a:solidFill>
                  <a:srgbClr val="D4D4D4"/>
                </a:solidFill>
                <a:latin typeface="Menlo Regular"/>
                <a:ea typeface="Menlo Regular"/>
                <a:cs typeface="Menlo Regular"/>
                <a:sym typeface="Menlo Regular"/>
              </a:defRPr>
            </a:pPr>
            <a:r>
              <a:t>        init, </a:t>
            </a:r>
          </a:p>
          <a:p>
            <a:pPr algn="l" defTabSz="457200">
              <a:defRPr>
                <a:solidFill>
                  <a:srgbClr val="D4D4D4"/>
                </a:solidFill>
                <a:latin typeface="Menlo Regular"/>
                <a:ea typeface="Menlo Regular"/>
                <a:cs typeface="Menlo Regular"/>
                <a:sym typeface="Menlo Regular"/>
              </a:defRPr>
            </a:pPr>
            <a:r>
              <a:t>        payer = user, </a:t>
            </a:r>
          </a:p>
          <a:p>
            <a:pPr algn="l" defTabSz="457200">
              <a:defRPr>
                <a:solidFill>
                  <a:srgbClr val="D4D4D4"/>
                </a:solidFill>
                <a:latin typeface="Menlo Regular"/>
                <a:ea typeface="Menlo Regular"/>
                <a:cs typeface="Menlo Regular"/>
                <a:sym typeface="Menlo Regular"/>
              </a:defRPr>
            </a:pPr>
            <a:r>
              <a:t>        space = ANCHOR_DISCRIMINATOR_SIZE + Favorites::INIT_SPACE, </a:t>
            </a:r>
          </a:p>
          <a:p>
            <a:pPr algn="l" defTabSz="457200">
              <a:defRPr>
                <a:solidFill>
                  <a:srgbClr val="D4D4D4"/>
                </a:solidFill>
                <a:latin typeface="Menlo Regular"/>
                <a:ea typeface="Menlo Regular"/>
                <a:cs typeface="Menlo Regular"/>
                <a:sym typeface="Menlo Regular"/>
              </a:defRPr>
            </a:pPr>
            <a:r>
              <a:t>        seeds=[</a:t>
            </a:r>
            <a:r>
              <a:rPr>
                <a:solidFill>
                  <a:srgbClr val="CE9178"/>
                </a:solidFill>
              </a:rPr>
              <a:t>b"favorites"</a:t>
            </a:r>
            <a:r>
              <a:t>, user.key().as_ref()],</a:t>
            </a:r>
          </a:p>
          <a:p>
            <a:pPr algn="l" defTabSz="457200">
              <a:defRPr>
                <a:solidFill>
                  <a:srgbClr val="D4D4D4"/>
                </a:solidFill>
                <a:latin typeface="Menlo Regular"/>
                <a:ea typeface="Menlo Regular"/>
                <a:cs typeface="Menlo Regular"/>
                <a:sym typeface="Menlo Regular"/>
              </a:defRPr>
            </a:pPr>
            <a:r>
              <a:t>    bump)]</a:t>
            </a: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favorites: Account&lt;</a:t>
            </a:r>
            <a:r>
              <a:rPr>
                <a:solidFill>
                  <a:srgbClr val="569CD6"/>
                </a:solidFill>
              </a:rPr>
              <a:t>'info</a:t>
            </a:r>
            <a:r>
              <a:t>, Favorites&gt;,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system_program: Program&lt;</a:t>
            </a:r>
            <a:r>
              <a:rPr>
                <a:solidFill>
                  <a:srgbClr val="569CD6"/>
                </a:solidFill>
              </a:rPr>
              <a:t>'info</a:t>
            </a:r>
            <a:r>
              <a:t>, System&gt;,</a:t>
            </a:r>
          </a:p>
          <a:p>
            <a:pPr algn="l" defTabSz="457200">
              <a:defRPr>
                <a:solidFill>
                  <a:srgbClr val="D4D4D4"/>
                </a:solidFill>
                <a:latin typeface="Menlo Regular"/>
                <a:ea typeface="Menlo Regular"/>
                <a:cs typeface="Menlo Regular"/>
                <a:sym typeface="Menlo Regular"/>
              </a:defRPr>
            </a:pPr>
            <a:r>
              <a:t>}</a:t>
            </a:r>
          </a:p>
        </p:txBody>
      </p:sp>
      <p:sp>
        <p:nvSpPr>
          <p:cNvPr id="920" name="8. Tell Anchor the accounts that must be provided"/>
          <p:cNvSpPr txBox="1"/>
          <p:nvPr/>
        </p:nvSpPr>
        <p:spPr>
          <a:xfrm>
            <a:off x="1103663" y="422869"/>
            <a:ext cx="19790588" cy="23102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8. Tell Anchor the accounts that must be provided</a:t>
            </a:r>
          </a:p>
        </p:txBody>
      </p:sp>
      <p:sp>
        <p:nvSpPr>
          <p:cNvPr id="921" name="Done! You have made a solana program"/>
          <p:cNvSpPr txBox="1"/>
          <p:nvPr/>
        </p:nvSpPr>
        <p:spPr>
          <a:xfrm>
            <a:off x="2464823" y="12506854"/>
            <a:ext cx="8278521"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Done! You have made a solana program</a:t>
            </a:r>
          </a:p>
        </p:txBody>
      </p:sp>
      <p:sp>
        <p:nvSpPr>
          <p:cNvPr id="922" name="programs/favorites/src/lib.rs continued..."/>
          <p:cNvSpPr txBox="1"/>
          <p:nvPr/>
        </p:nvSpPr>
        <p:spPr>
          <a:xfrm>
            <a:off x="2738003" y="3030323"/>
            <a:ext cx="8412481"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ct val="117999"/>
              </a:lnSpc>
              <a:defRPr sz="3600"/>
            </a:pPr>
            <a:r>
              <a:t>programs/favorites/src/</a:t>
            </a:r>
            <a:r>
              <a:rPr u="sng">
                <a:hlinkClick r:id="rId3" invalidUrl="" action="" tgtFrame="" tooltip="" history="1" highlightClick="0" endSnd="0"/>
              </a:rPr>
              <a:t>lib.rs</a:t>
            </a:r>
            <a:r>
              <a:t> continued...</a:t>
            </a:r>
          </a:p>
        </p:txBody>
      </p:sp>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6" name="8. Build the project with…"/>
          <p:cNvSpPr txBox="1"/>
          <p:nvPr>
            <p:ph type="title"/>
          </p:nvPr>
        </p:nvSpPr>
        <p:spPr>
          <a:xfrm>
            <a:off x="1187777" y="4720034"/>
            <a:ext cx="7668817" cy="4275932"/>
          </a:xfrm>
          <a:prstGeom prst="rect">
            <a:avLst/>
          </a:prstGeom>
        </p:spPr>
        <p:txBody>
          <a:bodyPr/>
          <a:lstStyle/>
          <a:p>
            <a:pPr defTabSz="1536153">
              <a:defRPr spc="-107" sz="5355"/>
            </a:pPr>
            <a:r>
              <a:t>8. Build the project with</a:t>
            </a:r>
          </a:p>
          <a:p>
            <a:pPr defTabSz="1536153">
              <a:defRPr spc="-107" sz="5355"/>
            </a:pPr>
          </a:p>
          <a:p>
            <a:pPr defTabSz="1536153">
              <a:defRPr b="0" spc="-107" sz="5355">
                <a:latin typeface="Andale Mono"/>
                <a:ea typeface="Andale Mono"/>
                <a:cs typeface="Andale Mono"/>
                <a:sym typeface="Andale Mono"/>
              </a:defRPr>
            </a:pPr>
            <a:r>
              <a:t>anchor build</a:t>
            </a:r>
          </a:p>
          <a:p>
            <a:pPr defTabSz="1536153">
              <a:defRPr spc="-107" sz="5355"/>
            </a:pPr>
          </a:p>
          <a:p>
            <a:pPr defTabSz="1536153">
              <a:defRPr spc="-107" sz="5355"/>
            </a:pPr>
            <a:r>
              <a:t>Check your project compiles!</a:t>
            </a:r>
          </a:p>
        </p:txBody>
      </p:sp>
      <p:pic>
        <p:nvPicPr>
          <p:cNvPr id="927" name="Screenshot 2024-05-30 at 09.16.41.png" descr="Screenshot 2024-05-30 at 09.16.41.png"/>
          <p:cNvPicPr>
            <a:picLocks noChangeAspect="1"/>
          </p:cNvPicPr>
          <p:nvPr/>
        </p:nvPicPr>
        <p:blipFill>
          <a:blip r:embed="rId2">
            <a:extLst/>
          </a:blip>
          <a:stretch>
            <a:fillRect/>
          </a:stretch>
        </p:blipFill>
        <p:spPr>
          <a:xfrm>
            <a:off x="10083519" y="5683250"/>
            <a:ext cx="14414781" cy="2664344"/>
          </a:xfrm>
          <a:prstGeom prst="rect">
            <a:avLst/>
          </a:prstGeom>
          <a:ln w="12700">
            <a:miter lim="400000"/>
          </a:ln>
        </p:spPr>
      </p:pic>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9" name="describe(&quot;Favorites&quot;, () =&gt; {…"/>
          <p:cNvSpPr txBox="1"/>
          <p:nvPr/>
        </p:nvSpPr>
        <p:spPr>
          <a:xfrm>
            <a:off x="2530838" y="6066101"/>
            <a:ext cx="16936238" cy="69088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CE9178"/>
                </a:solidFill>
                <a:latin typeface="Menlo Regular"/>
                <a:ea typeface="Menlo Regular"/>
                <a:cs typeface="Menlo Regular"/>
                <a:sym typeface="Menlo Regular"/>
              </a:defRPr>
            </a:pPr>
            <a:r>
              <a:rPr>
                <a:solidFill>
                  <a:srgbClr val="D4D4D4"/>
                </a:solidFill>
              </a:rPr>
              <a:t>describe(</a:t>
            </a:r>
            <a:r>
              <a:t>"Favorites"</a:t>
            </a:r>
            <a:r>
              <a:rPr>
                <a:solidFill>
                  <a:srgbClr val="D4D4D4"/>
                </a:solidFill>
              </a:rPr>
              <a:t>, () </a:t>
            </a:r>
            <a:r>
              <a:rPr>
                <a:solidFill>
                  <a:srgbClr val="569CD6"/>
                </a:solidFill>
              </a:rPr>
              <a:t>=&gt;</a:t>
            </a:r>
            <a:r>
              <a:rPr>
                <a:solidFill>
                  <a:srgbClr val="D4D4D4"/>
                </a:solidFill>
              </a:rPr>
              <a:t> {</a:t>
            </a:r>
            <a:endParaRPr>
              <a:solidFill>
                <a:srgbClr val="D4D4D4"/>
              </a:solidFill>
            </a:endParaRPr>
          </a:p>
          <a:p>
            <a:pPr algn="l" defTabSz="457200">
              <a:defRPr>
                <a:solidFill>
                  <a:srgbClr val="6A9955"/>
                </a:solidFill>
                <a:latin typeface="Menlo Regular"/>
                <a:ea typeface="Menlo Regular"/>
                <a:cs typeface="Menlo Regular"/>
                <a:sym typeface="Menlo Regular"/>
              </a:defRPr>
            </a:pPr>
            <a:r>
              <a:rPr>
                <a:solidFill>
                  <a:srgbClr val="D4D4D4"/>
                </a:solidFill>
              </a:rPr>
              <a:t>  </a:t>
            </a:r>
            <a:r>
              <a:t>// Use the cluster and the keypair specified in Anchor.toml</a:t>
            </a:r>
            <a:endParaRPr>
              <a:solidFill>
                <a:srgbClr val="D4D4D4"/>
              </a:solidFill>
            </a:endParaRPr>
          </a:p>
          <a:p>
            <a:pPr algn="l" defTabSz="457200">
              <a:defRPr>
                <a:solidFill>
                  <a:srgbClr val="D4D4D4"/>
                </a:solidFill>
                <a:latin typeface="Menlo Regular"/>
                <a:ea typeface="Menlo Regular"/>
                <a:cs typeface="Menlo Regular"/>
                <a:sym typeface="Menlo Regular"/>
              </a:defRPr>
            </a:pPr>
            <a:r>
              <a:t>  </a:t>
            </a:r>
            <a:r>
              <a:rPr>
                <a:solidFill>
                  <a:srgbClr val="569CD6"/>
                </a:solidFill>
              </a:rPr>
              <a:t>const</a:t>
            </a:r>
            <a:r>
              <a:t> provider = anchor.AnchorProvider.env();</a:t>
            </a:r>
          </a:p>
          <a:p>
            <a:pPr algn="l" defTabSz="457200">
              <a:defRPr>
                <a:solidFill>
                  <a:srgbClr val="D4D4D4"/>
                </a:solidFill>
                <a:latin typeface="Menlo Regular"/>
                <a:ea typeface="Menlo Regular"/>
                <a:cs typeface="Menlo Regular"/>
                <a:sym typeface="Menlo Regular"/>
              </a:defRPr>
            </a:pPr>
            <a:r>
              <a:t>  anchor.setProvider(provider);</a:t>
            </a:r>
          </a:p>
          <a:p>
            <a:pPr algn="l" defTabSz="457200">
              <a:defRPr>
                <a:solidFill>
                  <a:srgbClr val="D4D4D4"/>
                </a:solidFill>
                <a:latin typeface="Menlo Regular"/>
                <a:ea typeface="Menlo Regular"/>
                <a:cs typeface="Menlo Regular"/>
                <a:sym typeface="Menlo Regular"/>
              </a:defRPr>
            </a:pPr>
            <a:r>
              <a:t>  </a:t>
            </a:r>
            <a:r>
              <a:rPr>
                <a:solidFill>
                  <a:srgbClr val="569CD6"/>
                </a:solidFill>
              </a:rPr>
              <a:t>const</a:t>
            </a:r>
            <a:r>
              <a:t> user = (provider.wallet </a:t>
            </a:r>
            <a:r>
              <a:rPr>
                <a:solidFill>
                  <a:srgbClr val="569CD6"/>
                </a:solidFill>
              </a:rPr>
              <a:t>as</a:t>
            </a:r>
            <a:r>
              <a:t> anchor.Wallet).payer;</a:t>
            </a:r>
          </a:p>
          <a:p>
            <a:pPr algn="l" defTabSz="457200">
              <a:defRPr>
                <a:solidFill>
                  <a:srgbClr val="D4D4D4"/>
                </a:solidFill>
                <a:latin typeface="Menlo Regular"/>
                <a:ea typeface="Menlo Regular"/>
                <a:cs typeface="Menlo Regular"/>
                <a:sym typeface="Menlo Regular"/>
              </a:defRPr>
            </a:pPr>
            <a:r>
              <a:t>  </a:t>
            </a:r>
            <a:r>
              <a:rPr>
                <a:solidFill>
                  <a:srgbClr val="569CD6"/>
                </a:solidFill>
              </a:rPr>
              <a:t>const</a:t>
            </a:r>
            <a:r>
              <a:t> program = anchor.workspace.Favorites </a:t>
            </a:r>
            <a:r>
              <a:rPr>
                <a:solidFill>
                  <a:srgbClr val="569CD6"/>
                </a:solidFill>
              </a:rPr>
              <a:t>as</a:t>
            </a:r>
            <a:r>
              <a:t> Program&lt;Favorites&gt;;</a:t>
            </a:r>
          </a:p>
          <a:p>
            <a:pPr algn="l" defTabSz="457200">
              <a:defRPr>
                <a:solidFill>
                  <a:srgbClr val="D4D4D4"/>
                </a:solidFill>
                <a:latin typeface="Menlo Regular"/>
                <a:ea typeface="Menlo Regular"/>
                <a:cs typeface="Menlo Regular"/>
                <a:sym typeface="Menlo Regular"/>
              </a:defRPr>
            </a:pPr>
          </a:p>
          <a:p>
            <a:pPr algn="l" defTabSz="457200">
              <a:defRPr>
                <a:solidFill>
                  <a:srgbClr val="6A9955"/>
                </a:solidFill>
                <a:latin typeface="Menlo Regular"/>
                <a:ea typeface="Menlo Regular"/>
                <a:cs typeface="Menlo Regular"/>
                <a:sym typeface="Menlo Regular"/>
              </a:defRPr>
            </a:pPr>
            <a:r>
              <a:rPr>
                <a:solidFill>
                  <a:srgbClr val="D4D4D4"/>
                </a:solidFill>
              </a:rPr>
              <a:t>  </a:t>
            </a:r>
            <a:r>
              <a:t>// You can skip this 'before' section if you're busy!</a:t>
            </a:r>
            <a:endParaRPr>
              <a:solidFill>
                <a:srgbClr val="D4D4D4"/>
              </a:solidFill>
            </a:endParaRPr>
          </a:p>
          <a:p>
            <a:pPr algn="l" defTabSz="457200">
              <a:defRPr>
                <a:solidFill>
                  <a:srgbClr val="6A9955"/>
                </a:solidFill>
                <a:latin typeface="Menlo Regular"/>
                <a:ea typeface="Menlo Regular"/>
                <a:cs typeface="Menlo Regular"/>
                <a:sym typeface="Menlo Regular"/>
              </a:defRPr>
            </a:pPr>
            <a:r>
              <a:rPr>
                <a:solidFill>
                  <a:srgbClr val="D4D4D4"/>
                </a:solidFill>
              </a:rPr>
              <a:t>  </a:t>
            </a:r>
            <a:r>
              <a:t>// We don't need to airdrop if we're using the local cluster</a:t>
            </a:r>
            <a:endParaRPr>
              <a:solidFill>
                <a:srgbClr val="D4D4D4"/>
              </a:solidFill>
            </a:endParaRPr>
          </a:p>
          <a:p>
            <a:pPr algn="l" defTabSz="457200">
              <a:defRPr>
                <a:solidFill>
                  <a:srgbClr val="6A9955"/>
                </a:solidFill>
                <a:latin typeface="Menlo Regular"/>
                <a:ea typeface="Menlo Regular"/>
                <a:cs typeface="Menlo Regular"/>
                <a:sym typeface="Menlo Regular"/>
              </a:defRPr>
            </a:pPr>
            <a:r>
              <a:rPr>
                <a:solidFill>
                  <a:srgbClr val="D4D4D4"/>
                </a:solidFill>
              </a:rPr>
              <a:t>  </a:t>
            </a:r>
            <a:r>
              <a:t>// because the local cluster gives us 85 billion dollars worth of SOL</a:t>
            </a:r>
            <a:endParaRPr>
              <a:solidFill>
                <a:srgbClr val="D4D4D4"/>
              </a:solidFill>
            </a:endParaRPr>
          </a:p>
          <a:p>
            <a:pPr algn="l" defTabSz="457200">
              <a:defRPr>
                <a:solidFill>
                  <a:srgbClr val="D4D4D4"/>
                </a:solidFill>
                <a:latin typeface="Menlo Regular"/>
                <a:ea typeface="Menlo Regular"/>
                <a:cs typeface="Menlo Regular"/>
                <a:sym typeface="Menlo Regular"/>
              </a:defRPr>
            </a:pPr>
            <a:r>
              <a:t>  before(</a:t>
            </a:r>
            <a:r>
              <a:rPr>
                <a:solidFill>
                  <a:srgbClr val="569CD6"/>
                </a:solidFill>
              </a:rPr>
              <a:t>async</a:t>
            </a:r>
            <a:r>
              <a:t> () </a:t>
            </a:r>
            <a:r>
              <a:rPr>
                <a:solidFill>
                  <a:srgbClr val="569CD6"/>
                </a:solidFill>
              </a:rPr>
              <a:t>=&gt;</a:t>
            </a:r>
            <a:r>
              <a:t> {</a:t>
            </a:r>
          </a:p>
          <a:p>
            <a:pPr algn="l" defTabSz="457200">
              <a:defRPr>
                <a:solidFill>
                  <a:srgbClr val="D4D4D4"/>
                </a:solidFill>
                <a:latin typeface="Menlo Regular"/>
                <a:ea typeface="Menlo Regular"/>
                <a:cs typeface="Menlo Regular"/>
                <a:sym typeface="Menlo Regular"/>
              </a:defRPr>
            </a:pPr>
            <a:r>
              <a:t>    </a:t>
            </a:r>
            <a:r>
              <a:rPr>
                <a:solidFill>
                  <a:srgbClr val="569CD6"/>
                </a:solidFill>
              </a:rPr>
              <a:t>const</a:t>
            </a:r>
            <a:r>
              <a:t> balance = </a:t>
            </a:r>
            <a:r>
              <a:rPr>
                <a:solidFill>
                  <a:srgbClr val="569CD6"/>
                </a:solidFill>
              </a:rPr>
              <a:t>await</a:t>
            </a:r>
            <a:r>
              <a:t> provider.connection.getBalance(user.publicKey);</a:t>
            </a:r>
          </a:p>
          <a:p>
            <a:pPr algn="l" defTabSz="457200">
              <a:defRPr>
                <a:solidFill>
                  <a:srgbClr val="D4D4D4"/>
                </a:solidFill>
                <a:latin typeface="Menlo Regular"/>
                <a:ea typeface="Menlo Regular"/>
                <a:cs typeface="Menlo Regular"/>
                <a:sym typeface="Menlo Regular"/>
              </a:defRPr>
            </a:pPr>
            <a:r>
              <a:t>    </a:t>
            </a:r>
            <a:r>
              <a:rPr>
                <a:solidFill>
                  <a:srgbClr val="569CD6"/>
                </a:solidFill>
              </a:rPr>
              <a:t>const</a:t>
            </a:r>
            <a:r>
              <a:t> balanceInSOL = balance / web3.LAMPORTS_PER_SOL;</a:t>
            </a:r>
          </a:p>
          <a:p>
            <a:pPr algn="l" defTabSz="457200">
              <a:defRPr>
                <a:solidFill>
                  <a:srgbClr val="D4D4D4"/>
                </a:solidFill>
                <a:latin typeface="Menlo Regular"/>
                <a:ea typeface="Menlo Regular"/>
                <a:cs typeface="Menlo Regular"/>
                <a:sym typeface="Menlo Regular"/>
              </a:defRPr>
            </a:pPr>
            <a:r>
              <a:t>    </a:t>
            </a:r>
            <a:r>
              <a:rPr>
                <a:solidFill>
                  <a:srgbClr val="569CD6"/>
                </a:solidFill>
              </a:rPr>
              <a:t>const</a:t>
            </a:r>
            <a:r>
              <a:t> formattedBalance = </a:t>
            </a:r>
            <a:r>
              <a:rPr>
                <a:solidFill>
                  <a:srgbClr val="569CD6"/>
                </a:solidFill>
              </a:rPr>
              <a:t>new</a:t>
            </a:r>
            <a:r>
              <a:t> Intl.NumberFormat().format(balanceInSOL);</a:t>
            </a:r>
          </a:p>
          <a:p>
            <a:pPr algn="l" defTabSz="457200">
              <a:defRPr>
                <a:solidFill>
                  <a:srgbClr val="D4D4D4"/>
                </a:solidFill>
                <a:latin typeface="Menlo Regular"/>
                <a:ea typeface="Menlo Regular"/>
                <a:cs typeface="Menlo Regular"/>
                <a:sym typeface="Menlo Regular"/>
              </a:defRPr>
            </a:pPr>
            <a:r>
              <a:t>    console.log(</a:t>
            </a:r>
            <a:r>
              <a:rPr>
                <a:solidFill>
                  <a:srgbClr val="CE9178"/>
                </a:solidFill>
              </a:rPr>
              <a:t>`Balance: </a:t>
            </a:r>
            <a:r>
              <a:rPr>
                <a:solidFill>
                  <a:srgbClr val="569CD6"/>
                </a:solidFill>
              </a:rPr>
              <a:t>${</a:t>
            </a:r>
            <a:r>
              <a:t>formattedBalance</a:t>
            </a:r>
            <a:r>
              <a:rPr>
                <a:solidFill>
                  <a:srgbClr val="569CD6"/>
                </a:solidFill>
              </a:rPr>
              <a:t>}</a:t>
            </a:r>
            <a:r>
              <a:rPr>
                <a:solidFill>
                  <a:srgbClr val="CE9178"/>
                </a:solidFill>
              </a:rPr>
              <a:t> SOL`</a:t>
            </a:r>
            <a:r>
              <a:t>);</a:t>
            </a:r>
          </a:p>
          <a:p>
            <a:pPr algn="l" defTabSz="457200">
              <a:defRPr>
                <a:solidFill>
                  <a:srgbClr val="D4D4D4"/>
                </a:solidFill>
                <a:latin typeface="Menlo Regular"/>
                <a:ea typeface="Menlo Regular"/>
                <a:cs typeface="Menlo Regular"/>
                <a:sym typeface="Menlo Regular"/>
              </a:defRPr>
            </a:pPr>
            <a:r>
              <a:t>  });</a:t>
            </a:r>
          </a:p>
        </p:txBody>
      </p:sp>
      <p:sp>
        <p:nvSpPr>
          <p:cNvPr id="930" name="9. Make some tests part 1/4"/>
          <p:cNvSpPr txBox="1"/>
          <p:nvPr/>
        </p:nvSpPr>
        <p:spPr>
          <a:xfrm>
            <a:off x="1103663" y="981669"/>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9. Make some tests part 1/4</a:t>
            </a:r>
          </a:p>
        </p:txBody>
      </p:sp>
      <p:sp>
        <p:nvSpPr>
          <p:cNvPr id="931" name="continued on next slide..."/>
          <p:cNvSpPr txBox="1"/>
          <p:nvPr/>
        </p:nvSpPr>
        <p:spPr>
          <a:xfrm>
            <a:off x="2179073" y="13103105"/>
            <a:ext cx="5255058"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on next slide...</a:t>
            </a:r>
          </a:p>
        </p:txBody>
      </p:sp>
      <p:sp>
        <p:nvSpPr>
          <p:cNvPr id="932" name="Inside tests/favorites.ts, add:"/>
          <p:cNvSpPr txBox="1"/>
          <p:nvPr/>
        </p:nvSpPr>
        <p:spPr>
          <a:xfrm>
            <a:off x="2121736" y="2188715"/>
            <a:ext cx="6304789"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ct val="117999"/>
              </a:lnSpc>
              <a:defRPr sz="3600"/>
            </a:pPr>
            <a:r>
              <a:t>Inside </a:t>
            </a:r>
            <a:r>
              <a:rPr b="1"/>
              <a:t>tests/favorites.ts</a:t>
            </a:r>
            <a:r>
              <a:t>, add</a:t>
            </a:r>
            <a:r>
              <a:rPr b="1"/>
              <a:t>:</a:t>
            </a:r>
          </a:p>
        </p:txBody>
      </p:sp>
      <p:sp>
        <p:nvSpPr>
          <p:cNvPr id="933" name="import { assert } from &quot;chai&quot;;…"/>
          <p:cNvSpPr txBox="1"/>
          <p:nvPr/>
        </p:nvSpPr>
        <p:spPr>
          <a:xfrm>
            <a:off x="2530838" y="3231223"/>
            <a:ext cx="16936238" cy="15748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r>
              <a:rPr>
                <a:solidFill>
                  <a:srgbClr val="569CD6"/>
                </a:solidFill>
              </a:rPr>
              <a:t>import</a:t>
            </a:r>
            <a:r>
              <a:t> { assert } </a:t>
            </a:r>
            <a:r>
              <a:rPr>
                <a:solidFill>
                  <a:srgbClr val="569CD6"/>
                </a:solidFill>
              </a:rPr>
              <a:t>from</a:t>
            </a:r>
            <a:r>
              <a:t> </a:t>
            </a:r>
            <a:r>
              <a:rPr>
                <a:solidFill>
                  <a:srgbClr val="CE9178"/>
                </a:solidFill>
              </a:rPr>
              <a:t>"chai"</a:t>
            </a:r>
            <a:r>
              <a:t>;</a:t>
            </a:r>
          </a:p>
          <a:p>
            <a:pPr algn="l" defTabSz="457200">
              <a:defRPr>
                <a:solidFill>
                  <a:srgbClr val="D4D4D4"/>
                </a:solidFill>
                <a:latin typeface="Menlo Regular"/>
                <a:ea typeface="Menlo Regular"/>
                <a:cs typeface="Menlo Regular"/>
                <a:sym typeface="Menlo Regular"/>
              </a:defRPr>
            </a:pPr>
            <a:r>
              <a:rPr>
                <a:solidFill>
                  <a:srgbClr val="569CD6"/>
                </a:solidFill>
              </a:rPr>
              <a:t>const</a:t>
            </a:r>
            <a:r>
              <a:t> web3 = anchor.web3;</a:t>
            </a:r>
          </a:p>
        </p:txBody>
      </p:sp>
      <p:sp>
        <p:nvSpPr>
          <p:cNvPr id="934" name="Then replace the 'describe' function:"/>
          <p:cNvSpPr txBox="1"/>
          <p:nvPr/>
        </p:nvSpPr>
        <p:spPr>
          <a:xfrm>
            <a:off x="2225645" y="5201392"/>
            <a:ext cx="7701535" cy="64714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ct val="117999"/>
              </a:lnSpc>
              <a:defRPr sz="3600"/>
            </a:pPr>
            <a:r>
              <a:t>Then replace the</a:t>
            </a:r>
            <a:r>
              <a:rPr b="1"/>
              <a:t> 'describe' </a:t>
            </a:r>
            <a:r>
              <a:t>function</a:t>
            </a:r>
            <a:r>
              <a:rPr b="1"/>
              <a:t>:</a:t>
            </a:r>
          </a:p>
        </p:txBody>
      </p:sp>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8" name="it(&quot;Saves a user's favorites to the blockchain&quot;, async () =&gt; {…"/>
          <p:cNvSpPr txBox="1"/>
          <p:nvPr/>
        </p:nvSpPr>
        <p:spPr>
          <a:xfrm>
            <a:off x="3182749" y="3472224"/>
            <a:ext cx="16936238" cy="86868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CE9178"/>
                </a:solidFill>
                <a:latin typeface="Menlo Regular"/>
                <a:ea typeface="Menlo Regular"/>
                <a:cs typeface="Menlo Regular"/>
                <a:sym typeface="Menlo Regular"/>
              </a:defRPr>
            </a:pPr>
            <a:r>
              <a:rPr>
                <a:solidFill>
                  <a:srgbClr val="D4D4D4"/>
                </a:solidFill>
              </a:rPr>
              <a:t>it(</a:t>
            </a:r>
            <a:r>
              <a:t>"Saves a user's favorites to the blockchain"</a:t>
            </a:r>
            <a:r>
              <a:rPr>
                <a:solidFill>
                  <a:srgbClr val="D4D4D4"/>
                </a:solidFill>
              </a:rPr>
              <a:t>, </a:t>
            </a:r>
            <a:r>
              <a:rPr>
                <a:solidFill>
                  <a:srgbClr val="569CD6"/>
                </a:solidFill>
              </a:rPr>
              <a:t>async</a:t>
            </a:r>
            <a:r>
              <a:rPr>
                <a:solidFill>
                  <a:srgbClr val="D4D4D4"/>
                </a:solidFill>
              </a:rPr>
              <a:t> () </a:t>
            </a:r>
            <a:r>
              <a:rPr>
                <a:solidFill>
                  <a:srgbClr val="569CD6"/>
                </a:solidFill>
              </a:rPr>
              <a:t>=&gt;</a:t>
            </a:r>
            <a:r>
              <a:rPr>
                <a:solidFill>
                  <a:srgbClr val="D4D4D4"/>
                </a:solidFill>
              </a:rPr>
              <a:t> {</a:t>
            </a:r>
            <a:endParaRPr>
              <a:solidFill>
                <a:srgbClr val="D4D4D4"/>
              </a:solidFill>
            </a:endParaRPr>
          </a:p>
          <a:p>
            <a:pPr algn="l" defTabSz="457200">
              <a:defRPr>
                <a:solidFill>
                  <a:srgbClr val="6A9955"/>
                </a:solidFill>
                <a:latin typeface="Menlo Regular"/>
                <a:ea typeface="Menlo Regular"/>
                <a:cs typeface="Menlo Regular"/>
                <a:sym typeface="Menlo Regular"/>
              </a:defRPr>
            </a:pPr>
            <a:r>
              <a:rPr>
                <a:solidFill>
                  <a:srgbClr val="D4D4D4"/>
                </a:solidFill>
              </a:rPr>
              <a:t>  </a:t>
            </a:r>
            <a:r>
              <a:t>// Here's what we want to write to the blockchain</a:t>
            </a:r>
            <a:endParaRPr>
              <a:solidFill>
                <a:srgbClr val="D4D4D4"/>
              </a:solidFill>
            </a:endParaRPr>
          </a:p>
          <a:p>
            <a:pPr algn="l" defTabSz="457200">
              <a:defRPr>
                <a:solidFill>
                  <a:srgbClr val="D4D4D4"/>
                </a:solidFill>
                <a:latin typeface="Menlo Regular"/>
                <a:ea typeface="Menlo Regular"/>
                <a:cs typeface="Menlo Regular"/>
                <a:sym typeface="Menlo Regular"/>
              </a:defRPr>
            </a:pPr>
            <a:r>
              <a:t>  </a:t>
            </a:r>
            <a:r>
              <a:rPr>
                <a:solidFill>
                  <a:srgbClr val="569CD6"/>
                </a:solidFill>
              </a:rPr>
              <a:t>const</a:t>
            </a:r>
            <a:r>
              <a:t> favoriteNumber = </a:t>
            </a:r>
            <a:r>
              <a:rPr>
                <a:solidFill>
                  <a:srgbClr val="569CD6"/>
                </a:solidFill>
              </a:rPr>
              <a:t>new</a:t>
            </a:r>
            <a:r>
              <a:t> anchor.BN(</a:t>
            </a:r>
            <a:r>
              <a:rPr>
                <a:solidFill>
                  <a:srgbClr val="B5CEA8"/>
                </a:solidFill>
              </a:rPr>
              <a:t>23</a:t>
            </a:r>
            <a:r>
              <a:t>);</a:t>
            </a:r>
          </a:p>
          <a:p>
            <a:pPr algn="l" defTabSz="457200">
              <a:defRPr>
                <a:solidFill>
                  <a:srgbClr val="D4D4D4"/>
                </a:solidFill>
                <a:latin typeface="Menlo Regular"/>
                <a:ea typeface="Menlo Regular"/>
                <a:cs typeface="Menlo Regular"/>
                <a:sym typeface="Menlo Regular"/>
              </a:defRPr>
            </a:pPr>
            <a:r>
              <a:t>  </a:t>
            </a:r>
            <a:r>
              <a:rPr>
                <a:solidFill>
                  <a:srgbClr val="569CD6"/>
                </a:solidFill>
              </a:rPr>
              <a:t>const</a:t>
            </a:r>
            <a:r>
              <a:t> favoriteColor = </a:t>
            </a:r>
            <a:r>
              <a:rPr>
                <a:solidFill>
                  <a:srgbClr val="CE9178"/>
                </a:solidFill>
              </a:rPr>
              <a:t>"purple"</a:t>
            </a:r>
            <a:r>
              <a:t>;</a:t>
            </a:r>
          </a:p>
          <a:p>
            <a:pPr algn="l" defTabSz="457200">
              <a:defRPr>
                <a:solidFill>
                  <a:srgbClr val="D4D4D4"/>
                </a:solidFill>
                <a:latin typeface="Menlo Regular"/>
                <a:ea typeface="Menlo Regular"/>
                <a:cs typeface="Menlo Regular"/>
                <a:sym typeface="Menlo Regular"/>
              </a:defRPr>
            </a:pPr>
            <a:r>
              <a:t>  </a:t>
            </a:r>
            <a:r>
              <a:rPr>
                <a:solidFill>
                  <a:srgbClr val="569CD6"/>
                </a:solidFill>
              </a:rPr>
              <a:t>const</a:t>
            </a:r>
            <a:r>
              <a:t> favoriteHobbies = [</a:t>
            </a:r>
            <a:r>
              <a:rPr>
                <a:solidFill>
                  <a:srgbClr val="CE9178"/>
                </a:solidFill>
              </a:rPr>
              <a:t>"skiing"</a:t>
            </a:r>
            <a:r>
              <a:t>, </a:t>
            </a:r>
            <a:r>
              <a:rPr>
                <a:solidFill>
                  <a:srgbClr val="CE9178"/>
                </a:solidFill>
              </a:rPr>
              <a:t>"skydiving"</a:t>
            </a:r>
            <a:r>
              <a:t>, </a:t>
            </a:r>
            <a:r>
              <a:rPr>
                <a:solidFill>
                  <a:srgbClr val="CE9178"/>
                </a:solidFill>
              </a:rPr>
              <a:t>"biking"</a:t>
            </a: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  </a:t>
            </a:r>
            <a:r>
              <a:rPr>
                <a:solidFill>
                  <a:srgbClr val="569CD6"/>
                </a:solidFill>
              </a:rPr>
              <a:t>await</a:t>
            </a:r>
            <a:r>
              <a:t> program.methods</a:t>
            </a:r>
          </a:p>
          <a:p>
            <a:pPr algn="l" defTabSz="457200">
              <a:defRPr>
                <a:solidFill>
                  <a:srgbClr val="D4D4D4"/>
                </a:solidFill>
                <a:latin typeface="Menlo Regular"/>
                <a:ea typeface="Menlo Regular"/>
                <a:cs typeface="Menlo Regular"/>
                <a:sym typeface="Menlo Regular"/>
              </a:defRPr>
            </a:pPr>
            <a:r>
              <a:t>    .setFavorites(favoriteNumber, favoriteColor, favoriteHobbies)</a:t>
            </a:r>
          </a:p>
          <a:p>
            <a:pPr algn="l" defTabSz="457200">
              <a:defRPr>
                <a:solidFill>
                  <a:srgbClr val="D4D4D4"/>
                </a:solidFill>
                <a:latin typeface="Menlo Regular"/>
                <a:ea typeface="Menlo Regular"/>
                <a:cs typeface="Menlo Regular"/>
                <a:sym typeface="Menlo Regular"/>
              </a:defRPr>
            </a:pPr>
            <a:r>
              <a:t>    .signers([user])</a:t>
            </a:r>
          </a:p>
          <a:p>
            <a:pPr algn="l" defTabSz="457200">
              <a:defRPr>
                <a:solidFill>
                  <a:srgbClr val="D4D4D4"/>
                </a:solidFill>
                <a:latin typeface="Menlo Regular"/>
                <a:ea typeface="Menlo Regular"/>
                <a:cs typeface="Menlo Regular"/>
                <a:sym typeface="Menlo Regular"/>
              </a:defRPr>
            </a:pPr>
            <a:r>
              <a:t>    .rpc();</a:t>
            </a:r>
          </a:p>
          <a:p>
            <a:pPr algn="l" defTabSz="457200">
              <a:defRPr>
                <a:solidFill>
                  <a:srgbClr val="D4D4D4"/>
                </a:solidFill>
                <a:latin typeface="Menlo Regular"/>
                <a:ea typeface="Menlo Regular"/>
                <a:cs typeface="Menlo Regular"/>
                <a:sym typeface="Menlo Regular"/>
              </a:defRPr>
            </a:pPr>
          </a:p>
          <a:p>
            <a:pPr algn="l" defTabSz="457200">
              <a:defRPr>
                <a:solidFill>
                  <a:srgbClr val="6A9955"/>
                </a:solidFill>
                <a:latin typeface="Menlo Regular"/>
                <a:ea typeface="Menlo Regular"/>
                <a:cs typeface="Menlo Regular"/>
                <a:sym typeface="Menlo Regular"/>
              </a:defRPr>
            </a:pPr>
            <a:r>
              <a:rPr>
                <a:solidFill>
                  <a:srgbClr val="D4D4D4"/>
                </a:solidFill>
              </a:rPr>
              <a:t>  </a:t>
            </a:r>
            <a:r>
              <a:t>// No check everything matches</a:t>
            </a:r>
            <a:endParaRPr>
              <a:solidFill>
                <a:srgbClr val="D4D4D4"/>
              </a:solidFill>
            </a:endParaRPr>
          </a:p>
          <a:p>
            <a:pPr algn="l" defTabSz="457200">
              <a:defRPr>
                <a:solidFill>
                  <a:srgbClr val="D4D4D4"/>
                </a:solidFill>
                <a:latin typeface="Menlo Regular"/>
                <a:ea typeface="Menlo Regular"/>
                <a:cs typeface="Menlo Regular"/>
                <a:sym typeface="Menlo Regular"/>
              </a:defRPr>
            </a:pPr>
            <a:r>
              <a:t>  </a:t>
            </a:r>
            <a:r>
              <a:rPr>
                <a:solidFill>
                  <a:srgbClr val="569CD6"/>
                </a:solidFill>
              </a:rPr>
              <a:t>const</a:t>
            </a:r>
            <a:r>
              <a:t> favoritesPdaAndBump = web3.PublicKey.findProgramAddressSync(</a:t>
            </a:r>
          </a:p>
          <a:p>
            <a:pPr algn="l" defTabSz="457200">
              <a:defRPr>
                <a:solidFill>
                  <a:srgbClr val="D4D4D4"/>
                </a:solidFill>
                <a:latin typeface="Menlo Regular"/>
                <a:ea typeface="Menlo Regular"/>
                <a:cs typeface="Menlo Regular"/>
                <a:sym typeface="Menlo Regular"/>
              </a:defRPr>
            </a:pPr>
            <a:r>
              <a:t>    [Buffer.from(</a:t>
            </a:r>
            <a:r>
              <a:rPr>
                <a:solidFill>
                  <a:srgbClr val="CE9178"/>
                </a:solidFill>
              </a:rPr>
              <a:t>"favorites"</a:t>
            </a:r>
            <a:r>
              <a:t>), user.publicKey.toBuffer()],</a:t>
            </a:r>
          </a:p>
          <a:p>
            <a:pPr algn="l" defTabSz="457200">
              <a:defRPr>
                <a:solidFill>
                  <a:srgbClr val="D4D4D4"/>
                </a:solidFill>
                <a:latin typeface="Menlo Regular"/>
                <a:ea typeface="Menlo Regular"/>
                <a:cs typeface="Menlo Regular"/>
                <a:sym typeface="Menlo Regular"/>
              </a:defRPr>
            </a:pPr>
            <a:r>
              <a:t>    program.programId</a:t>
            </a:r>
          </a:p>
          <a:p>
            <a:pPr algn="l" defTabSz="457200">
              <a:defRPr>
                <a:solidFill>
                  <a:srgbClr val="D4D4D4"/>
                </a:solidFill>
                <a:latin typeface="Menlo Regular"/>
                <a:ea typeface="Menlo Regular"/>
                <a:cs typeface="Menlo Regular"/>
                <a:sym typeface="Menlo Regular"/>
              </a:defRPr>
            </a:pPr>
            <a:r>
              <a:t>  );</a:t>
            </a:r>
          </a:p>
          <a:p>
            <a:pPr algn="l" defTabSz="457200">
              <a:defRPr>
                <a:solidFill>
                  <a:srgbClr val="D4D4D4"/>
                </a:solidFill>
                <a:latin typeface="Menlo Regular"/>
                <a:ea typeface="Menlo Regular"/>
                <a:cs typeface="Menlo Regular"/>
                <a:sym typeface="Menlo Regular"/>
              </a:defRPr>
            </a:pPr>
            <a:r>
              <a:t>  </a:t>
            </a:r>
            <a:r>
              <a:rPr>
                <a:solidFill>
                  <a:srgbClr val="569CD6"/>
                </a:solidFill>
              </a:rPr>
              <a:t>const</a:t>
            </a:r>
            <a:r>
              <a:t> favoritesPda = favoritesPdaAndBump[</a:t>
            </a:r>
            <a:r>
              <a:rPr>
                <a:solidFill>
                  <a:srgbClr val="B5CEA8"/>
                </a:solidFill>
              </a:rPr>
              <a:t>0</a:t>
            </a:r>
            <a:r>
              <a:t>];</a:t>
            </a:r>
          </a:p>
          <a:p>
            <a:pPr algn="l" defTabSz="457200">
              <a:defRPr>
                <a:solidFill>
                  <a:srgbClr val="D4D4D4"/>
                </a:solidFill>
                <a:latin typeface="Menlo Regular"/>
                <a:ea typeface="Menlo Regular"/>
                <a:cs typeface="Menlo Regular"/>
                <a:sym typeface="Menlo Regular"/>
              </a:defRPr>
            </a:pPr>
            <a:r>
              <a:t>  </a:t>
            </a:r>
            <a:r>
              <a:rPr>
                <a:solidFill>
                  <a:srgbClr val="569CD6"/>
                </a:solidFill>
              </a:rPr>
              <a:t>const</a:t>
            </a:r>
            <a:r>
              <a:t> dataFromPda = </a:t>
            </a:r>
            <a:r>
              <a:rPr>
                <a:solidFill>
                  <a:srgbClr val="569CD6"/>
                </a:solidFill>
              </a:rPr>
              <a:t>await</a:t>
            </a:r>
            <a:r>
              <a:t> program.account.favorites.fetch(favoritesPda);</a:t>
            </a:r>
          </a:p>
          <a:p>
            <a:pPr algn="l" defTabSz="457200">
              <a:defRPr>
                <a:solidFill>
                  <a:srgbClr val="D4D4D4"/>
                </a:solidFill>
                <a:latin typeface="Menlo Regular"/>
                <a:ea typeface="Menlo Regular"/>
                <a:cs typeface="Menlo Regular"/>
                <a:sym typeface="Menlo Regular"/>
              </a:defRPr>
            </a:pPr>
            <a:r>
              <a:t>  assert.equal(dataFromPda.color, favoriteColor);</a:t>
            </a:r>
          </a:p>
          <a:p>
            <a:pPr algn="l" defTabSz="457200">
              <a:defRPr>
                <a:solidFill>
                  <a:srgbClr val="D4D4D4"/>
                </a:solidFill>
                <a:latin typeface="Menlo Regular"/>
                <a:ea typeface="Menlo Regular"/>
                <a:cs typeface="Menlo Regular"/>
                <a:sym typeface="Menlo Regular"/>
              </a:defRPr>
            </a:pPr>
            <a:r>
              <a:t>  assert.equal(dataFromPda.number.toString(), favoriteNumber.toString());</a:t>
            </a:r>
          </a:p>
          <a:p>
            <a:pPr algn="l" defTabSz="457200">
              <a:defRPr>
                <a:solidFill>
                  <a:srgbClr val="D4D4D4"/>
                </a:solidFill>
                <a:latin typeface="Menlo Regular"/>
                <a:ea typeface="Menlo Regular"/>
                <a:cs typeface="Menlo Regular"/>
                <a:sym typeface="Menlo Regular"/>
              </a:defRPr>
            </a:pPr>
            <a:r>
              <a:t>  assert.deepEqual(dataFromPda.hobbies, favoriteHobbies);</a:t>
            </a:r>
          </a:p>
          <a:p>
            <a:pPr algn="l" defTabSz="457200">
              <a:defRPr>
                <a:solidFill>
                  <a:srgbClr val="D4D4D4"/>
                </a:solidFill>
                <a:latin typeface="Menlo Regular"/>
                <a:ea typeface="Menlo Regular"/>
                <a:cs typeface="Menlo Regular"/>
                <a:sym typeface="Menlo Regular"/>
              </a:defRPr>
            </a:pPr>
            <a:r>
              <a:t>});</a:t>
            </a:r>
          </a:p>
        </p:txBody>
      </p:sp>
      <p:sp>
        <p:nvSpPr>
          <p:cNvPr id="939" name="10. Make some tests part 2/4"/>
          <p:cNvSpPr txBox="1"/>
          <p:nvPr/>
        </p:nvSpPr>
        <p:spPr>
          <a:xfrm>
            <a:off x="1103663" y="981669"/>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10. Make some tests part 2/4</a:t>
            </a:r>
          </a:p>
        </p:txBody>
      </p:sp>
      <p:sp>
        <p:nvSpPr>
          <p:cNvPr id="940" name="continued on next slide..."/>
          <p:cNvSpPr txBox="1"/>
          <p:nvPr/>
        </p:nvSpPr>
        <p:spPr>
          <a:xfrm>
            <a:off x="2646664" y="12947241"/>
            <a:ext cx="5255058"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on next slide...</a:t>
            </a:r>
          </a:p>
        </p:txBody>
      </p:sp>
      <p:sp>
        <p:nvSpPr>
          <p:cNvPr id="941" name="continued from previous slide"/>
          <p:cNvSpPr txBox="1"/>
          <p:nvPr/>
        </p:nvSpPr>
        <p:spPr>
          <a:xfrm>
            <a:off x="2436349" y="2404236"/>
            <a:ext cx="6144312"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from previous slide</a:t>
            </a:r>
          </a:p>
        </p:txBody>
      </p:sp>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3" name="it(&quot;Doesn't let people write to favorites for other users&quot;, async () =&gt; {…"/>
          <p:cNvSpPr txBox="1"/>
          <p:nvPr/>
        </p:nvSpPr>
        <p:spPr>
          <a:xfrm>
            <a:off x="3723881" y="4006441"/>
            <a:ext cx="16936238" cy="51308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CE9178"/>
                </a:solidFill>
                <a:latin typeface="Menlo Regular"/>
                <a:ea typeface="Menlo Regular"/>
                <a:cs typeface="Menlo Regular"/>
                <a:sym typeface="Menlo Regular"/>
              </a:defRPr>
            </a:pPr>
            <a:r>
              <a:rPr>
                <a:solidFill>
                  <a:srgbClr val="D4D4D4"/>
                </a:solidFill>
              </a:rPr>
              <a:t>it(</a:t>
            </a:r>
            <a:r>
              <a:t>"Doesn't let people write to favorites for other users"</a:t>
            </a:r>
            <a:r>
              <a:rPr>
                <a:solidFill>
                  <a:srgbClr val="D4D4D4"/>
                </a:solidFill>
              </a:rPr>
              <a:t>, </a:t>
            </a:r>
            <a:r>
              <a:rPr>
                <a:solidFill>
                  <a:srgbClr val="569CD6"/>
                </a:solidFill>
              </a:rPr>
              <a:t>async</a:t>
            </a:r>
            <a:r>
              <a:rPr>
                <a:solidFill>
                  <a:srgbClr val="D4D4D4"/>
                </a:solidFill>
              </a:rPr>
              <a:t> () </a:t>
            </a:r>
            <a:r>
              <a:rPr>
                <a:solidFill>
                  <a:srgbClr val="569CD6"/>
                </a:solidFill>
              </a:rPr>
              <a:t>=&gt;</a:t>
            </a:r>
            <a:r>
              <a:rPr>
                <a:solidFill>
                  <a:srgbClr val="D4D4D4"/>
                </a:solidFill>
              </a:rPr>
              <a:t> {</a:t>
            </a:r>
            <a:endParaRPr>
              <a:solidFill>
                <a:srgbClr val="D4D4D4"/>
              </a:solidFill>
            </a:endParaRPr>
          </a:p>
          <a:p>
            <a:pPr algn="l" defTabSz="457200">
              <a:defRPr>
                <a:solidFill>
                  <a:srgbClr val="D4D4D4"/>
                </a:solidFill>
                <a:latin typeface="Menlo Regular"/>
                <a:ea typeface="Menlo Regular"/>
                <a:cs typeface="Menlo Regular"/>
                <a:sym typeface="Menlo Regular"/>
              </a:defRPr>
            </a:pPr>
            <a:r>
              <a:t>  </a:t>
            </a:r>
            <a:r>
              <a:rPr>
                <a:solidFill>
                  <a:srgbClr val="569CD6"/>
                </a:solidFill>
              </a:rPr>
              <a:t>const</a:t>
            </a:r>
            <a:r>
              <a:t> someRandomGuy = anchor.web3.Keypair.generate();</a:t>
            </a:r>
          </a:p>
          <a:p>
            <a:pPr algn="l" defTabSz="457200">
              <a:defRPr>
                <a:solidFill>
                  <a:srgbClr val="569CD6"/>
                </a:solidFill>
                <a:latin typeface="Menlo Regular"/>
                <a:ea typeface="Menlo Regular"/>
                <a:cs typeface="Menlo Regular"/>
                <a:sym typeface="Menlo Regular"/>
              </a:defRPr>
            </a:pPr>
            <a:r>
              <a:rPr>
                <a:solidFill>
                  <a:srgbClr val="D4D4D4"/>
                </a:solidFill>
              </a:rPr>
              <a:t>  </a:t>
            </a:r>
            <a:r>
              <a:t>try</a:t>
            </a:r>
            <a:r>
              <a:rPr>
                <a:solidFill>
                  <a:srgbClr val="D4D4D4"/>
                </a:solidFill>
              </a:rPr>
              <a:t> {</a:t>
            </a:r>
            <a:endParaRPr>
              <a:solidFill>
                <a:srgbClr val="D4D4D4"/>
              </a:solidFill>
            </a:endParaRPr>
          </a:p>
          <a:p>
            <a:pPr algn="l" defTabSz="457200">
              <a:defRPr>
                <a:solidFill>
                  <a:srgbClr val="D4D4D4"/>
                </a:solidFill>
                <a:latin typeface="Menlo Regular"/>
                <a:ea typeface="Menlo Regular"/>
                <a:cs typeface="Menlo Regular"/>
                <a:sym typeface="Menlo Regular"/>
              </a:defRPr>
            </a:pPr>
            <a:r>
              <a:t>    </a:t>
            </a:r>
            <a:r>
              <a:rPr>
                <a:solidFill>
                  <a:srgbClr val="569CD6"/>
                </a:solidFill>
              </a:rPr>
              <a:t>await</a:t>
            </a:r>
            <a:r>
              <a:t> program.methods</a:t>
            </a:r>
          </a:p>
          <a:p>
            <a:pPr algn="l" defTabSz="457200">
              <a:defRPr>
                <a:solidFill>
                  <a:srgbClr val="D4D4D4"/>
                </a:solidFill>
                <a:latin typeface="Menlo Regular"/>
                <a:ea typeface="Menlo Regular"/>
                <a:cs typeface="Menlo Regular"/>
                <a:sym typeface="Menlo Regular"/>
              </a:defRPr>
            </a:pPr>
            <a:r>
              <a:t>      .setFavorites(</a:t>
            </a:r>
            <a:r>
              <a:rPr>
                <a:solidFill>
                  <a:srgbClr val="569CD6"/>
                </a:solidFill>
              </a:rPr>
              <a:t>new</a:t>
            </a:r>
            <a:r>
              <a:t> anchor.BN(</a:t>
            </a:r>
            <a:r>
              <a:rPr>
                <a:solidFill>
                  <a:srgbClr val="B5CEA8"/>
                </a:solidFill>
              </a:rPr>
              <a:t>420</a:t>
            </a:r>
            <a:r>
              <a:t>), </a:t>
            </a:r>
            <a:r>
              <a:rPr>
                <a:solidFill>
                  <a:srgbClr val="CE9178"/>
                </a:solidFill>
              </a:rPr>
              <a:t>"red"</a:t>
            </a:r>
            <a:r>
              <a:t>, [</a:t>
            </a:r>
            <a:r>
              <a:rPr>
                <a:solidFill>
                  <a:srgbClr val="CE9178"/>
                </a:solidFill>
              </a:rPr>
              <a:t>"being a dork"</a:t>
            </a:r>
            <a:r>
              <a:t>])</a:t>
            </a:r>
          </a:p>
          <a:p>
            <a:pPr algn="l" defTabSz="457200">
              <a:defRPr>
                <a:solidFill>
                  <a:srgbClr val="D4D4D4"/>
                </a:solidFill>
                <a:latin typeface="Menlo Regular"/>
                <a:ea typeface="Menlo Regular"/>
                <a:cs typeface="Menlo Regular"/>
                <a:sym typeface="Menlo Regular"/>
              </a:defRPr>
            </a:pPr>
            <a:r>
              <a:t>      .signers([someRandomGuy])</a:t>
            </a:r>
          </a:p>
          <a:p>
            <a:pPr algn="l" defTabSz="457200">
              <a:defRPr>
                <a:solidFill>
                  <a:srgbClr val="D4D4D4"/>
                </a:solidFill>
                <a:latin typeface="Menlo Regular"/>
                <a:ea typeface="Menlo Regular"/>
                <a:cs typeface="Menlo Regular"/>
                <a:sym typeface="Menlo Regular"/>
              </a:defRPr>
            </a:pPr>
            <a:r>
              <a:t>      .rpc();</a:t>
            </a:r>
          </a:p>
          <a:p>
            <a:pPr algn="l" defTabSz="457200">
              <a:defRPr>
                <a:solidFill>
                  <a:srgbClr val="D4D4D4"/>
                </a:solidFill>
                <a:latin typeface="Menlo Regular"/>
                <a:ea typeface="Menlo Regular"/>
                <a:cs typeface="Menlo Regular"/>
                <a:sym typeface="Menlo Regular"/>
              </a:defRPr>
            </a:pPr>
            <a:r>
              <a:t>  } </a:t>
            </a:r>
            <a:r>
              <a:rPr>
                <a:solidFill>
                  <a:srgbClr val="569CD6"/>
                </a:solidFill>
              </a:rPr>
              <a:t>catch</a:t>
            </a:r>
            <a:r>
              <a:t> (error) {</a:t>
            </a:r>
          </a:p>
          <a:p>
            <a:pPr algn="l" defTabSz="457200">
              <a:defRPr>
                <a:solidFill>
                  <a:srgbClr val="D4D4D4"/>
                </a:solidFill>
                <a:latin typeface="Menlo Regular"/>
                <a:ea typeface="Menlo Regular"/>
                <a:cs typeface="Menlo Regular"/>
                <a:sym typeface="Menlo Regular"/>
              </a:defRPr>
            </a:pPr>
            <a:r>
              <a:t>    </a:t>
            </a:r>
            <a:r>
              <a:rPr>
                <a:solidFill>
                  <a:srgbClr val="569CD6"/>
                </a:solidFill>
              </a:rPr>
              <a:t>const</a:t>
            </a:r>
            <a:r>
              <a:t> errorMessage = (error </a:t>
            </a:r>
            <a:r>
              <a:rPr>
                <a:solidFill>
                  <a:srgbClr val="569CD6"/>
                </a:solidFill>
              </a:rPr>
              <a:t>as</a:t>
            </a:r>
            <a:r>
              <a:t> Error).message;</a:t>
            </a:r>
          </a:p>
          <a:p>
            <a:pPr algn="l" defTabSz="457200">
              <a:defRPr>
                <a:solidFill>
                  <a:srgbClr val="D4D4D4"/>
                </a:solidFill>
                <a:latin typeface="Menlo Regular"/>
                <a:ea typeface="Menlo Regular"/>
                <a:cs typeface="Menlo Regular"/>
                <a:sym typeface="Menlo Regular"/>
              </a:defRPr>
            </a:pPr>
            <a:r>
              <a:t>    assert.isTrue(errorMessage.includes(</a:t>
            </a:r>
            <a:r>
              <a:rPr>
                <a:solidFill>
                  <a:srgbClr val="CE9178"/>
                </a:solidFill>
              </a:rPr>
              <a:t>"unknown signer"</a:t>
            </a:r>
            <a:r>
              <a:t>));</a:t>
            </a:r>
          </a:p>
          <a:p>
            <a:pPr algn="l" defTabSz="457200">
              <a:defRPr>
                <a:solidFill>
                  <a:srgbClr val="D4D4D4"/>
                </a:solidFill>
                <a:latin typeface="Menlo Regular"/>
                <a:ea typeface="Menlo Regular"/>
                <a:cs typeface="Menlo Regular"/>
                <a:sym typeface="Menlo Regular"/>
              </a:defRPr>
            </a:pPr>
            <a:r>
              <a:t>  }</a:t>
            </a:r>
          </a:p>
          <a:p>
            <a:pPr algn="l" defTabSz="457200">
              <a:defRPr>
                <a:solidFill>
                  <a:srgbClr val="D4D4D4"/>
                </a:solidFill>
                <a:latin typeface="Menlo Regular"/>
                <a:ea typeface="Menlo Regular"/>
                <a:cs typeface="Menlo Regular"/>
                <a:sym typeface="Menlo Regular"/>
              </a:defRPr>
            </a:pPr>
            <a:r>
              <a:t>});</a:t>
            </a:r>
          </a:p>
        </p:txBody>
      </p:sp>
      <p:sp>
        <p:nvSpPr>
          <p:cNvPr id="944" name="11. Make some tests part 4/4"/>
          <p:cNvSpPr txBox="1"/>
          <p:nvPr/>
        </p:nvSpPr>
        <p:spPr>
          <a:xfrm>
            <a:off x="1103663" y="422869"/>
            <a:ext cx="19790588" cy="23102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11. Make some tests part 4/4</a:t>
            </a:r>
          </a:p>
        </p:txBody>
      </p:sp>
      <p:sp>
        <p:nvSpPr>
          <p:cNvPr id="945" name="continued from previous slide"/>
          <p:cNvSpPr txBox="1"/>
          <p:nvPr/>
        </p:nvSpPr>
        <p:spPr>
          <a:xfrm>
            <a:off x="2410372" y="2958313"/>
            <a:ext cx="6144312"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from previous slide</a:t>
            </a:r>
          </a:p>
        </p:txBody>
      </p:sp>
      <p:sp>
        <p:nvSpPr>
          <p:cNvPr id="946" name="You've finished making your anchor tests!"/>
          <p:cNvSpPr txBox="1"/>
          <p:nvPr/>
        </p:nvSpPr>
        <p:spPr>
          <a:xfrm>
            <a:off x="2490800" y="12583559"/>
            <a:ext cx="8616850"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You've finished making your anchor tests!</a:t>
            </a:r>
          </a:p>
        </p:txBody>
      </p:sp>
      <p:sp>
        <p:nvSpPr>
          <p:cNvPr id="947" name="Close the 'describe' block:"/>
          <p:cNvSpPr txBox="1"/>
          <p:nvPr/>
        </p:nvSpPr>
        <p:spPr>
          <a:xfrm>
            <a:off x="2438846" y="9632793"/>
            <a:ext cx="5694884"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Close the 'describe' block: </a:t>
            </a:r>
          </a:p>
        </p:txBody>
      </p:sp>
      <p:sp>
        <p:nvSpPr>
          <p:cNvPr id="948" name="});"/>
          <p:cNvSpPr txBox="1"/>
          <p:nvPr/>
        </p:nvSpPr>
        <p:spPr>
          <a:xfrm>
            <a:off x="3723881" y="10763243"/>
            <a:ext cx="16936238" cy="12192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lvl1pPr algn="l" defTabSz="457200">
              <a:defRPr>
                <a:solidFill>
                  <a:srgbClr val="D4D4D4"/>
                </a:solidFill>
                <a:latin typeface="Menlo Regular"/>
                <a:ea typeface="Menlo Regular"/>
                <a:cs typeface="Menlo Regular"/>
                <a:sym typeface="Menlo Regular"/>
              </a:defRPr>
            </a:lvl1pPr>
          </a:lstStyle>
          <a:p>
            <a:pPr/>
            <a:r>
              <a:t>});</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SYMMETRIC ENCRYPTION EXAMPLE:"/>
          <p:cNvSpPr txBox="1"/>
          <p:nvPr>
            <p:ph type="body" idx="21"/>
          </p:nvPr>
        </p:nvSpPr>
        <p:spPr>
          <a:xfrm>
            <a:off x="1206500" y="5013139"/>
            <a:ext cx="21971000" cy="934780"/>
          </a:xfrm>
          <a:prstGeom prst="rect">
            <a:avLst/>
          </a:prstGeom>
          <a:extLst>
            <a:ext uri="{C572A759-6A51-4108-AA02-DFA0A04FC94B}">
              <ma14:wrappingTextBoxFlag xmlns:ma14="http://schemas.microsoft.com/office/mac/drawingml/2011/main" val="1"/>
            </a:ext>
          </a:extLst>
        </p:spPr>
        <p:txBody>
          <a:bodyPr/>
          <a:lstStyle/>
          <a:p>
            <a:pPr/>
            <a:r>
              <a:t>SYMMETRIC ENCRYPTION EXAMPLE:</a:t>
            </a:r>
          </a:p>
        </p:txBody>
      </p:sp>
      <p:sp>
        <p:nvSpPr>
          <p:cNvPr id="227" name="DISK ENCRYPTION"/>
          <p:cNvSpPr txBox="1"/>
          <p:nvPr>
            <p:ph type="body" sz="half" idx="1"/>
          </p:nvPr>
        </p:nvSpPr>
        <p:spPr>
          <a:xfrm>
            <a:off x="1206500" y="4845542"/>
            <a:ext cx="21971000" cy="4024916"/>
          </a:xfrm>
          <a:prstGeom prst="rect">
            <a:avLst/>
          </a:prstGeom>
        </p:spPr>
        <p:txBody>
          <a:bodyPr/>
          <a:lstStyle>
            <a:lvl1pPr defTabSz="1828754">
              <a:defRPr spc="-187" sz="18750"/>
            </a:lvl1pPr>
          </a:lstStyle>
          <a:p>
            <a:pPr/>
            <a:r>
              <a:t>DISK ENCRYPTION</a:t>
            </a:r>
          </a:p>
        </p:txBody>
      </p:sp>
      <p:sp>
        <p:nvSpPr>
          <p:cNvPr id="228" name="Rectangle"/>
          <p:cNvSpPr txBox="1"/>
          <p:nvPr/>
        </p:nvSpPr>
        <p:spPr>
          <a:xfrm>
            <a:off x="1206500" y="8746939"/>
            <a:ext cx="21971000" cy="934780"/>
          </a:xfrm>
          <a:prstGeom prst="rect">
            <a:avLst/>
          </a:prstGeom>
          <a:ln w="12700">
            <a:miter lim="400000"/>
          </a:ln>
        </p:spPr>
        <p:txBody>
          <a:bodyPr lIns="45719" rIns="45719">
            <a:normAutofit fontScale="100000" lnSpcReduction="0"/>
          </a:bodyPr>
          <a:lstStyle/>
          <a:p>
            <a:pPr defTabSz="825500">
              <a:defRPr b="1" sz="5500"/>
            </a:pPr>
          </a:p>
        </p:txBody>
      </p:sp>
      <p:pic>
        <p:nvPicPr>
          <p:cNvPr id="229" name="pasted-movie.png" descr="pasted-movie.png"/>
          <p:cNvPicPr>
            <a:picLocks noChangeAspect="1"/>
          </p:cNvPicPr>
          <p:nvPr/>
        </p:nvPicPr>
        <p:blipFill>
          <a:blip r:embed="rId2">
            <a:alphaModFix amt="19058"/>
            <a:extLst/>
          </a:blip>
          <a:stretch>
            <a:fillRect/>
          </a:stretch>
        </p:blipFill>
        <p:spPr>
          <a:xfrm>
            <a:off x="-121789540" y="-39174319"/>
            <a:ext cx="162200420" cy="9326524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2" name="12. Run the tests with…"/>
          <p:cNvSpPr txBox="1"/>
          <p:nvPr>
            <p:ph type="title"/>
          </p:nvPr>
        </p:nvSpPr>
        <p:spPr>
          <a:xfrm>
            <a:off x="1187777" y="4720034"/>
            <a:ext cx="7668817" cy="4275932"/>
          </a:xfrm>
          <a:prstGeom prst="rect">
            <a:avLst/>
          </a:prstGeom>
        </p:spPr>
        <p:txBody>
          <a:bodyPr/>
          <a:lstStyle/>
          <a:p>
            <a:pPr defTabSz="1584920">
              <a:defRPr spc="-110" sz="5524"/>
            </a:pPr>
            <a:r>
              <a:t>12. Run the tests with</a:t>
            </a:r>
          </a:p>
          <a:p>
            <a:pPr defTabSz="1584920">
              <a:defRPr spc="-110" sz="5524"/>
            </a:pPr>
          </a:p>
          <a:p>
            <a:pPr defTabSz="1584920">
              <a:defRPr b="0" spc="-110" sz="5524">
                <a:latin typeface="Andale Mono"/>
                <a:ea typeface="Andale Mono"/>
                <a:cs typeface="Andale Mono"/>
                <a:sym typeface="Andale Mono"/>
              </a:defRPr>
            </a:pPr>
            <a:r>
              <a:t>anchor test</a:t>
            </a:r>
          </a:p>
          <a:p>
            <a:pPr defTabSz="1584920">
              <a:defRPr spc="-110" sz="5524"/>
            </a:pPr>
          </a:p>
          <a:p>
            <a:pPr defTabSz="1584920">
              <a:defRPr spc="-110" sz="5524"/>
            </a:pPr>
            <a:r>
              <a:t>Ensure your tests pass!</a:t>
            </a:r>
          </a:p>
        </p:txBody>
      </p:sp>
      <p:pic>
        <p:nvPicPr>
          <p:cNvPr id="953" name="Screenshot 2024-05-30 at 09.21.10.png" descr="Screenshot 2024-05-30 at 09.21.10.png"/>
          <p:cNvPicPr>
            <a:picLocks noChangeAspect="1"/>
          </p:cNvPicPr>
          <p:nvPr/>
        </p:nvPicPr>
        <p:blipFill>
          <a:blip r:embed="rId2">
            <a:extLst/>
          </a:blip>
          <a:stretch>
            <a:fillRect/>
          </a:stretch>
        </p:blipFill>
        <p:spPr>
          <a:xfrm>
            <a:off x="10818035" y="5001718"/>
            <a:ext cx="13614764" cy="3726455"/>
          </a:xfrm>
          <a:prstGeom prst="rect">
            <a:avLst/>
          </a:prstGeom>
          <a:ln w="12700">
            <a:miter lim="400000"/>
          </a:ln>
        </p:spPr>
      </p:pic>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5" name="Lesson 6 feedback"/>
          <p:cNvSpPr txBox="1"/>
          <p:nvPr>
            <p:ph type="title"/>
          </p:nvPr>
        </p:nvSpPr>
        <p:spPr>
          <a:xfrm>
            <a:off x="1187777" y="5743879"/>
            <a:ext cx="9779001" cy="1435101"/>
          </a:xfrm>
          <a:prstGeom prst="rect">
            <a:avLst/>
          </a:prstGeom>
        </p:spPr>
        <p:txBody>
          <a:bodyPr/>
          <a:lstStyle/>
          <a:p>
            <a:pPr/>
            <a:r>
              <a:t>Lesson 6 feedback</a:t>
            </a:r>
          </a:p>
        </p:txBody>
      </p:sp>
      <p:sp>
        <p:nvSpPr>
          <p:cNvPr id="956" name="Let us know what you think!"/>
          <p:cNvSpPr txBox="1"/>
          <p:nvPr>
            <p:ph type="body" idx="21"/>
          </p:nvPr>
        </p:nvSpPr>
        <p:spPr>
          <a:xfrm>
            <a:off x="1187777" y="7037341"/>
            <a:ext cx="9779001" cy="934780"/>
          </a:xfrm>
          <a:prstGeom prst="rect">
            <a:avLst/>
          </a:prstGeom>
          <a:extLst>
            <a:ext uri="{C572A759-6A51-4108-AA02-DFA0A04FC94B}">
              <ma14:wrappingTextBoxFlag xmlns:ma14="http://schemas.microsoft.com/office/mac/drawingml/2011/main" val="1"/>
            </a:ext>
          </a:extLst>
        </p:spPr>
        <p:txBody>
          <a:bodyPr/>
          <a:lstStyle/>
          <a:p>
            <a:pPr/>
            <a:r>
              <a:t>Let us know what you think!</a:t>
            </a:r>
          </a:p>
        </p:txBody>
      </p:sp>
      <p:pic>
        <p:nvPicPr>
          <p:cNvPr id="957" name="Large rock formation under dark clouds with a dirt road in the foreground" descr="Large rock formation under dark clouds with a dirt road in the foreground"/>
          <p:cNvPicPr>
            <a:picLocks noChangeAspect="1"/>
          </p:cNvPicPr>
          <p:nvPr>
            <p:ph type="pic" idx="22"/>
          </p:nvPr>
        </p:nvPicPr>
        <p:blipFill>
          <a:blip r:embed="rId2">
            <a:extLst/>
          </a:blip>
          <a:srcRect l="1191" t="0" r="1191" b="0"/>
          <a:stretch>
            <a:fillRect/>
          </a:stretch>
        </p:blipFill>
        <p:spPr>
          <a:xfrm>
            <a:off x="12192000" y="1263848"/>
            <a:ext cx="10922000" cy="11188701"/>
          </a:xfrm>
          <a:prstGeom prst="rect">
            <a:avLst/>
          </a:prstGeom>
        </p:spPr>
      </p:pic>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59" name="Image" descr="Image"/>
          <p:cNvPicPr>
            <a:picLocks noChangeAspect="1"/>
          </p:cNvPicPr>
          <p:nvPr/>
        </p:nvPicPr>
        <p:blipFill>
          <a:blip r:embed="rId2">
            <a:extLst/>
          </a:blip>
          <a:srcRect l="46548" t="42229" r="0" b="0"/>
          <a:stretch>
            <a:fillRect/>
          </a:stretch>
        </p:blipFill>
        <p:spPr>
          <a:xfrm>
            <a:off x="-203284" y="-315676"/>
            <a:ext cx="6533483" cy="5768152"/>
          </a:xfrm>
          <a:prstGeom prst="rect">
            <a:avLst/>
          </a:prstGeom>
          <a:ln w="12700">
            <a:miter lim="400000"/>
          </a:ln>
        </p:spPr>
      </p:pic>
      <p:pic>
        <p:nvPicPr>
          <p:cNvPr id="960" name="pasted-movie.png" descr="pasted-movie.png"/>
          <p:cNvPicPr>
            <a:picLocks noChangeAspect="1"/>
          </p:cNvPicPr>
          <p:nvPr/>
        </p:nvPicPr>
        <p:blipFill>
          <a:blip r:embed="rId3">
            <a:extLst/>
          </a:blip>
          <a:stretch>
            <a:fillRect/>
          </a:stretch>
        </p:blipFill>
        <p:spPr>
          <a:xfrm rot="20936061">
            <a:off x="-1046343" y="3932965"/>
            <a:ext cx="7609875" cy="13716001"/>
          </a:xfrm>
          <a:prstGeom prst="rect">
            <a:avLst/>
          </a:prstGeom>
          <a:ln w="12700">
            <a:miter lim="400000"/>
          </a:ln>
        </p:spPr>
      </p:pic>
      <p:pic>
        <p:nvPicPr>
          <p:cNvPr id="961" name="pasted-movie.png" descr="pasted-movie.png"/>
          <p:cNvPicPr>
            <a:picLocks noChangeAspect="1"/>
          </p:cNvPicPr>
          <p:nvPr/>
        </p:nvPicPr>
        <p:blipFill>
          <a:blip r:embed="rId4">
            <a:extLst/>
          </a:blip>
          <a:stretch>
            <a:fillRect/>
          </a:stretch>
        </p:blipFill>
        <p:spPr>
          <a:xfrm rot="20410241">
            <a:off x="18954418" y="-4713496"/>
            <a:ext cx="6445851" cy="12714496"/>
          </a:xfrm>
          <a:prstGeom prst="rect">
            <a:avLst/>
          </a:prstGeom>
          <a:ln w="12700">
            <a:miter lim="400000"/>
          </a:ln>
        </p:spPr>
      </p:pic>
      <p:sp>
        <p:nvSpPr>
          <p:cNvPr id="962" name="TOKENS"/>
          <p:cNvSpPr txBox="1"/>
          <p:nvPr/>
        </p:nvSpPr>
        <p:spPr>
          <a:xfrm>
            <a:off x="6625005" y="5802933"/>
            <a:ext cx="11133990" cy="30773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9600"/>
            </a:lvl1pPr>
          </a:lstStyle>
          <a:p>
            <a:pPr/>
            <a:r>
              <a:t>TOKENS </a:t>
            </a:r>
          </a:p>
        </p:txBody>
      </p:sp>
      <p:sp>
        <p:nvSpPr>
          <p:cNvPr id="963" name="LESSON 7: USING ANCHOR WITH"/>
          <p:cNvSpPr txBox="1"/>
          <p:nvPr/>
        </p:nvSpPr>
        <p:spPr>
          <a:xfrm>
            <a:off x="4479492" y="4835671"/>
            <a:ext cx="15425015" cy="11926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7200"/>
            </a:lvl1pPr>
          </a:lstStyle>
          <a:p>
            <a:pPr/>
            <a:r>
              <a:t>LESSON 7: USING ANCHOR WITH  </a:t>
            </a:r>
          </a:p>
        </p:txBody>
      </p:sp>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5" name="Our next program allows a user to offer an amount of one token in exchange for an amount of another token."/>
          <p:cNvSpPr txBox="1"/>
          <p:nvPr>
            <p:ph type="ctrTitle"/>
          </p:nvPr>
        </p:nvSpPr>
        <p:spPr>
          <a:xfrm>
            <a:off x="1206498" y="4533900"/>
            <a:ext cx="21971004" cy="4648200"/>
          </a:xfrm>
          <a:prstGeom prst="rect">
            <a:avLst/>
          </a:prstGeom>
        </p:spPr>
        <p:txBody>
          <a:bodyPr/>
          <a:lstStyle/>
          <a:p>
            <a:pPr defTabSz="1999437">
              <a:defRPr spc="-190" sz="9512"/>
            </a:pPr>
            <a:r>
              <a:t>Our next program allows a user to offer </a:t>
            </a:r>
            <a:r>
              <a:rPr>
                <a:solidFill>
                  <a:srgbClr val="16F195"/>
                </a:solidFill>
              </a:rPr>
              <a:t>an amount of one token </a:t>
            </a:r>
            <a:r>
              <a:t>in exchange for </a:t>
            </a:r>
            <a:r>
              <a:rPr>
                <a:solidFill>
                  <a:srgbClr val="9342F7"/>
                </a:solidFill>
              </a:rPr>
              <a:t>an amount of another token</a:t>
            </a:r>
            <a:r>
              <a: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Object"/>
      </p:transition>
    </mc:Choice>
    <mc:Fallback>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67" name="Image" descr="Image"/>
          <p:cNvPicPr>
            <a:picLocks noChangeAspect="1"/>
          </p:cNvPicPr>
          <p:nvPr/>
        </p:nvPicPr>
        <p:blipFill>
          <a:blip r:embed="rId3">
            <a:alphaModFix amt="13814"/>
            <a:extLst/>
          </a:blip>
          <a:stretch>
            <a:fillRect/>
          </a:stretch>
        </p:blipFill>
        <p:spPr>
          <a:xfrm>
            <a:off x="-3564762" y="6642877"/>
            <a:ext cx="26831631" cy="7777827"/>
          </a:xfrm>
          <a:prstGeom prst="rect">
            <a:avLst/>
          </a:prstGeom>
          <a:ln w="12700">
            <a:miter lim="400000"/>
          </a:ln>
        </p:spPr>
      </p:pic>
      <p:pic>
        <p:nvPicPr>
          <p:cNvPr id="968" name="Image" descr="Image"/>
          <p:cNvPicPr>
            <a:picLocks noChangeAspect="1"/>
          </p:cNvPicPr>
          <p:nvPr/>
        </p:nvPicPr>
        <p:blipFill>
          <a:blip r:embed="rId4">
            <a:alphaModFix amt="23253"/>
            <a:extLst/>
          </a:blip>
          <a:stretch>
            <a:fillRect/>
          </a:stretch>
        </p:blipFill>
        <p:spPr>
          <a:xfrm>
            <a:off x="-203284" y="-315676"/>
            <a:ext cx="12223083" cy="9984552"/>
          </a:xfrm>
          <a:prstGeom prst="rect">
            <a:avLst/>
          </a:prstGeom>
          <a:ln w="12700">
            <a:miter lim="400000"/>
          </a:ln>
        </p:spPr>
      </p:pic>
      <p:pic>
        <p:nvPicPr>
          <p:cNvPr id="969" name="Image" descr="Image"/>
          <p:cNvPicPr>
            <a:picLocks noChangeAspect="1"/>
          </p:cNvPicPr>
          <p:nvPr/>
        </p:nvPicPr>
        <p:blipFill>
          <a:blip r:embed="rId5">
            <a:extLst/>
          </a:blip>
          <a:stretch>
            <a:fillRect/>
          </a:stretch>
        </p:blipFill>
        <p:spPr>
          <a:xfrm>
            <a:off x="8480415" y="-287614"/>
            <a:ext cx="16952154" cy="17420991"/>
          </a:xfrm>
          <a:prstGeom prst="rect">
            <a:avLst/>
          </a:prstGeom>
          <a:ln w="12700">
            <a:miter lim="400000"/>
          </a:ln>
        </p:spPr>
      </p:pic>
      <p:pic>
        <p:nvPicPr>
          <p:cNvPr id="970" name="48ixuTxnXtzHWQ7WwBqSGu.png" descr="48ixuTxnXtzHWQ7WwBqSGu.png"/>
          <p:cNvPicPr>
            <a:picLocks noChangeAspect="1"/>
          </p:cNvPicPr>
          <p:nvPr/>
        </p:nvPicPr>
        <p:blipFill>
          <a:blip r:embed="rId6">
            <a:extLst/>
          </a:blip>
          <a:srcRect l="0" t="0" r="1219" b="499"/>
          <a:stretch>
            <a:fillRect/>
          </a:stretch>
        </p:blipFill>
        <p:spPr>
          <a:xfrm>
            <a:off x="-6908800" y="-14795500"/>
            <a:ext cx="41148000" cy="27851100"/>
          </a:xfrm>
          <a:prstGeom prst="rect">
            <a:avLst/>
          </a:prstGeom>
          <a:ln w="12700">
            <a:miter lim="400000"/>
          </a:ln>
        </p:spPr>
      </p:pic>
      <p:sp>
        <p:nvSpPr>
          <p:cNvPr id="971" name="Alice has lots of USDC  Bob has lots of WIF"/>
          <p:cNvSpPr txBox="1"/>
          <p:nvPr/>
        </p:nvSpPr>
        <p:spPr>
          <a:xfrm>
            <a:off x="2379005" y="10335135"/>
            <a:ext cx="7058505" cy="157571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825500">
              <a:defRPr b="1" sz="3200"/>
            </a:pPr>
            <a:r>
              <a:t>Alice has lots of USDC</a:t>
            </a:r>
            <a:br/>
            <a:br/>
            <a:r>
              <a:t>Bob has lots of WIF</a:t>
            </a:r>
          </a:p>
        </p:txBody>
      </p:sp>
      <p:pic>
        <p:nvPicPr>
          <p:cNvPr id="972" name="V5AAusaZ3kfnZFYTgvBQqL.png" descr="V5AAusaZ3kfnZFYTgvBQqL.png"/>
          <p:cNvPicPr>
            <a:picLocks noChangeAspect="1"/>
          </p:cNvPicPr>
          <p:nvPr/>
        </p:nvPicPr>
        <p:blipFill>
          <a:blip r:embed="rId7">
            <a:extLst/>
          </a:blip>
          <a:stretch>
            <a:fillRect/>
          </a:stretch>
        </p:blipFill>
        <p:spPr>
          <a:xfrm>
            <a:off x="3835879" y="1721342"/>
            <a:ext cx="4144757" cy="6836711"/>
          </a:xfrm>
          <a:prstGeom prst="rect">
            <a:avLst/>
          </a:prstGeom>
          <a:ln w="12700">
            <a:miter lim="400000"/>
          </a:ln>
        </p:spPr>
      </p:pic>
      <p:pic>
        <p:nvPicPr>
          <p:cNvPr id="973" name="Y9Yh37FjxprSMiydCN6AwQ.png" descr="Y9Yh37FjxprSMiydCN6AwQ.png"/>
          <p:cNvPicPr>
            <a:picLocks noChangeAspect="1"/>
          </p:cNvPicPr>
          <p:nvPr/>
        </p:nvPicPr>
        <p:blipFill>
          <a:blip r:embed="rId8">
            <a:extLst/>
          </a:blip>
          <a:stretch>
            <a:fillRect/>
          </a:stretch>
        </p:blipFill>
        <p:spPr>
          <a:xfrm>
            <a:off x="10143002" y="5749172"/>
            <a:ext cx="4635306" cy="7619679"/>
          </a:xfrm>
          <a:prstGeom prst="rect">
            <a:avLst/>
          </a:prstGeom>
          <a:ln w="12700">
            <a:miter lim="400000"/>
          </a:ln>
        </p:spPr>
      </p:pic>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77" name="Image" descr="Image"/>
          <p:cNvPicPr>
            <a:picLocks noChangeAspect="1"/>
          </p:cNvPicPr>
          <p:nvPr/>
        </p:nvPicPr>
        <p:blipFill>
          <a:blip r:embed="rId3">
            <a:extLst/>
          </a:blip>
          <a:stretch>
            <a:fillRect/>
          </a:stretch>
        </p:blipFill>
        <p:spPr>
          <a:xfrm>
            <a:off x="-3564762" y="6642877"/>
            <a:ext cx="26831631" cy="7777827"/>
          </a:xfrm>
          <a:prstGeom prst="rect">
            <a:avLst/>
          </a:prstGeom>
          <a:ln w="12700">
            <a:miter lim="400000"/>
          </a:ln>
        </p:spPr>
      </p:pic>
      <p:pic>
        <p:nvPicPr>
          <p:cNvPr id="978" name="Image" descr="Image"/>
          <p:cNvPicPr>
            <a:picLocks noChangeAspect="1"/>
          </p:cNvPicPr>
          <p:nvPr/>
        </p:nvPicPr>
        <p:blipFill>
          <a:blip r:embed="rId4">
            <a:alphaModFix amt="23253"/>
            <a:extLst/>
          </a:blip>
          <a:stretch>
            <a:fillRect/>
          </a:stretch>
        </p:blipFill>
        <p:spPr>
          <a:xfrm>
            <a:off x="-203284" y="-315676"/>
            <a:ext cx="12223083" cy="9984552"/>
          </a:xfrm>
          <a:prstGeom prst="rect">
            <a:avLst/>
          </a:prstGeom>
          <a:ln w="12700">
            <a:miter lim="400000"/>
          </a:ln>
        </p:spPr>
      </p:pic>
      <p:pic>
        <p:nvPicPr>
          <p:cNvPr id="979" name="Image" descr="Image"/>
          <p:cNvPicPr>
            <a:picLocks noChangeAspect="1"/>
          </p:cNvPicPr>
          <p:nvPr/>
        </p:nvPicPr>
        <p:blipFill>
          <a:blip r:embed="rId5">
            <a:alphaModFix amt="29134"/>
            <a:extLst/>
          </a:blip>
          <a:stretch>
            <a:fillRect/>
          </a:stretch>
        </p:blipFill>
        <p:spPr>
          <a:xfrm>
            <a:off x="8480415" y="-287614"/>
            <a:ext cx="16952154" cy="17420991"/>
          </a:xfrm>
          <a:prstGeom prst="rect">
            <a:avLst/>
          </a:prstGeom>
          <a:ln w="12700">
            <a:miter lim="400000"/>
          </a:ln>
        </p:spPr>
      </p:pic>
      <p:pic>
        <p:nvPicPr>
          <p:cNvPr id="980" name="48ixuTxnXtzHWQ7WwBqSGu.png" descr="48ixuTxnXtzHWQ7WwBqSGu.png"/>
          <p:cNvPicPr>
            <a:picLocks noChangeAspect="1"/>
          </p:cNvPicPr>
          <p:nvPr/>
        </p:nvPicPr>
        <p:blipFill>
          <a:blip r:embed="rId6">
            <a:extLst/>
          </a:blip>
          <a:srcRect l="0" t="0" r="1219" b="499"/>
          <a:stretch>
            <a:fillRect/>
          </a:stretch>
        </p:blipFill>
        <p:spPr>
          <a:xfrm>
            <a:off x="-6908800" y="-14795500"/>
            <a:ext cx="41148000" cy="27851100"/>
          </a:xfrm>
          <a:prstGeom prst="rect">
            <a:avLst/>
          </a:prstGeom>
          <a:ln w="12700">
            <a:miter lim="400000"/>
          </a:ln>
        </p:spPr>
      </p:pic>
      <p:sp>
        <p:nvSpPr>
          <p:cNvPr id="981" name="Alice wants 100 WIF and is offering 10 USDC. Bob wants to take that offer.  How can we ensure Alice and Bob don't run away with each other's tokens?"/>
          <p:cNvSpPr txBox="1"/>
          <p:nvPr/>
        </p:nvSpPr>
        <p:spPr>
          <a:xfrm>
            <a:off x="15734847" y="1592013"/>
            <a:ext cx="7058505" cy="355691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825500">
              <a:defRPr b="1" sz="3200"/>
            </a:pPr>
            <a:r>
              <a:t>Alice wants 100 WIF and is offering 10 USDC. Bob wants to take that offer.</a:t>
            </a:r>
            <a:br/>
            <a:br/>
            <a:r>
              <a:t>How can we ensure Alice and Bob don't run away with each other's tokens?</a:t>
            </a:r>
          </a:p>
        </p:txBody>
      </p:sp>
      <p:pic>
        <p:nvPicPr>
          <p:cNvPr id="982" name="V5AAusaZ3kfnZFYTgvBQqL.png" descr="V5AAusaZ3kfnZFYTgvBQqL.png"/>
          <p:cNvPicPr>
            <a:picLocks noChangeAspect="1"/>
          </p:cNvPicPr>
          <p:nvPr/>
        </p:nvPicPr>
        <p:blipFill>
          <a:blip r:embed="rId7">
            <a:extLst/>
          </a:blip>
          <a:stretch>
            <a:fillRect/>
          </a:stretch>
        </p:blipFill>
        <p:spPr>
          <a:xfrm>
            <a:off x="4717437" y="2447330"/>
            <a:ext cx="4144757" cy="6836711"/>
          </a:xfrm>
          <a:prstGeom prst="rect">
            <a:avLst/>
          </a:prstGeom>
          <a:ln w="12700">
            <a:miter lim="400000"/>
          </a:ln>
        </p:spPr>
      </p:pic>
      <p:pic>
        <p:nvPicPr>
          <p:cNvPr id="983" name="Y9Yh37FjxprSMiydCN6AwQ.png" descr="Y9Yh37FjxprSMiydCN6AwQ.png"/>
          <p:cNvPicPr>
            <a:picLocks noChangeAspect="1"/>
          </p:cNvPicPr>
          <p:nvPr/>
        </p:nvPicPr>
        <p:blipFill>
          <a:blip r:embed="rId8">
            <a:extLst/>
          </a:blip>
          <a:stretch>
            <a:fillRect/>
          </a:stretch>
        </p:blipFill>
        <p:spPr>
          <a:xfrm>
            <a:off x="12087614" y="6661922"/>
            <a:ext cx="4158915" cy="6836570"/>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87" name="Image" descr="Image"/>
          <p:cNvPicPr>
            <a:picLocks noChangeAspect="1"/>
          </p:cNvPicPr>
          <p:nvPr/>
        </p:nvPicPr>
        <p:blipFill>
          <a:blip r:embed="rId2">
            <a:extLst/>
          </a:blip>
          <a:stretch>
            <a:fillRect/>
          </a:stretch>
        </p:blipFill>
        <p:spPr>
          <a:xfrm>
            <a:off x="-3564762" y="6642877"/>
            <a:ext cx="26831631" cy="7777827"/>
          </a:xfrm>
          <a:prstGeom prst="rect">
            <a:avLst/>
          </a:prstGeom>
          <a:ln w="12700">
            <a:miter lim="400000"/>
          </a:ln>
        </p:spPr>
      </p:pic>
      <p:pic>
        <p:nvPicPr>
          <p:cNvPr id="988" name="Image" descr="Image"/>
          <p:cNvPicPr>
            <a:picLocks noChangeAspect="1"/>
          </p:cNvPicPr>
          <p:nvPr/>
        </p:nvPicPr>
        <p:blipFill>
          <a:blip r:embed="rId3">
            <a:alphaModFix amt="23253"/>
            <a:extLst/>
          </a:blip>
          <a:stretch>
            <a:fillRect/>
          </a:stretch>
        </p:blipFill>
        <p:spPr>
          <a:xfrm>
            <a:off x="-203284" y="-315676"/>
            <a:ext cx="12223083" cy="9984552"/>
          </a:xfrm>
          <a:prstGeom prst="rect">
            <a:avLst/>
          </a:prstGeom>
          <a:ln w="12700">
            <a:miter lim="400000"/>
          </a:ln>
        </p:spPr>
      </p:pic>
      <p:pic>
        <p:nvPicPr>
          <p:cNvPr id="989" name="Image" descr="Image"/>
          <p:cNvPicPr>
            <a:picLocks noChangeAspect="1"/>
          </p:cNvPicPr>
          <p:nvPr/>
        </p:nvPicPr>
        <p:blipFill>
          <a:blip r:embed="rId4">
            <a:alphaModFix amt="62931"/>
            <a:extLst/>
          </a:blip>
          <a:stretch>
            <a:fillRect/>
          </a:stretch>
        </p:blipFill>
        <p:spPr>
          <a:xfrm>
            <a:off x="8195205" y="-1852495"/>
            <a:ext cx="16952154" cy="17420990"/>
          </a:xfrm>
          <a:prstGeom prst="rect">
            <a:avLst/>
          </a:prstGeom>
          <a:ln w="12700">
            <a:miter lim="400000"/>
          </a:ln>
        </p:spPr>
      </p:pic>
      <p:pic>
        <p:nvPicPr>
          <p:cNvPr id="990" name="48ixuTxnXtzHWQ7WwBqSGu.png" descr="48ixuTxnXtzHWQ7WwBqSGu.png"/>
          <p:cNvPicPr>
            <a:picLocks noChangeAspect="1"/>
          </p:cNvPicPr>
          <p:nvPr/>
        </p:nvPicPr>
        <p:blipFill>
          <a:blip r:embed="rId5">
            <a:extLst/>
          </a:blip>
          <a:srcRect l="0" t="0" r="1219" b="499"/>
          <a:stretch>
            <a:fillRect/>
          </a:stretch>
        </p:blipFill>
        <p:spPr>
          <a:xfrm>
            <a:off x="-6908800" y="-14795500"/>
            <a:ext cx="41148000" cy="27851100"/>
          </a:xfrm>
          <a:prstGeom prst="rect">
            <a:avLst/>
          </a:prstGeom>
          <a:ln w="12700">
            <a:miter lim="400000"/>
          </a:ln>
        </p:spPr>
      </p:pic>
      <p:sp>
        <p:nvSpPr>
          <p:cNvPr id="991" name="This is solved with an Escrow program!"/>
          <p:cNvSpPr txBox="1"/>
          <p:nvPr/>
        </p:nvSpPr>
        <p:spPr>
          <a:xfrm>
            <a:off x="696510" y="7882675"/>
            <a:ext cx="7058505" cy="108041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b="1" sz="3200"/>
            </a:lvl1pPr>
          </a:lstStyle>
          <a:p>
            <a:pPr/>
            <a:r>
              <a:t>This is solved with an Escrow program!</a:t>
            </a:r>
          </a:p>
        </p:txBody>
      </p:sp>
      <p:pic>
        <p:nvPicPr>
          <p:cNvPr id="992" name="V5AAusaZ3kfnZFYTgvBQqL.png" descr="V5AAusaZ3kfnZFYTgvBQqL.png"/>
          <p:cNvPicPr>
            <a:picLocks noChangeAspect="1"/>
          </p:cNvPicPr>
          <p:nvPr/>
        </p:nvPicPr>
        <p:blipFill>
          <a:blip r:embed="rId6">
            <a:extLst/>
          </a:blip>
          <a:stretch>
            <a:fillRect/>
          </a:stretch>
        </p:blipFill>
        <p:spPr>
          <a:xfrm>
            <a:off x="8554806" y="4952740"/>
            <a:ext cx="3467122" cy="5718963"/>
          </a:xfrm>
          <a:prstGeom prst="rect">
            <a:avLst/>
          </a:prstGeom>
          <a:ln w="12700">
            <a:miter lim="400000"/>
          </a:ln>
        </p:spPr>
      </p:pic>
      <p:pic>
        <p:nvPicPr>
          <p:cNvPr id="993" name="Y9Yh37FjxprSMiydCN6AwQ.png" descr="Y9Yh37FjxprSMiydCN6AwQ.png"/>
          <p:cNvPicPr>
            <a:picLocks noChangeAspect="1"/>
          </p:cNvPicPr>
          <p:nvPr/>
        </p:nvPicPr>
        <p:blipFill>
          <a:blip r:embed="rId7">
            <a:extLst/>
          </a:blip>
          <a:stretch>
            <a:fillRect/>
          </a:stretch>
        </p:blipFill>
        <p:spPr>
          <a:xfrm>
            <a:off x="13954442" y="7439767"/>
            <a:ext cx="3155172" cy="5186581"/>
          </a:xfrm>
          <a:prstGeom prst="rect">
            <a:avLst/>
          </a:prstGeom>
          <a:ln w="12700">
            <a:miter lim="400000"/>
          </a:ln>
        </p:spPr>
      </p:pic>
      <p:pic>
        <p:nvPicPr>
          <p:cNvPr id="994" name="Gg7orJecP9Ya4Wzk4u2kpU.png" descr="Gg7orJecP9Ya4Wzk4u2kpU.png"/>
          <p:cNvPicPr>
            <a:picLocks noChangeAspect="1"/>
          </p:cNvPicPr>
          <p:nvPr/>
        </p:nvPicPr>
        <p:blipFill>
          <a:blip r:embed="rId8">
            <a:extLst/>
          </a:blip>
          <a:stretch>
            <a:fillRect/>
          </a:stretch>
        </p:blipFill>
        <p:spPr>
          <a:xfrm>
            <a:off x="4330672" y="1701052"/>
            <a:ext cx="3155171" cy="2459544"/>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96" name="Image" descr="Image"/>
          <p:cNvPicPr>
            <a:picLocks noChangeAspect="1"/>
          </p:cNvPicPr>
          <p:nvPr/>
        </p:nvPicPr>
        <p:blipFill>
          <a:blip r:embed="rId2">
            <a:extLst/>
          </a:blip>
          <a:stretch>
            <a:fillRect/>
          </a:stretch>
        </p:blipFill>
        <p:spPr>
          <a:xfrm>
            <a:off x="-4264822" y="7446650"/>
            <a:ext cx="26831631" cy="7777827"/>
          </a:xfrm>
          <a:prstGeom prst="rect">
            <a:avLst/>
          </a:prstGeom>
          <a:ln w="12700">
            <a:miter lim="400000"/>
          </a:ln>
        </p:spPr>
      </p:pic>
      <p:pic>
        <p:nvPicPr>
          <p:cNvPr id="997" name="Image" descr="Image"/>
          <p:cNvPicPr>
            <a:picLocks noChangeAspect="1"/>
          </p:cNvPicPr>
          <p:nvPr/>
        </p:nvPicPr>
        <p:blipFill>
          <a:blip r:embed="rId3">
            <a:alphaModFix amt="23253"/>
            <a:extLst/>
          </a:blip>
          <a:stretch>
            <a:fillRect/>
          </a:stretch>
        </p:blipFill>
        <p:spPr>
          <a:xfrm>
            <a:off x="-203284" y="-315676"/>
            <a:ext cx="12223083" cy="9984552"/>
          </a:xfrm>
          <a:prstGeom prst="rect">
            <a:avLst/>
          </a:prstGeom>
          <a:ln w="12700">
            <a:miter lim="400000"/>
          </a:ln>
        </p:spPr>
      </p:pic>
      <p:pic>
        <p:nvPicPr>
          <p:cNvPr id="998" name="Image" descr="Image"/>
          <p:cNvPicPr>
            <a:picLocks noChangeAspect="1"/>
          </p:cNvPicPr>
          <p:nvPr/>
        </p:nvPicPr>
        <p:blipFill>
          <a:blip r:embed="rId4">
            <a:alphaModFix amt="29134"/>
            <a:extLst/>
          </a:blip>
          <a:stretch>
            <a:fillRect/>
          </a:stretch>
        </p:blipFill>
        <p:spPr>
          <a:xfrm>
            <a:off x="8480415" y="-287614"/>
            <a:ext cx="16952154" cy="17420991"/>
          </a:xfrm>
          <a:prstGeom prst="rect">
            <a:avLst/>
          </a:prstGeom>
          <a:ln w="12700">
            <a:miter lim="400000"/>
          </a:ln>
        </p:spPr>
      </p:pic>
      <p:pic>
        <p:nvPicPr>
          <p:cNvPr id="999" name="48ixuTxnXtzHWQ7WwBqSGu.png" descr="48ixuTxnXtzHWQ7WwBqSGu.png"/>
          <p:cNvPicPr>
            <a:picLocks noChangeAspect="1"/>
          </p:cNvPicPr>
          <p:nvPr/>
        </p:nvPicPr>
        <p:blipFill>
          <a:blip r:embed="rId5">
            <a:extLst/>
          </a:blip>
          <a:srcRect l="0" t="0" r="1219" b="499"/>
          <a:stretch>
            <a:fillRect/>
          </a:stretch>
        </p:blipFill>
        <p:spPr>
          <a:xfrm>
            <a:off x="-6908800" y="-14795500"/>
            <a:ext cx="41148000" cy="27851100"/>
          </a:xfrm>
          <a:prstGeom prst="rect">
            <a:avLst/>
          </a:prstGeom>
          <a:ln w="12700">
            <a:miter lim="400000"/>
          </a:ln>
        </p:spPr>
      </p:pic>
      <p:sp>
        <p:nvSpPr>
          <p:cNvPr id="1000" name="Our Escrow program will hold the funds provided by Alice, and store details of her offer."/>
          <p:cNvSpPr txBox="1"/>
          <p:nvPr/>
        </p:nvSpPr>
        <p:spPr>
          <a:xfrm>
            <a:off x="14697719" y="2942027"/>
            <a:ext cx="7058505" cy="15757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b="1" sz="3200"/>
            </a:lvl1pPr>
          </a:lstStyle>
          <a:p>
            <a:pPr/>
            <a:r>
              <a:t>Our Escrow program will hold the funds provided by Alice, and store details of her offer.</a:t>
            </a:r>
          </a:p>
        </p:txBody>
      </p:sp>
      <p:pic>
        <p:nvPicPr>
          <p:cNvPr id="1001" name="V5AAusaZ3kfnZFYTgvBQqL.png" descr="V5AAusaZ3kfnZFYTgvBQqL.png"/>
          <p:cNvPicPr>
            <a:picLocks noChangeAspect="1"/>
          </p:cNvPicPr>
          <p:nvPr/>
        </p:nvPicPr>
        <p:blipFill>
          <a:blip r:embed="rId6">
            <a:extLst/>
          </a:blip>
          <a:stretch>
            <a:fillRect/>
          </a:stretch>
        </p:blipFill>
        <p:spPr>
          <a:xfrm>
            <a:off x="8554806" y="4952740"/>
            <a:ext cx="3467122" cy="5718963"/>
          </a:xfrm>
          <a:prstGeom prst="rect">
            <a:avLst/>
          </a:prstGeom>
          <a:ln w="12700">
            <a:miter lim="400000"/>
          </a:ln>
        </p:spPr>
      </p:pic>
      <p:pic>
        <p:nvPicPr>
          <p:cNvPr id="1002" name="Y9Yh37FjxprSMiydCN6AwQ.png" descr="Y9Yh37FjxprSMiydCN6AwQ.png"/>
          <p:cNvPicPr>
            <a:picLocks noChangeAspect="1"/>
          </p:cNvPicPr>
          <p:nvPr/>
        </p:nvPicPr>
        <p:blipFill>
          <a:blip r:embed="rId7">
            <a:extLst/>
          </a:blip>
          <a:stretch>
            <a:fillRect/>
          </a:stretch>
        </p:blipFill>
        <p:spPr>
          <a:xfrm>
            <a:off x="13954442" y="7439767"/>
            <a:ext cx="3155172" cy="5186581"/>
          </a:xfrm>
          <a:prstGeom prst="rect">
            <a:avLst/>
          </a:prstGeom>
          <a:ln w="12700">
            <a:miter lim="400000"/>
          </a:ln>
        </p:spPr>
      </p:pic>
      <p:pic>
        <p:nvPicPr>
          <p:cNvPr id="1003" name="pasted-movie.png" descr="pasted-movie.png"/>
          <p:cNvPicPr>
            <a:picLocks noChangeAspect="1"/>
          </p:cNvPicPr>
          <p:nvPr/>
        </p:nvPicPr>
        <p:blipFill>
          <a:blip r:embed="rId8">
            <a:extLst/>
          </a:blip>
          <a:stretch>
            <a:fillRect/>
          </a:stretch>
        </p:blipFill>
        <p:spPr>
          <a:xfrm>
            <a:off x="2923829" y="3700604"/>
            <a:ext cx="4415420" cy="1951992"/>
          </a:xfrm>
          <a:prstGeom prst="rect">
            <a:avLst/>
          </a:prstGeom>
          <a:ln w="12700">
            <a:miter lim="400000"/>
          </a:ln>
        </p:spPr>
      </p:pic>
      <p:pic>
        <p:nvPicPr>
          <p:cNvPr id="1004" name="M8RV4zsQd8qSQ13MMsU5BC.png" descr="M8RV4zsQd8qSQ13MMsU5BC.png"/>
          <p:cNvPicPr>
            <a:picLocks noChangeAspect="1"/>
          </p:cNvPicPr>
          <p:nvPr/>
        </p:nvPicPr>
        <p:blipFill>
          <a:blip r:embed="rId9">
            <a:extLst/>
          </a:blip>
          <a:stretch>
            <a:fillRect/>
          </a:stretch>
        </p:blipFill>
        <p:spPr>
          <a:xfrm>
            <a:off x="2815763" y="5794900"/>
            <a:ext cx="4631552" cy="3482283"/>
          </a:xfrm>
          <a:prstGeom prst="rect">
            <a:avLst/>
          </a:prstGeom>
          <a:ln w="12700">
            <a:miter lim="400000"/>
          </a:ln>
        </p:spPr>
      </p:pic>
      <p:pic>
        <p:nvPicPr>
          <p:cNvPr id="1005" name="Gg7orJecP9Ya4Wzk4u2kpU.png" descr="Gg7orJecP9Ya4Wzk4u2kpU.png"/>
          <p:cNvPicPr>
            <a:picLocks noChangeAspect="1"/>
          </p:cNvPicPr>
          <p:nvPr/>
        </p:nvPicPr>
        <p:blipFill>
          <a:blip r:embed="rId10">
            <a:extLst/>
          </a:blip>
          <a:stretch>
            <a:fillRect/>
          </a:stretch>
        </p:blipFill>
        <p:spPr>
          <a:xfrm>
            <a:off x="2915023" y="430305"/>
            <a:ext cx="3155171" cy="2459544"/>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07" name="Image" descr="Image"/>
          <p:cNvPicPr>
            <a:picLocks noChangeAspect="1"/>
          </p:cNvPicPr>
          <p:nvPr/>
        </p:nvPicPr>
        <p:blipFill>
          <a:blip r:embed="rId3">
            <a:extLst/>
          </a:blip>
          <a:stretch>
            <a:fillRect/>
          </a:stretch>
        </p:blipFill>
        <p:spPr>
          <a:xfrm>
            <a:off x="-4264822" y="7446650"/>
            <a:ext cx="26831631" cy="7777827"/>
          </a:xfrm>
          <a:prstGeom prst="rect">
            <a:avLst/>
          </a:prstGeom>
          <a:ln w="12700">
            <a:miter lim="400000"/>
          </a:ln>
        </p:spPr>
      </p:pic>
      <p:pic>
        <p:nvPicPr>
          <p:cNvPr id="1008" name="Image" descr="Image"/>
          <p:cNvPicPr>
            <a:picLocks noChangeAspect="1"/>
          </p:cNvPicPr>
          <p:nvPr/>
        </p:nvPicPr>
        <p:blipFill>
          <a:blip r:embed="rId4">
            <a:alphaModFix amt="23253"/>
            <a:extLst/>
          </a:blip>
          <a:stretch>
            <a:fillRect/>
          </a:stretch>
        </p:blipFill>
        <p:spPr>
          <a:xfrm>
            <a:off x="-203284" y="-315676"/>
            <a:ext cx="12223083" cy="9984552"/>
          </a:xfrm>
          <a:prstGeom prst="rect">
            <a:avLst/>
          </a:prstGeom>
          <a:ln w="12700">
            <a:miter lim="400000"/>
          </a:ln>
        </p:spPr>
      </p:pic>
      <p:pic>
        <p:nvPicPr>
          <p:cNvPr id="1009" name="Image" descr="Image"/>
          <p:cNvPicPr>
            <a:picLocks noChangeAspect="1"/>
          </p:cNvPicPr>
          <p:nvPr/>
        </p:nvPicPr>
        <p:blipFill>
          <a:blip r:embed="rId5">
            <a:alphaModFix amt="29134"/>
            <a:extLst/>
          </a:blip>
          <a:stretch>
            <a:fillRect/>
          </a:stretch>
        </p:blipFill>
        <p:spPr>
          <a:xfrm>
            <a:off x="8480415" y="-287614"/>
            <a:ext cx="16952154" cy="17420991"/>
          </a:xfrm>
          <a:prstGeom prst="rect">
            <a:avLst/>
          </a:prstGeom>
          <a:ln w="12700">
            <a:miter lim="400000"/>
          </a:ln>
        </p:spPr>
      </p:pic>
      <p:pic>
        <p:nvPicPr>
          <p:cNvPr id="1010" name="48ixuTxnXtzHWQ7WwBqSGu.png" descr="48ixuTxnXtzHWQ7WwBqSGu.png"/>
          <p:cNvPicPr>
            <a:picLocks noChangeAspect="1"/>
          </p:cNvPicPr>
          <p:nvPr/>
        </p:nvPicPr>
        <p:blipFill>
          <a:blip r:embed="rId6">
            <a:extLst/>
          </a:blip>
          <a:srcRect l="0" t="0" r="1219" b="499"/>
          <a:stretch>
            <a:fillRect/>
          </a:stretch>
        </p:blipFill>
        <p:spPr>
          <a:xfrm>
            <a:off x="-6908800" y="-14795500"/>
            <a:ext cx="41148000" cy="27851100"/>
          </a:xfrm>
          <a:prstGeom prst="rect">
            <a:avLst/>
          </a:prstGeom>
          <a:ln w="12700">
            <a:miter lim="400000"/>
          </a:ln>
        </p:spPr>
      </p:pic>
      <p:sp>
        <p:nvSpPr>
          <p:cNvPr id="1011" name="We'll also use the Token program to do the token transfers!"/>
          <p:cNvSpPr txBox="1"/>
          <p:nvPr/>
        </p:nvSpPr>
        <p:spPr>
          <a:xfrm>
            <a:off x="10711507" y="960827"/>
            <a:ext cx="7058505" cy="10804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b="1" sz="3200"/>
            </a:lvl1pPr>
          </a:lstStyle>
          <a:p>
            <a:pPr/>
            <a:r>
              <a:t>We'll also use the Token program to do the token transfers!</a:t>
            </a:r>
          </a:p>
        </p:txBody>
      </p:sp>
      <p:pic>
        <p:nvPicPr>
          <p:cNvPr id="1012" name="V5AAusaZ3kfnZFYTgvBQqL.png" descr="V5AAusaZ3kfnZFYTgvBQqL.png"/>
          <p:cNvPicPr>
            <a:picLocks noChangeAspect="1"/>
          </p:cNvPicPr>
          <p:nvPr/>
        </p:nvPicPr>
        <p:blipFill>
          <a:blip r:embed="rId7">
            <a:extLst/>
          </a:blip>
          <a:stretch>
            <a:fillRect/>
          </a:stretch>
        </p:blipFill>
        <p:spPr>
          <a:xfrm>
            <a:off x="11126556" y="6195753"/>
            <a:ext cx="3467122" cy="5718962"/>
          </a:xfrm>
          <a:prstGeom prst="rect">
            <a:avLst/>
          </a:prstGeom>
          <a:ln w="12700">
            <a:miter lim="400000"/>
          </a:ln>
        </p:spPr>
      </p:pic>
      <p:pic>
        <p:nvPicPr>
          <p:cNvPr id="1013" name="Y9Yh37FjxprSMiydCN6AwQ.png" descr="Y9Yh37FjxprSMiydCN6AwQ.png"/>
          <p:cNvPicPr>
            <a:picLocks noChangeAspect="1"/>
          </p:cNvPicPr>
          <p:nvPr/>
        </p:nvPicPr>
        <p:blipFill>
          <a:blip r:embed="rId8">
            <a:extLst/>
          </a:blip>
          <a:stretch>
            <a:fillRect/>
          </a:stretch>
        </p:blipFill>
        <p:spPr>
          <a:xfrm>
            <a:off x="15840392" y="7975548"/>
            <a:ext cx="3155172" cy="5186582"/>
          </a:xfrm>
          <a:prstGeom prst="rect">
            <a:avLst/>
          </a:prstGeom>
          <a:ln w="12700">
            <a:miter lim="400000"/>
          </a:ln>
        </p:spPr>
      </p:pic>
      <p:pic>
        <p:nvPicPr>
          <p:cNvPr id="1014" name="pasted-movie.png" descr="pasted-movie.png"/>
          <p:cNvPicPr>
            <a:picLocks noChangeAspect="1"/>
          </p:cNvPicPr>
          <p:nvPr/>
        </p:nvPicPr>
        <p:blipFill>
          <a:blip r:embed="rId9">
            <a:extLst/>
          </a:blip>
          <a:stretch>
            <a:fillRect/>
          </a:stretch>
        </p:blipFill>
        <p:spPr>
          <a:xfrm>
            <a:off x="5614826" y="5715149"/>
            <a:ext cx="4415421" cy="1951991"/>
          </a:xfrm>
          <a:prstGeom prst="rect">
            <a:avLst/>
          </a:prstGeom>
          <a:ln w="12700">
            <a:miter lim="400000"/>
          </a:ln>
        </p:spPr>
      </p:pic>
      <p:pic>
        <p:nvPicPr>
          <p:cNvPr id="1015" name="RDoMzkmn7Mu9gZUVjeHmRy.png" descr="RDoMzkmn7Mu9gZUVjeHmRy.png"/>
          <p:cNvPicPr>
            <a:picLocks noChangeAspect="1"/>
          </p:cNvPicPr>
          <p:nvPr/>
        </p:nvPicPr>
        <p:blipFill>
          <a:blip r:embed="rId10">
            <a:extLst/>
          </a:blip>
          <a:stretch>
            <a:fillRect/>
          </a:stretch>
        </p:blipFill>
        <p:spPr>
          <a:xfrm>
            <a:off x="2606285" y="34531"/>
            <a:ext cx="2837779" cy="2212127"/>
          </a:xfrm>
          <a:prstGeom prst="rect">
            <a:avLst/>
          </a:prstGeom>
          <a:ln w="12700">
            <a:miter lim="400000"/>
          </a:ln>
        </p:spPr>
      </p:pic>
      <p:pic>
        <p:nvPicPr>
          <p:cNvPr id="1016" name="M8RV4zsQd8qSQ13MMsU5BC.png" descr="M8RV4zsQd8qSQ13MMsU5BC.png"/>
          <p:cNvPicPr>
            <a:picLocks noChangeAspect="1"/>
          </p:cNvPicPr>
          <p:nvPr/>
        </p:nvPicPr>
        <p:blipFill>
          <a:blip r:embed="rId11">
            <a:extLst/>
          </a:blip>
          <a:stretch>
            <a:fillRect/>
          </a:stretch>
        </p:blipFill>
        <p:spPr>
          <a:xfrm>
            <a:off x="5506760" y="7932982"/>
            <a:ext cx="4631552" cy="3482284"/>
          </a:xfrm>
          <a:prstGeom prst="rect">
            <a:avLst/>
          </a:prstGeom>
          <a:ln w="12700">
            <a:miter lim="400000"/>
          </a:ln>
        </p:spPr>
      </p:pic>
      <p:pic>
        <p:nvPicPr>
          <p:cNvPr id="1017" name="Gg7orJecP9Ya4Wzk4u2kpU.png" descr="Gg7orJecP9Ya4Wzk4u2kpU.png"/>
          <p:cNvPicPr>
            <a:picLocks noChangeAspect="1"/>
          </p:cNvPicPr>
          <p:nvPr/>
        </p:nvPicPr>
        <p:blipFill>
          <a:blip r:embed="rId12">
            <a:extLst/>
          </a:blip>
          <a:stretch>
            <a:fillRect/>
          </a:stretch>
        </p:blipFill>
        <p:spPr>
          <a:xfrm>
            <a:off x="5274982" y="2487705"/>
            <a:ext cx="3155171" cy="2459544"/>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1" name="Terminology"/>
          <p:cNvSpPr txBox="1"/>
          <p:nvPr>
            <p:ph type="ctrTitle"/>
          </p:nvPr>
        </p:nvSpPr>
        <p:spPr>
          <a:xfrm>
            <a:off x="453157" y="-1534037"/>
            <a:ext cx="21971004" cy="4648201"/>
          </a:xfrm>
          <a:prstGeom prst="rect">
            <a:avLst/>
          </a:prstGeom>
        </p:spPr>
        <p:txBody>
          <a:bodyPr/>
          <a:lstStyle/>
          <a:p>
            <a:pPr/>
            <a:r>
              <a:t>Terminology</a:t>
            </a:r>
          </a:p>
        </p:txBody>
      </p:sp>
      <p:sp>
        <p:nvSpPr>
          <p:cNvPr id="1022" name="This lab uses the following terms:  maker  The person that makes the Offer and puts their tokens into the vault.  taker  The person that takes the offer, and get the tokens in the vault in exchange for their own tokens.…"/>
          <p:cNvSpPr txBox="1"/>
          <p:nvPr>
            <p:ph type="subTitle" idx="1"/>
          </p:nvPr>
        </p:nvSpPr>
        <p:spPr>
          <a:xfrm>
            <a:off x="582589" y="3790705"/>
            <a:ext cx="22216262" cy="7652962"/>
          </a:xfrm>
          <a:prstGeom prst="rect">
            <a:avLst/>
          </a:prstGeom>
        </p:spPr>
        <p:txBody>
          <a:bodyPr/>
          <a:lstStyle/>
          <a:p>
            <a:pPr defTabSz="478790">
              <a:defRPr sz="3190"/>
            </a:pPr>
            <a:r>
              <a:t>This lab uses the following terms:</a:t>
            </a:r>
            <a:br/>
            <a:br/>
            <a:r>
              <a:t>maker </a:t>
            </a:r>
            <a:br/>
            <a:r>
              <a:t>The person that makes the Offer and puts their tokens into the vault.</a:t>
            </a:r>
            <a:br/>
            <a:br/>
            <a:r>
              <a:t>taker </a:t>
            </a:r>
            <a:br/>
            <a:r>
              <a:t>The person that takes the offer, and get the tokens in the vault in exchange for their own tokens.</a:t>
            </a:r>
          </a:p>
          <a:p>
            <a:pPr defTabSz="478790">
              <a:defRPr sz="3190"/>
            </a:pPr>
          </a:p>
          <a:p>
            <a:pPr defTabSz="478790">
              <a:defRPr sz="3190"/>
            </a:pPr>
            <a:r>
              <a:t>token_a </a:t>
            </a:r>
            <a:br/>
            <a:r>
              <a:t>The token provided by the maker, and put into the vault.</a:t>
            </a:r>
          </a:p>
          <a:p>
            <a:pPr defTabSz="478790">
              <a:defRPr sz="3190"/>
            </a:pPr>
            <a:br/>
            <a:r>
              <a:t>token_b </a:t>
            </a:r>
            <a:br/>
            <a:r>
              <a:t>The token wanted by the maker, and hopefully provided by the taker.</a:t>
            </a:r>
            <a:br/>
            <a:b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1" name="pasted-movie.png" descr="pasted-movie.png"/>
          <p:cNvPicPr>
            <a:picLocks noChangeAspect="1"/>
          </p:cNvPicPr>
          <p:nvPr/>
        </p:nvPicPr>
        <p:blipFill>
          <a:blip r:embed="rId3">
            <a:alphaModFix amt="42220"/>
            <a:extLst/>
          </a:blip>
          <a:stretch>
            <a:fillRect/>
          </a:stretch>
        </p:blipFill>
        <p:spPr>
          <a:xfrm>
            <a:off x="-1969352" y="-253334"/>
            <a:ext cx="28322704" cy="16285556"/>
          </a:xfrm>
          <a:prstGeom prst="rect">
            <a:avLst/>
          </a:prstGeom>
          <a:ln w="12700">
            <a:miter lim="400000"/>
          </a:ln>
        </p:spPr>
      </p:pic>
      <p:sp>
        <p:nvSpPr>
          <p:cNvPr id="232" name="ASYMMETRIC CRYPTO"/>
          <p:cNvSpPr txBox="1"/>
          <p:nvPr/>
        </p:nvSpPr>
        <p:spPr>
          <a:xfrm>
            <a:off x="3285743" y="3795302"/>
            <a:ext cx="17812513" cy="61253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cap="all" sz="19600"/>
            </a:lvl1pPr>
          </a:lstStyle>
          <a:p>
            <a:pPr/>
            <a:r>
              <a:t>ASYMMETRIC CRYPTO</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24" name="Image" descr="Image"/>
          <p:cNvPicPr>
            <a:picLocks noChangeAspect="1"/>
          </p:cNvPicPr>
          <p:nvPr/>
        </p:nvPicPr>
        <p:blipFill>
          <a:blip r:embed="rId2">
            <a:extLst/>
          </a:blip>
          <a:stretch>
            <a:fillRect/>
          </a:stretch>
        </p:blipFill>
        <p:spPr>
          <a:xfrm rot="19800000">
            <a:off x="11319638" y="9843277"/>
            <a:ext cx="26831631" cy="7777827"/>
          </a:xfrm>
          <a:prstGeom prst="rect">
            <a:avLst/>
          </a:prstGeom>
          <a:ln w="12700">
            <a:miter lim="400000"/>
          </a:ln>
        </p:spPr>
      </p:pic>
      <p:pic>
        <p:nvPicPr>
          <p:cNvPr id="1025" name="Image" descr="Image"/>
          <p:cNvPicPr>
            <a:picLocks noChangeAspect="1"/>
          </p:cNvPicPr>
          <p:nvPr/>
        </p:nvPicPr>
        <p:blipFill>
          <a:blip r:embed="rId3">
            <a:extLst/>
          </a:blip>
          <a:stretch>
            <a:fillRect/>
          </a:stretch>
        </p:blipFill>
        <p:spPr>
          <a:xfrm rot="19800000">
            <a:off x="-2190364" y="-1788876"/>
            <a:ext cx="12223082" cy="9984552"/>
          </a:xfrm>
          <a:prstGeom prst="rect">
            <a:avLst/>
          </a:prstGeom>
          <a:ln w="12700">
            <a:miter lim="400000"/>
          </a:ln>
        </p:spPr>
      </p:pic>
      <p:pic>
        <p:nvPicPr>
          <p:cNvPr id="1026" name="Image" descr="Image"/>
          <p:cNvPicPr>
            <a:picLocks noChangeAspect="1"/>
          </p:cNvPicPr>
          <p:nvPr/>
        </p:nvPicPr>
        <p:blipFill>
          <a:blip r:embed="rId4">
            <a:extLst/>
          </a:blip>
          <a:stretch>
            <a:fillRect/>
          </a:stretch>
        </p:blipFill>
        <p:spPr>
          <a:xfrm rot="19800000">
            <a:off x="7518662" y="-6631305"/>
            <a:ext cx="16952154" cy="17420990"/>
          </a:xfrm>
          <a:prstGeom prst="rect">
            <a:avLst/>
          </a:prstGeom>
          <a:ln w="12700">
            <a:miter lim="400000"/>
          </a:ln>
        </p:spPr>
      </p:pic>
      <p:pic>
        <p:nvPicPr>
          <p:cNvPr id="1027" name="pasted-movie.png" descr="pasted-movie.png"/>
          <p:cNvPicPr>
            <a:picLocks noChangeAspect="1"/>
          </p:cNvPicPr>
          <p:nvPr/>
        </p:nvPicPr>
        <p:blipFill>
          <a:blip r:embed="rId5">
            <a:extLst/>
          </a:blip>
          <a:stretch>
            <a:fillRect/>
          </a:stretch>
        </p:blipFill>
        <p:spPr>
          <a:xfrm rot="19923988">
            <a:off x="-41889" y="3556000"/>
            <a:ext cx="8688221" cy="15659607"/>
          </a:xfrm>
          <a:prstGeom prst="rect">
            <a:avLst/>
          </a:prstGeom>
          <a:ln w="12700">
            <a:miter lim="400000"/>
          </a:ln>
        </p:spPr>
      </p:pic>
      <p:sp>
        <p:nvSpPr>
          <p:cNvPr id="1028" name="LAB"/>
          <p:cNvSpPr txBox="1"/>
          <p:nvPr>
            <p:ph type="subTitle" sz="half" idx="1"/>
          </p:nvPr>
        </p:nvSpPr>
        <p:spPr>
          <a:xfrm>
            <a:off x="1104900" y="4490711"/>
            <a:ext cx="21971000" cy="4024917"/>
          </a:xfrm>
          <a:prstGeom prst="rect">
            <a:avLst/>
          </a:prstGeom>
        </p:spPr>
        <p:txBody>
          <a:bodyPr anchor="b"/>
          <a:lstStyle>
            <a:lvl1pPr algn="ctr">
              <a:defRPr sz="25500"/>
            </a:lvl1pPr>
          </a:lstStyle>
          <a:p>
            <a:pPr/>
            <a:r>
              <a:t>LAB</a:t>
            </a:r>
          </a:p>
        </p:txBody>
      </p:sp>
      <p:sp>
        <p:nvSpPr>
          <p:cNvPr id="1029" name="ANCHOR AND TOKENS"/>
          <p:cNvSpPr txBox="1"/>
          <p:nvPr/>
        </p:nvSpPr>
        <p:spPr>
          <a:xfrm>
            <a:off x="1308100" y="8290509"/>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825500">
              <a:defRPr b="1" sz="5500"/>
            </a:lvl1pPr>
          </a:lstStyle>
          <a:p>
            <a:pPr/>
            <a:r>
              <a:t>ANCHOR AND TOKENS</a:t>
            </a:r>
          </a:p>
        </p:txBody>
      </p:sp>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1" name="anchor init escrow --template=multiple…"/>
          <p:cNvSpPr txBox="1"/>
          <p:nvPr/>
        </p:nvSpPr>
        <p:spPr>
          <a:xfrm>
            <a:off x="3723881" y="6307865"/>
            <a:ext cx="16936238" cy="368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825500">
              <a:defRPr sz="4200">
                <a:latin typeface="Andale Mono"/>
                <a:ea typeface="Andale Mono"/>
                <a:cs typeface="Andale Mono"/>
                <a:sym typeface="Andale Mono"/>
              </a:defRPr>
            </a:pPr>
            <a:r>
              <a:t>anchor init escrow --template=multiple</a:t>
            </a:r>
          </a:p>
          <a:p>
            <a:pPr algn="l" defTabSz="825500">
              <a:defRPr sz="4200">
                <a:latin typeface="Andale Mono"/>
                <a:ea typeface="Andale Mono"/>
                <a:cs typeface="Andale Mono"/>
                <a:sym typeface="Andale Mono"/>
              </a:defRPr>
            </a:pPr>
          </a:p>
          <a:p>
            <a:pPr algn="l" defTabSz="825500">
              <a:defRPr sz="4200">
                <a:latin typeface="Andale Mono"/>
                <a:ea typeface="Andale Mono"/>
                <a:cs typeface="Andale Mono"/>
                <a:sym typeface="Andale Mono"/>
              </a:defRPr>
            </a:pPr>
            <a:r>
              <a:t>cd escrow</a:t>
            </a:r>
          </a:p>
          <a:p>
            <a:pPr algn="l" defTabSz="825500">
              <a:defRPr sz="4200">
                <a:latin typeface="Andale Mono"/>
                <a:ea typeface="Andale Mono"/>
                <a:cs typeface="Andale Mono"/>
                <a:sym typeface="Andale Mono"/>
              </a:defRPr>
            </a:pPr>
          </a:p>
          <a:p>
            <a:pPr algn="l" defTabSz="825500">
              <a:defRPr sz="4200">
                <a:latin typeface="Andale Mono"/>
                <a:ea typeface="Andale Mono"/>
                <a:cs typeface="Andale Mono"/>
                <a:sym typeface="Andale Mono"/>
              </a:defRPr>
            </a:pPr>
            <a:r>
              <a:t>anchor test</a:t>
            </a:r>
          </a:p>
        </p:txBody>
      </p:sp>
      <p:sp>
        <p:nvSpPr>
          <p:cNvPr id="1032" name="1. Make a new anchor project, and run the default tests."/>
          <p:cNvSpPr txBox="1"/>
          <p:nvPr/>
        </p:nvSpPr>
        <p:spPr>
          <a:xfrm>
            <a:off x="1682133" y="1543102"/>
            <a:ext cx="14153160" cy="23102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1. Make a new anchor project, and run the default tests.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6" name="[dependencies]…"/>
          <p:cNvSpPr txBox="1"/>
          <p:nvPr/>
        </p:nvSpPr>
        <p:spPr>
          <a:xfrm>
            <a:off x="3012017" y="4203258"/>
            <a:ext cx="16936239" cy="19304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9CDCFE"/>
                </a:solidFill>
                <a:latin typeface="Menlo Regular"/>
                <a:ea typeface="Menlo Regular"/>
                <a:cs typeface="Menlo Regular"/>
                <a:sym typeface="Menlo Regular"/>
              </a:defRPr>
            </a:pPr>
            <a:r>
              <a:rPr>
                <a:solidFill>
                  <a:srgbClr val="D4D4D4"/>
                </a:solidFill>
              </a:rPr>
              <a:t>[</a:t>
            </a:r>
            <a:r>
              <a:t>dependencies</a:t>
            </a:r>
            <a:r>
              <a:rPr>
                <a:solidFill>
                  <a:srgbClr val="D4D4D4"/>
                </a:solidFill>
              </a:rPr>
              <a:t>]</a:t>
            </a:r>
            <a:endParaRPr>
              <a:solidFill>
                <a:srgbClr val="D4D4D4"/>
              </a:solidFill>
            </a:endParaRPr>
          </a:p>
          <a:p>
            <a:pPr algn="l" defTabSz="457200">
              <a:defRPr>
                <a:solidFill>
                  <a:srgbClr val="CE9178"/>
                </a:solidFill>
                <a:latin typeface="Menlo Regular"/>
                <a:ea typeface="Menlo Regular"/>
                <a:cs typeface="Menlo Regular"/>
                <a:sym typeface="Menlo Regular"/>
              </a:defRPr>
            </a:pPr>
            <a:r>
              <a:rPr>
                <a:solidFill>
                  <a:srgbClr val="9CDCFE"/>
                </a:solidFill>
              </a:rPr>
              <a:t>anchor-lang</a:t>
            </a:r>
            <a:r>
              <a:rPr>
                <a:solidFill>
                  <a:srgbClr val="D4D4D4"/>
                </a:solidFill>
              </a:rPr>
              <a:t> = { </a:t>
            </a:r>
            <a:r>
              <a:rPr>
                <a:solidFill>
                  <a:srgbClr val="9CDCFE"/>
                </a:solidFill>
              </a:rPr>
              <a:t>version</a:t>
            </a:r>
            <a:r>
              <a:rPr>
                <a:solidFill>
                  <a:srgbClr val="D4D4D4"/>
                </a:solidFill>
              </a:rPr>
              <a:t> = </a:t>
            </a:r>
            <a:r>
              <a:t>"0.30.0"</a:t>
            </a:r>
            <a:r>
              <a:rPr>
                <a:solidFill>
                  <a:srgbClr val="D4D4D4"/>
                </a:solidFill>
              </a:rPr>
              <a:t>, </a:t>
            </a:r>
            <a:r>
              <a:rPr>
                <a:solidFill>
                  <a:srgbClr val="9CDCFE"/>
                </a:solidFill>
              </a:rPr>
              <a:t>features</a:t>
            </a:r>
            <a:r>
              <a:rPr>
                <a:solidFill>
                  <a:srgbClr val="D4D4D4"/>
                </a:solidFill>
              </a:rPr>
              <a:t> = [</a:t>
            </a:r>
            <a:r>
              <a:t>"init-if-needed"</a:t>
            </a:r>
            <a:r>
              <a:rPr>
                <a:solidFill>
                  <a:srgbClr val="D4D4D4"/>
                </a:solidFill>
              </a:rPr>
              <a:t>]}</a:t>
            </a:r>
            <a:endParaRPr>
              <a:solidFill>
                <a:srgbClr val="D4D4D4"/>
              </a:solidFill>
            </a:endParaRPr>
          </a:p>
          <a:p>
            <a:pPr algn="l" defTabSz="457200">
              <a:defRPr>
                <a:solidFill>
                  <a:srgbClr val="9CDCFE"/>
                </a:solidFill>
                <a:latin typeface="Menlo Regular"/>
                <a:ea typeface="Menlo Regular"/>
                <a:cs typeface="Menlo Regular"/>
                <a:sym typeface="Menlo Regular"/>
              </a:defRPr>
            </a:pPr>
            <a:r>
              <a:t>anchor-spl</a:t>
            </a:r>
            <a:r>
              <a:rPr>
                <a:solidFill>
                  <a:srgbClr val="D4D4D4"/>
                </a:solidFill>
              </a:rPr>
              <a:t> = </a:t>
            </a:r>
            <a:r>
              <a:rPr>
                <a:solidFill>
                  <a:srgbClr val="CE9178"/>
                </a:solidFill>
              </a:rPr>
              <a:t>"0.30.0"</a:t>
            </a:r>
          </a:p>
        </p:txBody>
      </p:sp>
      <p:sp>
        <p:nvSpPr>
          <p:cNvPr id="1037" name="2. Add Anchor SPL, to use SPL tokens!"/>
          <p:cNvSpPr txBox="1"/>
          <p:nvPr/>
        </p:nvSpPr>
        <p:spPr>
          <a:xfrm>
            <a:off x="1205263" y="1505117"/>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2. Add Anchor SPL, to use SPL tokens!</a:t>
            </a:r>
          </a:p>
        </p:txBody>
      </p:sp>
      <p:sp>
        <p:nvSpPr>
          <p:cNvPr id="1038" name="Open programs/escrow/Cargo.toml"/>
          <p:cNvSpPr txBox="1"/>
          <p:nvPr/>
        </p:nvSpPr>
        <p:spPr>
          <a:xfrm>
            <a:off x="2050618" y="3120376"/>
            <a:ext cx="7485280"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Open programs/escrow/Cargo.toml </a:t>
            </a:r>
          </a:p>
        </p:txBody>
      </p:sp>
      <p:sp>
        <p:nvSpPr>
          <p:cNvPr id="1039" name="idl-build = [&quot;anchor-lang/idl-build&quot;, &quot;anchor-spl/idl-build&quot;]"/>
          <p:cNvSpPr txBox="1"/>
          <p:nvPr/>
        </p:nvSpPr>
        <p:spPr>
          <a:xfrm>
            <a:off x="3012017" y="8111032"/>
            <a:ext cx="16936239" cy="12192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CE9178"/>
                </a:solidFill>
                <a:latin typeface="Menlo Regular"/>
                <a:ea typeface="Menlo Regular"/>
                <a:cs typeface="Menlo Regular"/>
                <a:sym typeface="Menlo Regular"/>
              </a:defRPr>
            </a:pPr>
            <a:r>
              <a:rPr>
                <a:solidFill>
                  <a:srgbClr val="9CDCFE"/>
                </a:solidFill>
              </a:rPr>
              <a:t>idl-build</a:t>
            </a:r>
            <a:r>
              <a:rPr>
                <a:solidFill>
                  <a:srgbClr val="D4D4D4"/>
                </a:solidFill>
              </a:rPr>
              <a:t> = [</a:t>
            </a:r>
            <a:r>
              <a:t>"anchor-lang/idl-build"</a:t>
            </a:r>
            <a:r>
              <a:rPr>
                <a:solidFill>
                  <a:srgbClr val="D4D4D4"/>
                </a:solidFill>
              </a:rPr>
              <a:t>, </a:t>
            </a:r>
            <a:r>
              <a:t>"anchor-spl/idl-build"</a:t>
            </a:r>
            <a:r>
              <a:rPr>
                <a:solidFill>
                  <a:srgbClr val="D4D4D4"/>
                </a:solidFill>
              </a:rPr>
              <a:t>]</a:t>
            </a:r>
          </a:p>
        </p:txBody>
      </p:sp>
      <p:sp>
        <p:nvSpPr>
          <p:cNvPr id="1040" name="And also add this to the [features] sections"/>
          <p:cNvSpPr txBox="1"/>
          <p:nvPr/>
        </p:nvSpPr>
        <p:spPr>
          <a:xfrm>
            <a:off x="3001165" y="6866562"/>
            <a:ext cx="8819846"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And also add this to the [features] sections</a:t>
            </a:r>
          </a:p>
        </p:txBody>
      </p:sp>
      <p:sp>
        <p:nvSpPr>
          <p:cNvPr id="1041" name="pub const ANCHOR_DISCRIMINATOR: usize = 8;"/>
          <p:cNvSpPr txBox="1"/>
          <p:nvPr/>
        </p:nvSpPr>
        <p:spPr>
          <a:xfrm>
            <a:off x="3012017" y="10972040"/>
            <a:ext cx="16936239" cy="12192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r>
              <a:rPr>
                <a:solidFill>
                  <a:srgbClr val="569CD6"/>
                </a:solidFill>
              </a:rPr>
              <a:t>pub</a:t>
            </a:r>
            <a:r>
              <a:t> </a:t>
            </a:r>
            <a:r>
              <a:rPr>
                <a:solidFill>
                  <a:srgbClr val="569CD6"/>
                </a:solidFill>
              </a:rPr>
              <a:t>const</a:t>
            </a:r>
            <a:r>
              <a:t> ANCHOR_DISCRIMINATOR: usize = </a:t>
            </a:r>
            <a:r>
              <a:rPr>
                <a:solidFill>
                  <a:srgbClr val="B5CEA8"/>
                </a:solidFill>
              </a:rPr>
              <a:t>8</a:t>
            </a:r>
            <a:r>
              <a:t>;</a:t>
            </a:r>
          </a:p>
        </p:txBody>
      </p:sp>
      <p:sp>
        <p:nvSpPr>
          <p:cNvPr id="1042" name="Open programs/escrow/src/constants.rs and add"/>
          <p:cNvSpPr txBox="1"/>
          <p:nvPr/>
        </p:nvSpPr>
        <p:spPr>
          <a:xfrm>
            <a:off x="2148708" y="9939802"/>
            <a:ext cx="10191446"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ct val="117999"/>
              </a:lnSpc>
              <a:defRPr sz="3600"/>
            </a:pPr>
            <a:r>
              <a:t>Open programs/escrow/src/</a:t>
            </a:r>
            <a:r>
              <a:rPr u="sng">
                <a:hlinkClick r:id="rId3" invalidUrl="" action="" tgtFrame="" tooltip="" history="1" highlightClick="0" endSnd="0"/>
              </a:rPr>
              <a:t>constants.rs</a:t>
            </a:r>
            <a:r>
              <a:t> and add</a:t>
            </a:r>
          </a:p>
        </p:txBody>
      </p:sp>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46" name="M8RV4zsQd8qSQ13MMsU5BC.png" descr="M8RV4zsQd8qSQ13MMsU5BC.png"/>
          <p:cNvPicPr>
            <a:picLocks noChangeAspect="1"/>
          </p:cNvPicPr>
          <p:nvPr/>
        </p:nvPicPr>
        <p:blipFill>
          <a:blip r:embed="rId3">
            <a:alphaModFix amt="68934"/>
            <a:extLst/>
          </a:blip>
          <a:stretch>
            <a:fillRect/>
          </a:stretch>
        </p:blipFill>
        <p:spPr>
          <a:xfrm>
            <a:off x="19077437" y="953958"/>
            <a:ext cx="4877728" cy="3667374"/>
          </a:xfrm>
          <a:prstGeom prst="rect">
            <a:avLst/>
          </a:prstGeom>
          <a:ln w="12700">
            <a:miter lim="400000"/>
          </a:ln>
        </p:spPr>
      </p:pic>
      <p:sp>
        <p:nvSpPr>
          <p:cNvPr id="1047" name="use anchor_lang::prelude::*;…"/>
          <p:cNvSpPr txBox="1"/>
          <p:nvPr/>
        </p:nvSpPr>
        <p:spPr>
          <a:xfrm>
            <a:off x="2804199" y="3184261"/>
            <a:ext cx="16936239" cy="51308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r>
              <a:rPr>
                <a:solidFill>
                  <a:srgbClr val="569CD6"/>
                </a:solidFill>
              </a:rPr>
              <a:t>use</a:t>
            </a:r>
            <a:r>
              <a:t> anchor_lang::prelude::*;</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#[account]</a:t>
            </a:r>
          </a:p>
          <a:p>
            <a:pPr algn="l" defTabSz="457200">
              <a:defRPr>
                <a:solidFill>
                  <a:srgbClr val="D4D4D4"/>
                </a:solidFill>
                <a:latin typeface="Menlo Regular"/>
                <a:ea typeface="Menlo Regular"/>
                <a:cs typeface="Menlo Regular"/>
                <a:sym typeface="Menlo Regular"/>
              </a:defRPr>
            </a:pPr>
            <a:r>
              <a:t>#[derive(InitSpace)]</a:t>
            </a:r>
          </a:p>
          <a:p>
            <a:pPr algn="l" defTabSz="457200">
              <a:defRPr>
                <a:solidFill>
                  <a:srgbClr val="D4D4D4"/>
                </a:solidFill>
                <a:latin typeface="Menlo Regular"/>
                <a:ea typeface="Menlo Regular"/>
                <a:cs typeface="Menlo Regular"/>
                <a:sym typeface="Menlo Regular"/>
              </a:defRPr>
            </a:pPr>
            <a:r>
              <a:rPr>
                <a:solidFill>
                  <a:srgbClr val="569CD6"/>
                </a:solidFill>
              </a:rPr>
              <a:t>pub</a:t>
            </a:r>
            <a:r>
              <a:t> </a:t>
            </a:r>
            <a:r>
              <a:rPr>
                <a:solidFill>
                  <a:srgbClr val="569CD6"/>
                </a:solidFill>
              </a:rPr>
              <a:t>struct</a:t>
            </a:r>
            <a:r>
              <a:t> Offer {</a:t>
            </a: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id: u64,</a:t>
            </a: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maker: Pubkey,</a:t>
            </a: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token_mint_a: Pubkey,</a:t>
            </a: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token_mint_b: Pubkey,</a:t>
            </a: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token_b_wanted_amount: u64,</a:t>
            </a: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bump: u8,</a:t>
            </a:r>
          </a:p>
          <a:p>
            <a:pPr algn="l" defTabSz="457200">
              <a:defRPr>
                <a:solidFill>
                  <a:srgbClr val="D4D4D4"/>
                </a:solidFill>
                <a:latin typeface="Menlo Regular"/>
                <a:ea typeface="Menlo Regular"/>
                <a:cs typeface="Menlo Regular"/>
                <a:sym typeface="Menlo Regular"/>
              </a:defRPr>
            </a:pPr>
            <a:r>
              <a:t>}</a:t>
            </a:r>
          </a:p>
        </p:txBody>
      </p:sp>
      <p:sp>
        <p:nvSpPr>
          <p:cNvPr id="1048" name="3. Create the Offer struct"/>
          <p:cNvSpPr txBox="1"/>
          <p:nvPr/>
        </p:nvSpPr>
        <p:spPr>
          <a:xfrm>
            <a:off x="997445" y="465670"/>
            <a:ext cx="19790588" cy="11933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1" sz="7200"/>
            </a:pPr>
            <a:r>
              <a:t>3. Create the </a:t>
            </a:r>
            <a:r>
              <a:rPr b="0">
                <a:latin typeface="Andale Mono"/>
                <a:ea typeface="Andale Mono"/>
                <a:cs typeface="Andale Mono"/>
                <a:sym typeface="Andale Mono"/>
              </a:rPr>
              <a:t>Offer</a:t>
            </a:r>
            <a:r>
              <a:t> struct</a:t>
            </a:r>
          </a:p>
        </p:txBody>
      </p:sp>
      <p:sp>
        <p:nvSpPr>
          <p:cNvPr id="1049" name="Make programs/escrow/src/state/offer.rs"/>
          <p:cNvSpPr txBox="1"/>
          <p:nvPr/>
        </p:nvSpPr>
        <p:spPr>
          <a:xfrm>
            <a:off x="1790845" y="1977376"/>
            <a:ext cx="8421625"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Make programs/escrow/src/state/offer.rs</a:t>
            </a:r>
          </a:p>
        </p:txBody>
      </p:sp>
      <p:sp>
        <p:nvSpPr>
          <p:cNvPr id="1050" name="pub mod offer;…"/>
          <p:cNvSpPr txBox="1"/>
          <p:nvPr/>
        </p:nvSpPr>
        <p:spPr>
          <a:xfrm>
            <a:off x="2804199" y="10969642"/>
            <a:ext cx="16936239" cy="15748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r>
              <a:rPr>
                <a:solidFill>
                  <a:srgbClr val="569CD6"/>
                </a:solidFill>
              </a:rPr>
              <a:t>pub</a:t>
            </a:r>
            <a:r>
              <a:t> </a:t>
            </a:r>
            <a:r>
              <a:rPr>
                <a:solidFill>
                  <a:srgbClr val="569CD6"/>
                </a:solidFill>
              </a:rPr>
              <a:t>mod</a:t>
            </a:r>
            <a:r>
              <a:t> offer;</a:t>
            </a:r>
          </a:p>
          <a:p>
            <a:pPr algn="l" defTabSz="457200">
              <a:defRPr>
                <a:solidFill>
                  <a:srgbClr val="D4D4D4"/>
                </a:solidFill>
                <a:latin typeface="Menlo Regular"/>
                <a:ea typeface="Menlo Regular"/>
                <a:cs typeface="Menlo Regular"/>
                <a:sym typeface="Menlo Regular"/>
              </a:defRPr>
            </a:pPr>
            <a:r>
              <a:rPr>
                <a:solidFill>
                  <a:srgbClr val="569CD6"/>
                </a:solidFill>
              </a:rPr>
              <a:t>pub</a:t>
            </a:r>
            <a:r>
              <a:t> </a:t>
            </a:r>
            <a:r>
              <a:rPr>
                <a:solidFill>
                  <a:srgbClr val="569CD6"/>
                </a:solidFill>
              </a:rPr>
              <a:t>use</a:t>
            </a:r>
            <a:r>
              <a:t> offer::*;</a:t>
            </a:r>
          </a:p>
        </p:txBody>
      </p:sp>
      <p:sp>
        <p:nvSpPr>
          <p:cNvPr id="1051" name="Also update programs/escrow/src/state/mod.rs"/>
          <p:cNvSpPr txBox="1"/>
          <p:nvPr/>
        </p:nvSpPr>
        <p:spPr>
          <a:xfrm>
            <a:off x="2038700" y="9840263"/>
            <a:ext cx="9784081"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ct val="117999"/>
              </a:lnSpc>
              <a:defRPr sz="3600"/>
            </a:pPr>
            <a:r>
              <a:t>Also update programs/escrow/src/state/</a:t>
            </a:r>
            <a:r>
              <a:rPr u="sng">
                <a:hlinkClick r:id="rId4" invalidUrl="" action="" tgtFrame="" tooltip="" history="1" highlightClick="0" endSnd="0"/>
              </a:rPr>
              <a:t>mod.rs</a:t>
            </a:r>
          </a:p>
        </p:txBody>
      </p:sp>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5" name="use anchor_lang::prelude::*;…"/>
          <p:cNvSpPr txBox="1"/>
          <p:nvPr/>
        </p:nvSpPr>
        <p:spPr>
          <a:xfrm>
            <a:off x="3392196" y="8153107"/>
            <a:ext cx="16936238" cy="40640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r>
              <a:rPr>
                <a:solidFill>
                  <a:srgbClr val="569CD6"/>
                </a:solidFill>
              </a:rPr>
              <a:t>use</a:t>
            </a:r>
            <a:r>
              <a:t> anchor_lang::prelude::*;</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use</a:t>
            </a:r>
            <a:r>
              <a:t> anchor_spl::{</a:t>
            </a:r>
          </a:p>
          <a:p>
            <a:pPr algn="l" defTabSz="457200">
              <a:defRPr>
                <a:solidFill>
                  <a:srgbClr val="D4D4D4"/>
                </a:solidFill>
                <a:latin typeface="Menlo Regular"/>
                <a:ea typeface="Menlo Regular"/>
                <a:cs typeface="Menlo Regular"/>
                <a:sym typeface="Menlo Regular"/>
              </a:defRPr>
            </a:pPr>
            <a:r>
              <a:t>    associated_token::AssociatedToken,</a:t>
            </a:r>
          </a:p>
          <a:p>
            <a:pPr algn="l" defTabSz="457200">
              <a:defRPr>
                <a:solidFill>
                  <a:srgbClr val="D4D4D4"/>
                </a:solidFill>
                <a:latin typeface="Menlo Regular"/>
                <a:ea typeface="Menlo Regular"/>
                <a:cs typeface="Menlo Regular"/>
                <a:sym typeface="Menlo Regular"/>
              </a:defRPr>
            </a:pPr>
            <a:r>
              <a:t>    token_interface::{transfer_checked, Mint, TokenAccount, TokenInterface, TransferChecked},</a:t>
            </a:r>
          </a:p>
          <a:p>
            <a:pPr algn="l" defTabSz="457200">
              <a:defRPr>
                <a:solidFill>
                  <a:srgbClr val="D4D4D4"/>
                </a:solidFill>
                <a:latin typeface="Menlo Regular"/>
                <a:ea typeface="Menlo Regular"/>
                <a:cs typeface="Menlo Regular"/>
                <a:sym typeface="Menlo Regular"/>
              </a:defRPr>
            </a:pP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use</a:t>
            </a:r>
            <a:r>
              <a:t> </a:t>
            </a:r>
            <a:r>
              <a:rPr>
                <a:solidFill>
                  <a:srgbClr val="569CD6"/>
                </a:solidFill>
              </a:rPr>
              <a:t>crate</a:t>
            </a:r>
            <a:r>
              <a:t>::{Offer, ANCHOR_DISCRIMINATOR};</a:t>
            </a:r>
          </a:p>
        </p:txBody>
      </p:sp>
      <p:sp>
        <p:nvSpPr>
          <p:cNvPr id="1056" name="4. Create our make_offer file!"/>
          <p:cNvSpPr txBox="1"/>
          <p:nvPr/>
        </p:nvSpPr>
        <p:spPr>
          <a:xfrm>
            <a:off x="1002063" y="590717"/>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4. Create our make_offer file!</a:t>
            </a:r>
          </a:p>
        </p:txBody>
      </p:sp>
      <p:sp>
        <p:nvSpPr>
          <p:cNvPr id="1057" name="Create programs/escrow/src/instructions/make_offer.rs"/>
          <p:cNvSpPr txBox="1"/>
          <p:nvPr/>
        </p:nvSpPr>
        <p:spPr>
          <a:xfrm>
            <a:off x="2408452" y="6726483"/>
            <a:ext cx="11360050"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Create programs/escrow/src/instructions/make_offer.rs</a:t>
            </a:r>
          </a:p>
        </p:txBody>
      </p:sp>
      <p:sp>
        <p:nvSpPr>
          <p:cNvPr id="1058" name="continued on next slide..."/>
          <p:cNvSpPr txBox="1"/>
          <p:nvPr/>
        </p:nvSpPr>
        <p:spPr>
          <a:xfrm>
            <a:off x="2525821" y="12668153"/>
            <a:ext cx="5255058"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on next slide...</a:t>
            </a:r>
          </a:p>
        </p:txBody>
      </p:sp>
      <p:sp>
        <p:nvSpPr>
          <p:cNvPr id="1059" name="pub mod make_offer;…"/>
          <p:cNvSpPr txBox="1"/>
          <p:nvPr/>
        </p:nvSpPr>
        <p:spPr>
          <a:xfrm>
            <a:off x="3129536" y="4464470"/>
            <a:ext cx="16936239" cy="15748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r>
              <a:rPr>
                <a:solidFill>
                  <a:srgbClr val="569CD6"/>
                </a:solidFill>
              </a:rPr>
              <a:t>pub</a:t>
            </a:r>
            <a:r>
              <a:t> </a:t>
            </a:r>
            <a:r>
              <a:rPr>
                <a:solidFill>
                  <a:srgbClr val="569CD6"/>
                </a:solidFill>
              </a:rPr>
              <a:t>mod</a:t>
            </a:r>
            <a:r>
              <a:t> make_offer;</a:t>
            </a:r>
          </a:p>
          <a:p>
            <a:pPr algn="l" defTabSz="457200">
              <a:defRPr>
                <a:solidFill>
                  <a:srgbClr val="D4D4D4"/>
                </a:solidFill>
                <a:latin typeface="Menlo Regular"/>
                <a:ea typeface="Menlo Regular"/>
                <a:cs typeface="Menlo Regular"/>
                <a:sym typeface="Menlo Regular"/>
              </a:defRPr>
            </a:pPr>
            <a:r>
              <a:rPr>
                <a:solidFill>
                  <a:srgbClr val="569CD6"/>
                </a:solidFill>
              </a:rPr>
              <a:t>pub</a:t>
            </a:r>
            <a:r>
              <a:t> </a:t>
            </a:r>
            <a:r>
              <a:rPr>
                <a:solidFill>
                  <a:srgbClr val="569CD6"/>
                </a:solidFill>
              </a:rPr>
              <a:t>use</a:t>
            </a:r>
            <a:r>
              <a:t> make_offer::*;</a:t>
            </a:r>
          </a:p>
        </p:txBody>
      </p:sp>
      <p:sp>
        <p:nvSpPr>
          <p:cNvPr id="1060" name="Edit programs/escrow/src/instructions/mod.rs"/>
          <p:cNvSpPr txBox="1"/>
          <p:nvPr/>
        </p:nvSpPr>
        <p:spPr>
          <a:xfrm>
            <a:off x="2405566" y="3018270"/>
            <a:ext cx="9496045"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ct val="117999"/>
              </a:lnSpc>
              <a:defRPr sz="3600"/>
            </a:pPr>
            <a:r>
              <a:t>Edit programs/escrow/src/instructions/</a:t>
            </a:r>
            <a:r>
              <a:rPr u="sng">
                <a:hlinkClick r:id="rId3" invalidUrl="" action="" tgtFrame="" tooltip="" history="1" highlightClick="0" endSnd="0"/>
              </a:rPr>
              <a:t>mod.rs</a:t>
            </a:r>
          </a:p>
        </p:txBody>
      </p:sp>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4" name="#[derive(Accounts)]…"/>
          <p:cNvSpPr txBox="1"/>
          <p:nvPr/>
        </p:nvSpPr>
        <p:spPr>
          <a:xfrm>
            <a:off x="3723881" y="3678628"/>
            <a:ext cx="16936238" cy="79756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r>
              <a:t>#[derive(Accounts)]</a:t>
            </a:r>
          </a:p>
          <a:p>
            <a:pPr algn="l" defTabSz="457200">
              <a:defRPr>
                <a:solidFill>
                  <a:srgbClr val="D4D4D4"/>
                </a:solidFill>
                <a:latin typeface="Menlo Regular"/>
                <a:ea typeface="Menlo Regular"/>
                <a:cs typeface="Menlo Regular"/>
                <a:sym typeface="Menlo Regular"/>
              </a:defRPr>
            </a:pPr>
            <a:r>
              <a:t>#[instruction(id: u64)]</a:t>
            </a:r>
          </a:p>
          <a:p>
            <a:pPr algn="l" defTabSz="457200">
              <a:defRPr>
                <a:solidFill>
                  <a:srgbClr val="D4D4D4"/>
                </a:solidFill>
                <a:latin typeface="Menlo Regular"/>
                <a:ea typeface="Menlo Regular"/>
                <a:cs typeface="Menlo Regular"/>
                <a:sym typeface="Menlo Regular"/>
              </a:defRPr>
            </a:pPr>
            <a:r>
              <a:rPr>
                <a:solidFill>
                  <a:srgbClr val="569CD6"/>
                </a:solidFill>
              </a:rPr>
              <a:t>pub</a:t>
            </a:r>
            <a:r>
              <a:t> </a:t>
            </a:r>
            <a:r>
              <a:rPr>
                <a:solidFill>
                  <a:srgbClr val="569CD6"/>
                </a:solidFill>
              </a:rPr>
              <a:t>struct</a:t>
            </a:r>
            <a:r>
              <a:t> MakeOffer&lt;</a:t>
            </a:r>
            <a:r>
              <a:rPr>
                <a:solidFill>
                  <a:srgbClr val="569CD6"/>
                </a:solidFill>
              </a:rPr>
              <a:t>'info</a:t>
            </a:r>
            <a:r>
              <a:t>&gt; {</a:t>
            </a:r>
          </a:p>
          <a:p>
            <a:pPr algn="l" defTabSz="457200">
              <a:defRPr>
                <a:solidFill>
                  <a:srgbClr val="D4D4D4"/>
                </a:solidFill>
                <a:latin typeface="Menlo Regular"/>
                <a:ea typeface="Menlo Regular"/>
                <a:cs typeface="Menlo Regular"/>
                <a:sym typeface="Menlo Regular"/>
              </a:defRPr>
            </a:pPr>
            <a:r>
              <a:t>    #[account(</a:t>
            </a:r>
            <a:r>
              <a:rPr>
                <a:solidFill>
                  <a:srgbClr val="569CD6"/>
                </a:solidFill>
              </a:rPr>
              <a:t>mut</a:t>
            </a:r>
            <a:r>
              <a:t>)]</a:t>
            </a: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maker: Signer&lt;</a:t>
            </a:r>
            <a:r>
              <a:rPr>
                <a:solidFill>
                  <a:srgbClr val="569CD6"/>
                </a:solidFill>
              </a:rPr>
              <a:t>'info</a:t>
            </a:r>
            <a:r>
              <a:t>&gt;,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    #[account(mint::token_program = token_program)]</a:t>
            </a: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token_mint_a: InterfaceAccount&lt;</a:t>
            </a:r>
            <a:r>
              <a:rPr>
                <a:solidFill>
                  <a:srgbClr val="569CD6"/>
                </a:solidFill>
              </a:rPr>
              <a:t>'info</a:t>
            </a:r>
            <a:r>
              <a:t>, Mint&gt;,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    #[account(mint::token_program = token_program)]</a:t>
            </a: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token_mint_b: InterfaceAccount&lt;</a:t>
            </a:r>
            <a:r>
              <a:rPr>
                <a:solidFill>
                  <a:srgbClr val="569CD6"/>
                </a:solidFill>
              </a:rPr>
              <a:t>'info</a:t>
            </a:r>
            <a:r>
              <a:t>, Mint&gt;,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    #[account(</a:t>
            </a:r>
          </a:p>
          <a:p>
            <a:pPr algn="l" defTabSz="457200">
              <a:defRPr>
                <a:solidFill>
                  <a:srgbClr val="D4D4D4"/>
                </a:solidFill>
                <a:latin typeface="Menlo Regular"/>
                <a:ea typeface="Menlo Regular"/>
                <a:cs typeface="Menlo Regular"/>
                <a:sym typeface="Menlo Regular"/>
              </a:defRPr>
            </a:pPr>
            <a:r>
              <a:t>        </a:t>
            </a:r>
            <a:r>
              <a:rPr>
                <a:solidFill>
                  <a:srgbClr val="569CD6"/>
                </a:solidFill>
              </a:rPr>
              <a:t>mut</a:t>
            </a:r>
            <a:r>
              <a:t>,</a:t>
            </a:r>
          </a:p>
          <a:p>
            <a:pPr algn="l" defTabSz="457200">
              <a:defRPr>
                <a:solidFill>
                  <a:srgbClr val="D4D4D4"/>
                </a:solidFill>
                <a:latin typeface="Menlo Regular"/>
                <a:ea typeface="Menlo Regular"/>
                <a:cs typeface="Menlo Regular"/>
                <a:sym typeface="Menlo Regular"/>
              </a:defRPr>
            </a:pPr>
            <a:r>
              <a:t>        associated_token::mint = token_mint_a,</a:t>
            </a:r>
          </a:p>
          <a:p>
            <a:pPr algn="l" defTabSz="457200">
              <a:defRPr>
                <a:solidFill>
                  <a:srgbClr val="D4D4D4"/>
                </a:solidFill>
                <a:latin typeface="Menlo Regular"/>
                <a:ea typeface="Menlo Regular"/>
                <a:cs typeface="Menlo Regular"/>
                <a:sym typeface="Menlo Regular"/>
              </a:defRPr>
            </a:pPr>
            <a:r>
              <a:t>        associated_token::authority = maker,</a:t>
            </a:r>
          </a:p>
          <a:p>
            <a:pPr algn="l" defTabSz="457200">
              <a:defRPr>
                <a:solidFill>
                  <a:srgbClr val="D4D4D4"/>
                </a:solidFill>
                <a:latin typeface="Menlo Regular"/>
                <a:ea typeface="Menlo Regular"/>
                <a:cs typeface="Menlo Regular"/>
                <a:sym typeface="Menlo Regular"/>
              </a:defRPr>
            </a:pPr>
            <a:r>
              <a:t>        associated_token::token_program = token_program</a:t>
            </a:r>
          </a:p>
          <a:p>
            <a:pPr algn="l" defTabSz="457200">
              <a:defRPr>
                <a:solidFill>
                  <a:srgbClr val="D4D4D4"/>
                </a:solidFill>
                <a:latin typeface="Menlo Regular"/>
                <a:ea typeface="Menlo Regular"/>
                <a:cs typeface="Menlo Regular"/>
                <a:sym typeface="Menlo Regular"/>
              </a:defRPr>
            </a:pPr>
            <a:r>
              <a:t>    )]</a:t>
            </a: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maker_token_account_a: InterfaceAccount&lt;</a:t>
            </a:r>
            <a:r>
              <a:rPr>
                <a:solidFill>
                  <a:srgbClr val="569CD6"/>
                </a:solidFill>
              </a:rPr>
              <a:t>'info</a:t>
            </a:r>
            <a:r>
              <a:t>, TokenAccount&gt;,</a:t>
            </a:r>
          </a:p>
        </p:txBody>
      </p:sp>
      <p:sp>
        <p:nvSpPr>
          <p:cNvPr id="1065" name="5. Add the MakeOffer accounts struct 1/2"/>
          <p:cNvSpPr txBox="1"/>
          <p:nvPr/>
        </p:nvSpPr>
        <p:spPr>
          <a:xfrm>
            <a:off x="1002063" y="590717"/>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5. Add the MakeOffer accounts struct 1/2</a:t>
            </a:r>
          </a:p>
        </p:txBody>
      </p:sp>
      <p:sp>
        <p:nvSpPr>
          <p:cNvPr id="1066" name="programs/escrow/src/instructions/make_offer.rs"/>
          <p:cNvSpPr txBox="1"/>
          <p:nvPr/>
        </p:nvSpPr>
        <p:spPr>
          <a:xfrm>
            <a:off x="2486384" y="2393487"/>
            <a:ext cx="9878264"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programs/escrow/src/instructions/make_offer.rs</a:t>
            </a:r>
          </a:p>
        </p:txBody>
      </p:sp>
      <p:sp>
        <p:nvSpPr>
          <p:cNvPr id="1067" name="continued on next slide..."/>
          <p:cNvSpPr txBox="1"/>
          <p:nvPr/>
        </p:nvSpPr>
        <p:spPr>
          <a:xfrm>
            <a:off x="2447889" y="12304471"/>
            <a:ext cx="5255058"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on next slide...</a:t>
            </a:r>
          </a:p>
        </p:txBody>
      </p:sp>
      <p:pic>
        <p:nvPicPr>
          <p:cNvPr id="1068" name="efqAdHcni1f3hnAZTW9zD.png" descr="efqAdHcni1f3hnAZTW9zD.png"/>
          <p:cNvPicPr>
            <a:picLocks noChangeAspect="1"/>
          </p:cNvPicPr>
          <p:nvPr/>
        </p:nvPicPr>
        <p:blipFill>
          <a:blip r:embed="rId3">
            <a:alphaModFix amt="12736"/>
            <a:extLst/>
          </a:blip>
          <a:stretch>
            <a:fillRect/>
          </a:stretch>
        </p:blipFill>
        <p:spPr>
          <a:xfrm>
            <a:off x="2960023" y="454638"/>
            <a:ext cx="3467101" cy="2702701"/>
          </a:xfrm>
          <a:prstGeom prst="rect">
            <a:avLst/>
          </a:prstGeom>
          <a:ln w="12700">
            <a:miter lim="400000"/>
          </a:ln>
        </p:spPr>
      </p:pic>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2" name="#[account(…"/>
          <p:cNvSpPr txBox="1"/>
          <p:nvPr/>
        </p:nvSpPr>
        <p:spPr>
          <a:xfrm>
            <a:off x="3723881" y="3145229"/>
            <a:ext cx="16936238" cy="90424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r>
              <a:t>    #[account(</a:t>
            </a:r>
          </a:p>
          <a:p>
            <a:pPr algn="l" defTabSz="457200">
              <a:defRPr>
                <a:solidFill>
                  <a:srgbClr val="D4D4D4"/>
                </a:solidFill>
                <a:latin typeface="Menlo Regular"/>
                <a:ea typeface="Menlo Regular"/>
                <a:cs typeface="Menlo Regular"/>
                <a:sym typeface="Menlo Regular"/>
              </a:defRPr>
            </a:pPr>
            <a:r>
              <a:t>        init,</a:t>
            </a:r>
          </a:p>
          <a:p>
            <a:pPr algn="l" defTabSz="457200">
              <a:defRPr>
                <a:solidFill>
                  <a:srgbClr val="D4D4D4"/>
                </a:solidFill>
                <a:latin typeface="Menlo Regular"/>
                <a:ea typeface="Menlo Regular"/>
                <a:cs typeface="Menlo Regular"/>
                <a:sym typeface="Menlo Regular"/>
              </a:defRPr>
            </a:pPr>
            <a:r>
              <a:t>        payer = maker,</a:t>
            </a:r>
          </a:p>
          <a:p>
            <a:pPr algn="l" defTabSz="457200">
              <a:defRPr>
                <a:solidFill>
                  <a:srgbClr val="D4D4D4"/>
                </a:solidFill>
                <a:latin typeface="Menlo Regular"/>
                <a:ea typeface="Menlo Regular"/>
                <a:cs typeface="Menlo Regular"/>
                <a:sym typeface="Menlo Regular"/>
              </a:defRPr>
            </a:pPr>
            <a:r>
              <a:t>        space = ANCHOR_DISCRIMINATOR + Offer::INIT_SPACE,</a:t>
            </a:r>
          </a:p>
          <a:p>
            <a:pPr algn="l" defTabSz="457200">
              <a:defRPr>
                <a:solidFill>
                  <a:srgbClr val="D4D4D4"/>
                </a:solidFill>
                <a:latin typeface="Menlo Regular"/>
                <a:ea typeface="Menlo Regular"/>
                <a:cs typeface="Menlo Regular"/>
                <a:sym typeface="Menlo Regular"/>
              </a:defRPr>
            </a:pPr>
            <a:r>
              <a:t>        seeds = [</a:t>
            </a:r>
            <a:r>
              <a:rPr>
                <a:solidFill>
                  <a:srgbClr val="CE9178"/>
                </a:solidFill>
              </a:rPr>
              <a:t>b"offer"</a:t>
            </a:r>
            <a:r>
              <a:t>, maker.key().as_ref(), id.to_le_bytes().as_ref()],</a:t>
            </a:r>
          </a:p>
          <a:p>
            <a:pPr algn="l" defTabSz="457200">
              <a:defRPr>
                <a:solidFill>
                  <a:srgbClr val="D4D4D4"/>
                </a:solidFill>
                <a:latin typeface="Menlo Regular"/>
                <a:ea typeface="Menlo Regular"/>
                <a:cs typeface="Menlo Regular"/>
                <a:sym typeface="Menlo Regular"/>
              </a:defRPr>
            </a:pPr>
            <a:r>
              <a:t>        bump</a:t>
            </a:r>
          </a:p>
          <a:p>
            <a:pPr algn="l" defTabSz="457200">
              <a:defRPr>
                <a:solidFill>
                  <a:srgbClr val="D4D4D4"/>
                </a:solidFill>
                <a:latin typeface="Menlo Regular"/>
                <a:ea typeface="Menlo Regular"/>
                <a:cs typeface="Menlo Regular"/>
                <a:sym typeface="Menlo Regular"/>
              </a:defRPr>
            </a:pPr>
            <a:r>
              <a:t>    )]</a:t>
            </a: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offer: Account&lt;</a:t>
            </a:r>
            <a:r>
              <a:rPr>
                <a:solidFill>
                  <a:srgbClr val="569CD6"/>
                </a:solidFill>
              </a:rPr>
              <a:t>'info</a:t>
            </a:r>
            <a:r>
              <a:t>, Offer&gt;,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    #[account(</a:t>
            </a:r>
          </a:p>
          <a:p>
            <a:pPr algn="l" defTabSz="457200">
              <a:defRPr>
                <a:solidFill>
                  <a:srgbClr val="D4D4D4"/>
                </a:solidFill>
                <a:latin typeface="Menlo Regular"/>
                <a:ea typeface="Menlo Regular"/>
                <a:cs typeface="Menlo Regular"/>
                <a:sym typeface="Menlo Regular"/>
              </a:defRPr>
            </a:pPr>
            <a:r>
              <a:t>        init,</a:t>
            </a:r>
          </a:p>
          <a:p>
            <a:pPr algn="l" defTabSz="457200">
              <a:defRPr>
                <a:solidFill>
                  <a:srgbClr val="D4D4D4"/>
                </a:solidFill>
                <a:latin typeface="Menlo Regular"/>
                <a:ea typeface="Menlo Regular"/>
                <a:cs typeface="Menlo Regular"/>
                <a:sym typeface="Menlo Regular"/>
              </a:defRPr>
            </a:pPr>
            <a:r>
              <a:t>        payer = maker,</a:t>
            </a:r>
          </a:p>
          <a:p>
            <a:pPr algn="l" defTabSz="457200">
              <a:defRPr>
                <a:solidFill>
                  <a:srgbClr val="D4D4D4"/>
                </a:solidFill>
                <a:latin typeface="Menlo Regular"/>
                <a:ea typeface="Menlo Regular"/>
                <a:cs typeface="Menlo Regular"/>
                <a:sym typeface="Menlo Regular"/>
              </a:defRPr>
            </a:pPr>
            <a:r>
              <a:t>        associated_token::mint = token_mint_a,</a:t>
            </a:r>
          </a:p>
          <a:p>
            <a:pPr algn="l" defTabSz="457200">
              <a:defRPr>
                <a:solidFill>
                  <a:srgbClr val="D4D4D4"/>
                </a:solidFill>
                <a:latin typeface="Menlo Regular"/>
                <a:ea typeface="Menlo Regular"/>
                <a:cs typeface="Menlo Regular"/>
                <a:sym typeface="Menlo Regular"/>
              </a:defRPr>
            </a:pPr>
            <a:r>
              <a:t>        associated_token::authority = offer,</a:t>
            </a:r>
          </a:p>
          <a:p>
            <a:pPr algn="l" defTabSz="457200">
              <a:defRPr>
                <a:solidFill>
                  <a:srgbClr val="D4D4D4"/>
                </a:solidFill>
                <a:latin typeface="Menlo Regular"/>
                <a:ea typeface="Menlo Regular"/>
                <a:cs typeface="Menlo Regular"/>
                <a:sym typeface="Menlo Regular"/>
              </a:defRPr>
            </a:pPr>
            <a:r>
              <a:t>        associated_token::token_program = token_program</a:t>
            </a:r>
          </a:p>
          <a:p>
            <a:pPr algn="l" defTabSz="457200">
              <a:defRPr>
                <a:solidFill>
                  <a:srgbClr val="D4D4D4"/>
                </a:solidFill>
                <a:latin typeface="Menlo Regular"/>
                <a:ea typeface="Menlo Regular"/>
                <a:cs typeface="Menlo Regular"/>
                <a:sym typeface="Menlo Regular"/>
              </a:defRPr>
            </a:pPr>
            <a:r>
              <a:t>    )]</a:t>
            </a: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vault: InterfaceAccount&lt;</a:t>
            </a:r>
            <a:r>
              <a:rPr>
                <a:solidFill>
                  <a:srgbClr val="569CD6"/>
                </a:solidFill>
              </a:rPr>
              <a:t>'info</a:t>
            </a:r>
            <a:r>
              <a:t>, TokenAccount&gt;,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associated_token_program: Program&lt;</a:t>
            </a:r>
            <a:r>
              <a:rPr>
                <a:solidFill>
                  <a:srgbClr val="569CD6"/>
                </a:solidFill>
              </a:rPr>
              <a:t>'info</a:t>
            </a:r>
            <a:r>
              <a:t>, AssociatedToken&gt;,</a:t>
            </a: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token_program: Interface&lt;</a:t>
            </a:r>
            <a:r>
              <a:rPr>
                <a:solidFill>
                  <a:srgbClr val="569CD6"/>
                </a:solidFill>
              </a:rPr>
              <a:t>'info</a:t>
            </a:r>
            <a:r>
              <a:t>, TokenInterface&gt;,</a:t>
            </a: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system_program: Program&lt;</a:t>
            </a:r>
            <a:r>
              <a:rPr>
                <a:solidFill>
                  <a:srgbClr val="569CD6"/>
                </a:solidFill>
              </a:rPr>
              <a:t>'info</a:t>
            </a:r>
            <a:r>
              <a:t>, System&gt;,</a:t>
            </a:r>
          </a:p>
          <a:p>
            <a:pPr algn="l" defTabSz="457200">
              <a:defRPr>
                <a:solidFill>
                  <a:srgbClr val="D4D4D4"/>
                </a:solidFill>
                <a:latin typeface="Menlo Regular"/>
                <a:ea typeface="Menlo Regular"/>
                <a:cs typeface="Menlo Regular"/>
                <a:sym typeface="Menlo Regular"/>
              </a:defRPr>
            </a:pPr>
            <a:r>
              <a:t>}</a:t>
            </a:r>
          </a:p>
        </p:txBody>
      </p:sp>
      <p:sp>
        <p:nvSpPr>
          <p:cNvPr id="1073" name="6. Add the MakeOffer accounts struct 2/2"/>
          <p:cNvSpPr txBox="1"/>
          <p:nvPr/>
        </p:nvSpPr>
        <p:spPr>
          <a:xfrm>
            <a:off x="1002063" y="590717"/>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6. Add the MakeOffer accounts struct 2/2</a:t>
            </a:r>
          </a:p>
        </p:txBody>
      </p:sp>
      <p:sp>
        <p:nvSpPr>
          <p:cNvPr id="1074" name="programs/escrow/src/instructions/make_offer.rs continued (inside MakeOffer struct)"/>
          <p:cNvSpPr txBox="1"/>
          <p:nvPr/>
        </p:nvSpPr>
        <p:spPr>
          <a:xfrm>
            <a:off x="2486384" y="2393487"/>
            <a:ext cx="17162832"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ct val="117999"/>
              </a:lnSpc>
              <a:defRPr sz="3600"/>
            </a:pPr>
            <a:r>
              <a:t>programs/escrow/src/instructions/</a:t>
            </a:r>
            <a:r>
              <a:rPr u="sng">
                <a:hlinkClick r:id="rId3" invalidUrl="" action="" tgtFrame="" tooltip="" history="1" highlightClick="0" endSnd="0"/>
              </a:rPr>
              <a:t>make_offer.rs</a:t>
            </a:r>
            <a:r>
              <a:t> continued (inside MakeOffer struct)</a:t>
            </a:r>
          </a:p>
        </p:txBody>
      </p:sp>
      <p:sp>
        <p:nvSpPr>
          <p:cNvPr id="1075" name="continued on next slide..."/>
          <p:cNvSpPr txBox="1"/>
          <p:nvPr/>
        </p:nvSpPr>
        <p:spPr>
          <a:xfrm>
            <a:off x="2447889" y="12304471"/>
            <a:ext cx="5255058"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on next slide...</a:t>
            </a:r>
          </a:p>
        </p:txBody>
      </p:sp>
      <p:pic>
        <p:nvPicPr>
          <p:cNvPr id="1076" name="efqAdHcni1f3hnAZTW9zD.png" descr="efqAdHcni1f3hnAZTW9zD.png"/>
          <p:cNvPicPr>
            <a:picLocks noChangeAspect="1"/>
          </p:cNvPicPr>
          <p:nvPr/>
        </p:nvPicPr>
        <p:blipFill>
          <a:blip r:embed="rId4">
            <a:alphaModFix amt="12736"/>
            <a:extLst/>
          </a:blip>
          <a:stretch>
            <a:fillRect/>
          </a:stretch>
        </p:blipFill>
        <p:spPr>
          <a:xfrm>
            <a:off x="2960023" y="454638"/>
            <a:ext cx="3467101" cy="2702701"/>
          </a:xfrm>
          <a:prstGeom prst="rect">
            <a:avLst/>
          </a:prstGeom>
          <a:ln w="12700">
            <a:miter lim="400000"/>
          </a:ln>
        </p:spPr>
      </p:pic>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0" name="pub fn send_offered_tokens_to_vault(…"/>
          <p:cNvSpPr txBox="1"/>
          <p:nvPr/>
        </p:nvSpPr>
        <p:spPr>
          <a:xfrm>
            <a:off x="3080468" y="3323028"/>
            <a:ext cx="16936239" cy="86868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r>
              <a:rPr>
                <a:solidFill>
                  <a:srgbClr val="569CD6"/>
                </a:solidFill>
              </a:rPr>
              <a:t>pub</a:t>
            </a:r>
            <a:r>
              <a:t> </a:t>
            </a:r>
            <a:r>
              <a:rPr>
                <a:solidFill>
                  <a:srgbClr val="569CD6"/>
                </a:solidFill>
              </a:rPr>
              <a:t>fn</a:t>
            </a:r>
            <a:r>
              <a:t> send_offered_tokens_to_vault(</a:t>
            </a:r>
          </a:p>
          <a:p>
            <a:pPr algn="l" defTabSz="457200">
              <a:defRPr>
                <a:solidFill>
                  <a:srgbClr val="D4D4D4"/>
                </a:solidFill>
                <a:latin typeface="Menlo Regular"/>
                <a:ea typeface="Menlo Regular"/>
                <a:cs typeface="Menlo Regular"/>
                <a:sym typeface="Menlo Regular"/>
              </a:defRPr>
            </a:pPr>
            <a:r>
              <a:t>    context: &amp;Context&lt;MakeOffer&gt;,</a:t>
            </a:r>
          </a:p>
          <a:p>
            <a:pPr algn="l" defTabSz="457200">
              <a:defRPr>
                <a:solidFill>
                  <a:srgbClr val="D4D4D4"/>
                </a:solidFill>
                <a:latin typeface="Menlo Regular"/>
                <a:ea typeface="Menlo Regular"/>
                <a:cs typeface="Menlo Regular"/>
                <a:sym typeface="Menlo Regular"/>
              </a:defRPr>
            </a:pPr>
            <a:r>
              <a:t>    token_a_offered_amount: u64,</a:t>
            </a:r>
          </a:p>
          <a:p>
            <a:pPr algn="l" defTabSz="457200">
              <a:defRPr>
                <a:solidFill>
                  <a:srgbClr val="D4D4D4"/>
                </a:solidFill>
                <a:latin typeface="Menlo Regular"/>
                <a:ea typeface="Menlo Regular"/>
                <a:cs typeface="Menlo Regular"/>
                <a:sym typeface="Menlo Regular"/>
              </a:defRPr>
            </a:pPr>
            <a:r>
              <a:t>) -&gt; Result&lt;()&gt; {</a:t>
            </a:r>
          </a:p>
          <a:p>
            <a:pPr algn="l" defTabSz="457200">
              <a:defRPr>
                <a:solidFill>
                  <a:srgbClr val="D4D4D4"/>
                </a:solidFill>
                <a:latin typeface="Menlo Regular"/>
                <a:ea typeface="Menlo Regular"/>
                <a:cs typeface="Menlo Regular"/>
                <a:sym typeface="Menlo Regular"/>
              </a:defRPr>
            </a:pPr>
            <a:r>
              <a:t>    </a:t>
            </a:r>
            <a:r>
              <a:rPr>
                <a:solidFill>
                  <a:srgbClr val="569CD6"/>
                </a:solidFill>
              </a:rPr>
              <a:t>let</a:t>
            </a:r>
            <a:r>
              <a:t> transfer_accounts = TransferChecked {</a:t>
            </a:r>
          </a:p>
          <a:p>
            <a:pPr algn="l" defTabSz="457200">
              <a:defRPr>
                <a:solidFill>
                  <a:srgbClr val="D4D4D4"/>
                </a:solidFill>
                <a:latin typeface="Menlo Regular"/>
                <a:ea typeface="Menlo Regular"/>
                <a:cs typeface="Menlo Regular"/>
                <a:sym typeface="Menlo Regular"/>
              </a:defRPr>
            </a:pPr>
            <a:r>
              <a:t>        from: context.accounts.maker_token_account_a.to_account_info(),</a:t>
            </a:r>
          </a:p>
          <a:p>
            <a:pPr algn="l" defTabSz="457200">
              <a:defRPr>
                <a:solidFill>
                  <a:srgbClr val="D4D4D4"/>
                </a:solidFill>
                <a:latin typeface="Menlo Regular"/>
                <a:ea typeface="Menlo Regular"/>
                <a:cs typeface="Menlo Regular"/>
                <a:sym typeface="Menlo Regular"/>
              </a:defRPr>
            </a:pPr>
            <a:r>
              <a:t>        mint: context.accounts.token_mint_a.to_account_info(),</a:t>
            </a:r>
          </a:p>
          <a:p>
            <a:pPr algn="l" defTabSz="457200">
              <a:defRPr>
                <a:solidFill>
                  <a:srgbClr val="D4D4D4"/>
                </a:solidFill>
                <a:latin typeface="Menlo Regular"/>
                <a:ea typeface="Menlo Regular"/>
                <a:cs typeface="Menlo Regular"/>
                <a:sym typeface="Menlo Regular"/>
              </a:defRPr>
            </a:pPr>
            <a:r>
              <a:t>        to: context.accounts.vault.to_account_info(),</a:t>
            </a:r>
          </a:p>
          <a:p>
            <a:pPr algn="l" defTabSz="457200">
              <a:defRPr>
                <a:solidFill>
                  <a:srgbClr val="D4D4D4"/>
                </a:solidFill>
                <a:latin typeface="Menlo Regular"/>
                <a:ea typeface="Menlo Regular"/>
                <a:cs typeface="Menlo Regular"/>
                <a:sym typeface="Menlo Regular"/>
              </a:defRPr>
            </a:pPr>
            <a:r>
              <a:t>        authority: context.accounts.maker.to_account_info(),</a:t>
            </a:r>
          </a:p>
          <a:p>
            <a:pPr algn="l" defTabSz="457200">
              <a:defRPr>
                <a:solidFill>
                  <a:srgbClr val="D4D4D4"/>
                </a:solidFill>
                <a:latin typeface="Menlo Regular"/>
                <a:ea typeface="Menlo Regular"/>
                <a:cs typeface="Menlo Regular"/>
                <a:sym typeface="Menlo Regular"/>
              </a:defRPr>
            </a:pPr>
            <a:r>
              <a:t>    };</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    </a:t>
            </a:r>
            <a:r>
              <a:rPr>
                <a:solidFill>
                  <a:srgbClr val="569CD6"/>
                </a:solidFill>
              </a:rPr>
              <a:t>let</a:t>
            </a:r>
            <a:r>
              <a:t> cpi_context = CpiContext::new(</a:t>
            </a:r>
          </a:p>
          <a:p>
            <a:pPr algn="l" defTabSz="457200">
              <a:defRPr>
                <a:solidFill>
                  <a:srgbClr val="D4D4D4"/>
                </a:solidFill>
                <a:latin typeface="Menlo Regular"/>
                <a:ea typeface="Menlo Regular"/>
                <a:cs typeface="Menlo Regular"/>
                <a:sym typeface="Menlo Regular"/>
              </a:defRPr>
            </a:pPr>
            <a:r>
              <a:t>        context.accounts.token_program.to_account_info(),</a:t>
            </a:r>
          </a:p>
          <a:p>
            <a:pPr algn="l" defTabSz="457200">
              <a:defRPr>
                <a:solidFill>
                  <a:srgbClr val="D4D4D4"/>
                </a:solidFill>
                <a:latin typeface="Menlo Regular"/>
                <a:ea typeface="Menlo Regular"/>
                <a:cs typeface="Menlo Regular"/>
                <a:sym typeface="Menlo Regular"/>
              </a:defRPr>
            </a:pPr>
            <a:r>
              <a:t>        transfer_accounts,</a:t>
            </a:r>
          </a:p>
          <a:p>
            <a:pPr algn="l" defTabSz="457200">
              <a:defRPr>
                <a:solidFill>
                  <a:srgbClr val="D4D4D4"/>
                </a:solidFill>
                <a:latin typeface="Menlo Regular"/>
                <a:ea typeface="Menlo Regular"/>
                <a:cs typeface="Menlo Regular"/>
                <a:sym typeface="Menlo Regular"/>
              </a:defRPr>
            </a:pPr>
            <a:r>
              <a:t>    );</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    transfer_checked(</a:t>
            </a:r>
          </a:p>
          <a:p>
            <a:pPr algn="l" defTabSz="457200">
              <a:defRPr>
                <a:solidFill>
                  <a:srgbClr val="D4D4D4"/>
                </a:solidFill>
                <a:latin typeface="Menlo Regular"/>
                <a:ea typeface="Menlo Regular"/>
                <a:cs typeface="Menlo Regular"/>
                <a:sym typeface="Menlo Regular"/>
              </a:defRPr>
            </a:pPr>
            <a:r>
              <a:t>        cpi_context,</a:t>
            </a:r>
          </a:p>
          <a:p>
            <a:pPr algn="l" defTabSz="457200">
              <a:defRPr>
                <a:solidFill>
                  <a:srgbClr val="D4D4D4"/>
                </a:solidFill>
                <a:latin typeface="Menlo Regular"/>
                <a:ea typeface="Menlo Regular"/>
                <a:cs typeface="Menlo Regular"/>
                <a:sym typeface="Menlo Regular"/>
              </a:defRPr>
            </a:pPr>
            <a:r>
              <a:t>        token_a_offered_amount,</a:t>
            </a:r>
          </a:p>
          <a:p>
            <a:pPr algn="l" defTabSz="457200">
              <a:defRPr>
                <a:solidFill>
                  <a:srgbClr val="D4D4D4"/>
                </a:solidFill>
                <a:latin typeface="Menlo Regular"/>
                <a:ea typeface="Menlo Regular"/>
                <a:cs typeface="Menlo Regular"/>
                <a:sym typeface="Menlo Regular"/>
              </a:defRPr>
            </a:pPr>
            <a:r>
              <a:t>        context.accounts.token_mint_a.decimals,</a:t>
            </a:r>
          </a:p>
          <a:p>
            <a:pPr algn="l" defTabSz="457200">
              <a:defRPr>
                <a:solidFill>
                  <a:srgbClr val="D4D4D4"/>
                </a:solidFill>
                <a:latin typeface="Menlo Regular"/>
                <a:ea typeface="Menlo Regular"/>
                <a:cs typeface="Menlo Regular"/>
                <a:sym typeface="Menlo Regular"/>
              </a:defRPr>
            </a:pPr>
            <a:r>
              <a:t>    )</a:t>
            </a:r>
          </a:p>
          <a:p>
            <a:pPr algn="l" defTabSz="457200">
              <a:defRPr>
                <a:solidFill>
                  <a:srgbClr val="D4D4D4"/>
                </a:solidFill>
                <a:latin typeface="Menlo Regular"/>
                <a:ea typeface="Menlo Regular"/>
                <a:cs typeface="Menlo Regular"/>
                <a:sym typeface="Menlo Regular"/>
              </a:defRPr>
            </a:pPr>
            <a:r>
              <a:t>}</a:t>
            </a:r>
          </a:p>
        </p:txBody>
      </p:sp>
      <p:sp>
        <p:nvSpPr>
          <p:cNvPr id="1081" name="7. Create send_offered_tokens_to_vault()!"/>
          <p:cNvSpPr txBox="1"/>
          <p:nvPr/>
        </p:nvSpPr>
        <p:spPr>
          <a:xfrm>
            <a:off x="1002063" y="590717"/>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7. Create send_offered_tokens_to_vault()!</a:t>
            </a:r>
          </a:p>
        </p:txBody>
      </p:sp>
      <p:sp>
        <p:nvSpPr>
          <p:cNvPr id="1082" name="programs/escrow/src/instructions/make_offer.rs"/>
          <p:cNvSpPr txBox="1"/>
          <p:nvPr/>
        </p:nvSpPr>
        <p:spPr>
          <a:xfrm>
            <a:off x="2304543" y="1956361"/>
            <a:ext cx="9878264"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programs/escrow/src/instructions/make_offer.rs</a:t>
            </a:r>
          </a:p>
        </p:txBody>
      </p:sp>
      <p:sp>
        <p:nvSpPr>
          <p:cNvPr id="1083" name="continued on next slide..."/>
          <p:cNvSpPr txBox="1"/>
          <p:nvPr/>
        </p:nvSpPr>
        <p:spPr>
          <a:xfrm>
            <a:off x="2473866" y="12741597"/>
            <a:ext cx="5255058"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on next slide...</a:t>
            </a:r>
          </a:p>
        </p:txBody>
      </p:sp>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7" name="pub fn save_offer(context: Context&lt;MakeOffer&gt;, id: u64, token_b_wanted_amount: u64) -&gt; Result&lt;()&gt; {…"/>
          <p:cNvSpPr txBox="1"/>
          <p:nvPr/>
        </p:nvSpPr>
        <p:spPr>
          <a:xfrm>
            <a:off x="3028514" y="4923228"/>
            <a:ext cx="16936238" cy="54864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r>
              <a:rPr>
                <a:solidFill>
                  <a:srgbClr val="569CD6"/>
                </a:solidFill>
              </a:rPr>
              <a:t>pub</a:t>
            </a:r>
            <a:r>
              <a:t> </a:t>
            </a:r>
            <a:r>
              <a:rPr>
                <a:solidFill>
                  <a:srgbClr val="569CD6"/>
                </a:solidFill>
              </a:rPr>
              <a:t>fn</a:t>
            </a:r>
            <a:r>
              <a:t> save_offer(context: Context&lt;MakeOffer&gt;, id: u64, token_b_wanted_amount: u64) -&gt; Result&lt;()&gt; {</a:t>
            </a:r>
          </a:p>
          <a:p>
            <a:pPr algn="l" defTabSz="457200">
              <a:defRPr>
                <a:solidFill>
                  <a:srgbClr val="D4D4D4"/>
                </a:solidFill>
                <a:latin typeface="Menlo Regular"/>
                <a:ea typeface="Menlo Regular"/>
                <a:cs typeface="Menlo Regular"/>
                <a:sym typeface="Menlo Regular"/>
              </a:defRPr>
            </a:pPr>
            <a:r>
              <a:t>    context.accounts.offer.</a:t>
            </a:r>
            <a:r>
              <a:rPr u="sng"/>
              <a:t>set_inner</a:t>
            </a:r>
            <a:r>
              <a:t>(Offer {</a:t>
            </a:r>
          </a:p>
          <a:p>
            <a:pPr algn="l" defTabSz="457200">
              <a:defRPr>
                <a:solidFill>
                  <a:srgbClr val="D4D4D4"/>
                </a:solidFill>
                <a:latin typeface="Menlo Regular"/>
                <a:ea typeface="Menlo Regular"/>
                <a:cs typeface="Menlo Regular"/>
                <a:sym typeface="Menlo Regular"/>
              </a:defRPr>
            </a:pPr>
            <a:r>
              <a:t>        id,</a:t>
            </a:r>
          </a:p>
          <a:p>
            <a:pPr algn="l" defTabSz="457200">
              <a:defRPr>
                <a:solidFill>
                  <a:srgbClr val="D4D4D4"/>
                </a:solidFill>
                <a:latin typeface="Menlo Regular"/>
                <a:ea typeface="Menlo Regular"/>
                <a:cs typeface="Menlo Regular"/>
                <a:sym typeface="Menlo Regular"/>
              </a:defRPr>
            </a:pPr>
            <a:r>
              <a:t>        maker: context.accounts.maker.key(),</a:t>
            </a:r>
          </a:p>
          <a:p>
            <a:pPr algn="l" defTabSz="457200">
              <a:defRPr>
                <a:solidFill>
                  <a:srgbClr val="D4D4D4"/>
                </a:solidFill>
                <a:latin typeface="Menlo Regular"/>
                <a:ea typeface="Menlo Regular"/>
                <a:cs typeface="Menlo Regular"/>
                <a:sym typeface="Menlo Regular"/>
              </a:defRPr>
            </a:pPr>
            <a:r>
              <a:t>        token_mint_a: context.accounts.token_mint_a.key(),</a:t>
            </a:r>
          </a:p>
          <a:p>
            <a:pPr algn="l" defTabSz="457200">
              <a:defRPr>
                <a:solidFill>
                  <a:srgbClr val="D4D4D4"/>
                </a:solidFill>
                <a:latin typeface="Menlo Regular"/>
                <a:ea typeface="Menlo Regular"/>
                <a:cs typeface="Menlo Regular"/>
                <a:sym typeface="Menlo Regular"/>
              </a:defRPr>
            </a:pPr>
            <a:r>
              <a:t>        token_mint_b: context.accounts.token_mint_b.key(),</a:t>
            </a:r>
          </a:p>
          <a:p>
            <a:pPr algn="l" defTabSz="457200">
              <a:defRPr>
                <a:solidFill>
                  <a:srgbClr val="D4D4D4"/>
                </a:solidFill>
                <a:latin typeface="Menlo Regular"/>
                <a:ea typeface="Menlo Regular"/>
                <a:cs typeface="Menlo Regular"/>
                <a:sym typeface="Menlo Regular"/>
              </a:defRPr>
            </a:pPr>
            <a:r>
              <a:t>        token_b_wanted_amount,</a:t>
            </a:r>
          </a:p>
          <a:p>
            <a:pPr algn="l" defTabSz="457200">
              <a:defRPr>
                <a:solidFill>
                  <a:srgbClr val="D4D4D4"/>
                </a:solidFill>
                <a:latin typeface="Menlo Regular"/>
                <a:ea typeface="Menlo Regular"/>
                <a:cs typeface="Menlo Regular"/>
                <a:sym typeface="Menlo Regular"/>
              </a:defRPr>
            </a:pPr>
            <a:r>
              <a:t>        bump: context.bumps.offer,</a:t>
            </a:r>
          </a:p>
          <a:p>
            <a:pPr algn="l" defTabSz="457200">
              <a:defRPr>
                <a:solidFill>
                  <a:srgbClr val="D4D4D4"/>
                </a:solidFill>
                <a:latin typeface="Menlo Regular"/>
                <a:ea typeface="Menlo Regular"/>
                <a:cs typeface="Menlo Regular"/>
                <a:sym typeface="Menlo Regular"/>
              </a:defRPr>
            </a:pPr>
            <a:r>
              <a:t>    });</a:t>
            </a:r>
          </a:p>
          <a:p>
            <a:pPr algn="l" defTabSz="457200">
              <a:defRPr>
                <a:solidFill>
                  <a:srgbClr val="D4D4D4"/>
                </a:solidFill>
                <a:latin typeface="Menlo Regular"/>
                <a:ea typeface="Menlo Regular"/>
                <a:cs typeface="Menlo Regular"/>
                <a:sym typeface="Menlo Regular"/>
              </a:defRPr>
            </a:pPr>
            <a:r>
              <a:t>    </a:t>
            </a:r>
            <a:r>
              <a:rPr>
                <a:solidFill>
                  <a:srgbClr val="B5CEA8"/>
                </a:solidFill>
              </a:rPr>
              <a:t>Ok</a:t>
            </a:r>
            <a:r>
              <a:t>(())</a:t>
            </a:r>
          </a:p>
          <a:p>
            <a:pPr algn="l" defTabSz="457200">
              <a:defRPr>
                <a:solidFill>
                  <a:srgbClr val="D4D4D4"/>
                </a:solidFill>
                <a:latin typeface="Menlo Regular"/>
                <a:ea typeface="Menlo Regular"/>
                <a:cs typeface="Menlo Regular"/>
                <a:sym typeface="Menlo Regular"/>
              </a:defRPr>
            </a:pPr>
            <a:r>
              <a:t>}</a:t>
            </a:r>
          </a:p>
        </p:txBody>
      </p:sp>
      <p:sp>
        <p:nvSpPr>
          <p:cNvPr id="1088" name="8. Create save_offer()!"/>
          <p:cNvSpPr txBox="1"/>
          <p:nvPr/>
        </p:nvSpPr>
        <p:spPr>
          <a:xfrm>
            <a:off x="1002063" y="590717"/>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8. Create save_offer()!</a:t>
            </a:r>
          </a:p>
        </p:txBody>
      </p:sp>
      <p:sp>
        <p:nvSpPr>
          <p:cNvPr id="1089" name="programs/escrow/src/instructions/make_offer.rs"/>
          <p:cNvSpPr txBox="1"/>
          <p:nvPr/>
        </p:nvSpPr>
        <p:spPr>
          <a:xfrm>
            <a:off x="2486384" y="2393487"/>
            <a:ext cx="9878264"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programs/escrow/src/instructions/make_offer.rs</a:t>
            </a:r>
          </a:p>
        </p:txBody>
      </p:sp>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3" name="#[program]…"/>
          <p:cNvSpPr txBox="1"/>
          <p:nvPr/>
        </p:nvSpPr>
        <p:spPr>
          <a:xfrm>
            <a:off x="3054491" y="4567628"/>
            <a:ext cx="16936239" cy="61976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r>
              <a:t>#[program]</a:t>
            </a:r>
          </a:p>
          <a:p>
            <a:pPr algn="l" defTabSz="457200">
              <a:defRPr>
                <a:solidFill>
                  <a:srgbClr val="D4D4D4"/>
                </a:solidFill>
                <a:latin typeface="Menlo Regular"/>
                <a:ea typeface="Menlo Regular"/>
                <a:cs typeface="Menlo Regular"/>
                <a:sym typeface="Menlo Regular"/>
              </a:defRPr>
            </a:pPr>
            <a:r>
              <a:rPr>
                <a:solidFill>
                  <a:srgbClr val="569CD6"/>
                </a:solidFill>
              </a:rPr>
              <a:t>pub</a:t>
            </a:r>
            <a:r>
              <a:t> </a:t>
            </a:r>
            <a:r>
              <a:rPr>
                <a:solidFill>
                  <a:srgbClr val="569CD6"/>
                </a:solidFill>
              </a:rPr>
              <a:t>mod</a:t>
            </a:r>
            <a:r>
              <a:t> escrow {</a:t>
            </a:r>
          </a:p>
          <a:p>
            <a:pPr algn="l" defTabSz="457200">
              <a:defRPr>
                <a:solidFill>
                  <a:srgbClr val="569CD6"/>
                </a:solidFill>
                <a:latin typeface="Menlo Regular"/>
                <a:ea typeface="Menlo Regular"/>
                <a:cs typeface="Menlo Regular"/>
                <a:sym typeface="Menlo Regular"/>
              </a:defRPr>
            </a:pPr>
            <a:r>
              <a:rPr>
                <a:solidFill>
                  <a:srgbClr val="D4D4D4"/>
                </a:solidFill>
              </a:rPr>
              <a:t>    </a:t>
            </a:r>
            <a:r>
              <a:t>use</a:t>
            </a:r>
            <a:r>
              <a:rPr>
                <a:solidFill>
                  <a:srgbClr val="D4D4D4"/>
                </a:solidFill>
              </a:rPr>
              <a:t> </a:t>
            </a:r>
            <a:r>
              <a:t>super</a:t>
            </a:r>
            <a:r>
              <a:rPr>
                <a:solidFill>
                  <a:srgbClr val="D4D4D4"/>
                </a:solidFill>
              </a:rPr>
              <a:t>::*;</a:t>
            </a:r>
            <a:endParaRPr>
              <a:solidFill>
                <a:srgbClr val="D4D4D4"/>
              </a:solidFill>
            </a:endParaRP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a:t>
            </a:r>
            <a:r>
              <a:rPr>
                <a:solidFill>
                  <a:srgbClr val="569CD6"/>
                </a:solidFill>
              </a:rPr>
              <a:t>fn</a:t>
            </a:r>
            <a:r>
              <a:t> make_offer(</a:t>
            </a:r>
          </a:p>
          <a:p>
            <a:pPr algn="l" defTabSz="457200">
              <a:defRPr>
                <a:solidFill>
                  <a:srgbClr val="D4D4D4"/>
                </a:solidFill>
                <a:latin typeface="Menlo Regular"/>
                <a:ea typeface="Menlo Regular"/>
                <a:cs typeface="Menlo Regular"/>
                <a:sym typeface="Menlo Regular"/>
              </a:defRPr>
            </a:pPr>
            <a:r>
              <a:t>        context: Context&lt;MakeOffer&gt;,</a:t>
            </a:r>
          </a:p>
          <a:p>
            <a:pPr algn="l" defTabSz="457200">
              <a:defRPr>
                <a:solidFill>
                  <a:srgbClr val="D4D4D4"/>
                </a:solidFill>
                <a:latin typeface="Menlo Regular"/>
                <a:ea typeface="Menlo Regular"/>
                <a:cs typeface="Menlo Regular"/>
                <a:sym typeface="Menlo Regular"/>
              </a:defRPr>
            </a:pPr>
            <a:r>
              <a:t>        id: u64,</a:t>
            </a:r>
          </a:p>
          <a:p>
            <a:pPr algn="l" defTabSz="457200">
              <a:defRPr>
                <a:solidFill>
                  <a:srgbClr val="D4D4D4"/>
                </a:solidFill>
                <a:latin typeface="Menlo Regular"/>
                <a:ea typeface="Menlo Regular"/>
                <a:cs typeface="Menlo Regular"/>
                <a:sym typeface="Menlo Regular"/>
              </a:defRPr>
            </a:pPr>
            <a:r>
              <a:t>        token_a_offered_amount: u64,</a:t>
            </a:r>
          </a:p>
          <a:p>
            <a:pPr algn="l" defTabSz="457200">
              <a:defRPr>
                <a:solidFill>
                  <a:srgbClr val="D4D4D4"/>
                </a:solidFill>
                <a:latin typeface="Menlo Regular"/>
                <a:ea typeface="Menlo Regular"/>
                <a:cs typeface="Menlo Regular"/>
                <a:sym typeface="Menlo Regular"/>
              </a:defRPr>
            </a:pPr>
            <a:r>
              <a:t>        token_b_wanted_amount: u64,</a:t>
            </a:r>
          </a:p>
          <a:p>
            <a:pPr algn="l" defTabSz="457200">
              <a:defRPr>
                <a:solidFill>
                  <a:srgbClr val="D4D4D4"/>
                </a:solidFill>
                <a:latin typeface="Menlo Regular"/>
                <a:ea typeface="Menlo Regular"/>
                <a:cs typeface="Menlo Regular"/>
                <a:sym typeface="Menlo Regular"/>
              </a:defRPr>
            </a:pPr>
            <a:r>
              <a:t>    ) -&gt; Result&lt;()&gt; {</a:t>
            </a:r>
          </a:p>
          <a:p>
            <a:pPr algn="l" defTabSz="457200">
              <a:defRPr>
                <a:solidFill>
                  <a:srgbClr val="D4D4D4"/>
                </a:solidFill>
                <a:latin typeface="Menlo Regular"/>
                <a:ea typeface="Menlo Regular"/>
                <a:cs typeface="Menlo Regular"/>
                <a:sym typeface="Menlo Regular"/>
              </a:defRPr>
            </a:pPr>
            <a:r>
              <a:t>        instructions::make_offer::send_offered_tokens_to_vault(&amp;context, token_a_offered_amount)?;</a:t>
            </a:r>
          </a:p>
          <a:p>
            <a:pPr algn="l" defTabSz="457200">
              <a:defRPr>
                <a:solidFill>
                  <a:srgbClr val="D4D4D4"/>
                </a:solidFill>
                <a:latin typeface="Menlo Regular"/>
                <a:ea typeface="Menlo Regular"/>
                <a:cs typeface="Menlo Regular"/>
                <a:sym typeface="Menlo Regular"/>
              </a:defRPr>
            </a:pPr>
            <a:r>
              <a:t>        instructions::make_offer::save_offer(context, id, token_b_wanted_amount)</a:t>
            </a:r>
          </a:p>
          <a:p>
            <a:pPr algn="l" defTabSz="457200">
              <a:defRPr>
                <a:solidFill>
                  <a:srgbClr val="D4D4D4"/>
                </a:solidFill>
                <a:latin typeface="Menlo Regular"/>
                <a:ea typeface="Menlo Regular"/>
                <a:cs typeface="Menlo Regular"/>
                <a:sym typeface="Menlo Regular"/>
              </a:defRPr>
            </a:pPr>
            <a:r>
              <a:t>    }</a:t>
            </a:r>
          </a:p>
          <a:p>
            <a:pPr algn="l" defTabSz="457200">
              <a:defRPr>
                <a:solidFill>
                  <a:srgbClr val="D4D4D4"/>
                </a:solidFill>
                <a:latin typeface="Menlo Regular"/>
                <a:ea typeface="Menlo Regular"/>
                <a:cs typeface="Menlo Regular"/>
                <a:sym typeface="Menlo Regular"/>
              </a:defRPr>
            </a:pPr>
            <a:r>
              <a:t>}</a:t>
            </a:r>
          </a:p>
        </p:txBody>
      </p:sp>
      <p:sp>
        <p:nvSpPr>
          <p:cNvPr id="1094" name="9. Update our lib.rs"/>
          <p:cNvSpPr txBox="1"/>
          <p:nvPr/>
        </p:nvSpPr>
        <p:spPr>
          <a:xfrm>
            <a:off x="1002063" y="590717"/>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1" sz="7200"/>
            </a:pPr>
            <a:r>
              <a:t>9. Update our </a:t>
            </a:r>
            <a:r>
              <a:rPr u="sng">
                <a:hlinkClick r:id="rId3" invalidUrl="" action="" tgtFrame="" tooltip="" history="1" highlightClick="0" endSnd="0"/>
              </a:rPr>
              <a:t>lib.rs</a:t>
            </a:r>
          </a:p>
        </p:txBody>
      </p:sp>
      <p:sp>
        <p:nvSpPr>
          <p:cNvPr id="1095" name="Replace the entire 'mod' in programs/escrow/src/lib.rs:"/>
          <p:cNvSpPr txBox="1"/>
          <p:nvPr/>
        </p:nvSpPr>
        <p:spPr>
          <a:xfrm>
            <a:off x="2486384" y="2393487"/>
            <a:ext cx="11342676"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ct val="117999"/>
              </a:lnSpc>
              <a:defRPr sz="3600"/>
            </a:pPr>
            <a:r>
              <a:t>Replace the entire 'mod' in programs/escrow/src/</a:t>
            </a:r>
            <a:r>
              <a:rPr u="sng">
                <a:hlinkClick r:id="rId3" invalidUrl="" action="" tgtFrame="" tooltip="" history="1" highlightClick="0" endSnd="0"/>
              </a:rPr>
              <a:t>lib.rs</a:t>
            </a:r>
            <a:r>
              <a:t>:</a:t>
            </a:r>
          </a:p>
        </p:txBody>
      </p:sp>
      <p:sp>
        <p:nvSpPr>
          <p:cNvPr id="1096" name="continued on next slide..."/>
          <p:cNvSpPr txBox="1"/>
          <p:nvPr/>
        </p:nvSpPr>
        <p:spPr>
          <a:xfrm>
            <a:off x="2447889" y="12304471"/>
            <a:ext cx="5255058"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on next slide...</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6" name="Image" descr="Image"/>
          <p:cNvPicPr>
            <a:picLocks noChangeAspect="1"/>
          </p:cNvPicPr>
          <p:nvPr/>
        </p:nvPicPr>
        <p:blipFill>
          <a:blip r:embed="rId2">
            <a:extLst/>
          </a:blip>
          <a:srcRect l="46548" t="42229" r="0" b="0"/>
          <a:stretch>
            <a:fillRect/>
          </a:stretch>
        </p:blipFill>
        <p:spPr>
          <a:xfrm>
            <a:off x="-203284" y="-315676"/>
            <a:ext cx="6533483" cy="5768152"/>
          </a:xfrm>
          <a:prstGeom prst="rect">
            <a:avLst/>
          </a:prstGeom>
          <a:ln w="12700">
            <a:miter lim="400000"/>
          </a:ln>
        </p:spPr>
      </p:pic>
      <p:pic>
        <p:nvPicPr>
          <p:cNvPr id="237" name="Image" descr="Image"/>
          <p:cNvPicPr>
            <a:picLocks noChangeAspect="1"/>
          </p:cNvPicPr>
          <p:nvPr/>
        </p:nvPicPr>
        <p:blipFill>
          <a:blip r:embed="rId3">
            <a:extLst/>
          </a:blip>
          <a:stretch>
            <a:fillRect/>
          </a:stretch>
        </p:blipFill>
        <p:spPr>
          <a:xfrm>
            <a:off x="-6151055" y="8589832"/>
            <a:ext cx="24615455" cy="7135412"/>
          </a:xfrm>
          <a:prstGeom prst="rect">
            <a:avLst/>
          </a:prstGeom>
          <a:ln w="12700">
            <a:miter lim="400000"/>
          </a:ln>
        </p:spPr>
      </p:pic>
      <p:pic>
        <p:nvPicPr>
          <p:cNvPr id="238" name="Image" descr="Image"/>
          <p:cNvPicPr>
            <a:picLocks noChangeAspect="1"/>
          </p:cNvPicPr>
          <p:nvPr/>
        </p:nvPicPr>
        <p:blipFill>
          <a:blip r:embed="rId2">
            <a:extLst/>
          </a:blip>
          <a:stretch>
            <a:fillRect/>
          </a:stretch>
        </p:blipFill>
        <p:spPr>
          <a:xfrm>
            <a:off x="-3678232" y="-3039585"/>
            <a:ext cx="12223083" cy="9984552"/>
          </a:xfrm>
          <a:prstGeom prst="rect">
            <a:avLst/>
          </a:prstGeom>
          <a:ln w="12700">
            <a:miter lim="400000"/>
          </a:ln>
        </p:spPr>
      </p:pic>
      <p:pic>
        <p:nvPicPr>
          <p:cNvPr id="239" name="Image" descr="Image"/>
          <p:cNvPicPr>
            <a:picLocks noChangeAspect="1"/>
          </p:cNvPicPr>
          <p:nvPr/>
        </p:nvPicPr>
        <p:blipFill>
          <a:blip r:embed="rId4">
            <a:extLst/>
          </a:blip>
          <a:stretch>
            <a:fillRect/>
          </a:stretch>
        </p:blipFill>
        <p:spPr>
          <a:xfrm>
            <a:off x="15321315" y="-3078167"/>
            <a:ext cx="13801046" cy="14182734"/>
          </a:xfrm>
          <a:prstGeom prst="rect">
            <a:avLst/>
          </a:prstGeom>
          <a:ln w="12700">
            <a:miter lim="400000"/>
          </a:ln>
        </p:spPr>
      </p:pic>
      <p:sp>
        <p:nvSpPr>
          <p:cNvPr id="240" name="Sender and recipient…"/>
          <p:cNvSpPr txBox="1"/>
          <p:nvPr/>
        </p:nvSpPr>
        <p:spPr>
          <a:xfrm>
            <a:off x="4831841" y="1421078"/>
            <a:ext cx="14720317" cy="1087384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cap="all" sz="9600"/>
            </a:pPr>
            <a:r>
              <a:t>Sender and recipient </a:t>
            </a:r>
          </a:p>
          <a:p>
            <a:pPr>
              <a:defRPr cap="all" sz="9600"/>
            </a:pPr>
            <a:r>
              <a:t>EACH have a </a:t>
            </a:r>
            <a:r>
              <a:rPr b="1"/>
              <a:t>keypair</a:t>
            </a:r>
            <a:r>
              <a:t>:</a:t>
            </a:r>
          </a:p>
          <a:p>
            <a:pPr>
              <a:defRPr cap="all" sz="9600"/>
            </a:pPr>
          </a:p>
          <a:p>
            <a:pPr>
              <a:defRPr cap="all" sz="9600"/>
            </a:pPr>
            <a:r>
              <a:t>A </a:t>
            </a:r>
            <a:r>
              <a:rPr b="1"/>
              <a:t>public key</a:t>
            </a:r>
            <a:r>
              <a:t> </a:t>
            </a:r>
          </a:p>
          <a:p>
            <a:pPr>
              <a:defRPr cap="all" sz="6400"/>
            </a:pPr>
            <a:r>
              <a:t>they can show to everyone</a:t>
            </a:r>
          </a:p>
          <a:p>
            <a:pPr>
              <a:defRPr cap="all" sz="9600"/>
            </a:pPr>
          </a:p>
          <a:p>
            <a:pPr>
              <a:defRPr cap="all" sz="9600"/>
            </a:pPr>
            <a:r>
              <a:t>A </a:t>
            </a:r>
            <a:r>
              <a:rPr b="1"/>
              <a:t>private key </a:t>
            </a:r>
            <a:endParaRPr b="1"/>
          </a:p>
          <a:p>
            <a:pPr>
              <a:defRPr cap="all" sz="6400"/>
            </a:pPr>
            <a:r>
              <a:t>WHICH IS kepT secret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0" name="10. Check this compiles!…"/>
          <p:cNvSpPr txBox="1"/>
          <p:nvPr>
            <p:ph type="title"/>
          </p:nvPr>
        </p:nvSpPr>
        <p:spPr>
          <a:xfrm>
            <a:off x="1187777" y="4720034"/>
            <a:ext cx="7668817" cy="4275932"/>
          </a:xfrm>
          <a:prstGeom prst="rect">
            <a:avLst/>
          </a:prstGeom>
        </p:spPr>
        <p:txBody>
          <a:bodyPr/>
          <a:lstStyle/>
          <a:p>
            <a:pPr defTabSz="2292038">
              <a:defRPr spc="-159" sz="7990"/>
            </a:pPr>
            <a:r>
              <a:t>10. Check this compiles!</a:t>
            </a:r>
          </a:p>
          <a:p>
            <a:pPr defTabSz="2292038">
              <a:defRPr spc="-159" sz="7990"/>
            </a:pPr>
          </a:p>
          <a:p>
            <a:pPr defTabSz="2292038">
              <a:defRPr b="0" spc="-159" sz="7990">
                <a:latin typeface="Andale Mono"/>
                <a:ea typeface="Andale Mono"/>
                <a:cs typeface="Andale Mono"/>
                <a:sym typeface="Andale Mono"/>
              </a:defRPr>
            </a:pPr>
            <a:r>
              <a:t>anchor build</a:t>
            </a:r>
          </a:p>
        </p:txBody>
      </p:sp>
      <p:pic>
        <p:nvPicPr>
          <p:cNvPr id="1101" name="Screenshot 2024-05-31 at 09.14.18.png" descr="Screenshot 2024-05-31 at 09.14.18.png"/>
          <p:cNvPicPr>
            <a:picLocks noChangeAspect="1"/>
          </p:cNvPicPr>
          <p:nvPr/>
        </p:nvPicPr>
        <p:blipFill>
          <a:blip r:embed="rId2">
            <a:extLst/>
          </a:blip>
          <a:stretch>
            <a:fillRect/>
          </a:stretch>
        </p:blipFill>
        <p:spPr>
          <a:xfrm>
            <a:off x="9694140" y="5482940"/>
            <a:ext cx="14396281" cy="2750121"/>
          </a:xfrm>
          <a:prstGeom prst="rect">
            <a:avLst/>
          </a:prstGeom>
          <a:ln w="12700">
            <a:miter lim="400000"/>
          </a:ln>
        </p:spPr>
      </p:pic>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3" name="11. Add some tests!"/>
          <p:cNvSpPr txBox="1"/>
          <p:nvPr/>
        </p:nvSpPr>
        <p:spPr>
          <a:xfrm>
            <a:off x="1002063" y="590717"/>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11. Add some tests!</a:t>
            </a:r>
          </a:p>
        </p:txBody>
      </p:sp>
      <p:sp>
        <p:nvSpPr>
          <p:cNvPr id="1104" name="The test files involves a lot of set up  Grab tests from  https://github.com/solana-developers/professional-education/blob/main/labs/escrow/tests/escrow.ts  Save to tests/escrow.ts…"/>
          <p:cNvSpPr txBox="1"/>
          <p:nvPr/>
        </p:nvSpPr>
        <p:spPr>
          <a:xfrm>
            <a:off x="1600147" y="4293222"/>
            <a:ext cx="21183705" cy="51295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ct val="117999"/>
              </a:lnSpc>
              <a:defRPr sz="3600"/>
            </a:pPr>
            <a:r>
              <a:t>The test files involves a lot of set up</a:t>
            </a:r>
            <a:br/>
            <a:br/>
            <a:r>
              <a:t>Grab tests from </a:t>
            </a:r>
            <a:br/>
            <a:r>
              <a:rPr u="sng">
                <a:hlinkClick r:id="rId3" invalidUrl="" action="" tgtFrame="" tooltip="" history="1" highlightClick="0" endSnd="0"/>
              </a:rPr>
              <a:t>https://github.com/solana-developers/professional-education/blob/main/labs/escrow/tests/escrow.ts</a:t>
            </a:r>
            <a:br/>
            <a:br/>
            <a:r>
              <a:t>Save to tests/escrow.ts</a:t>
            </a:r>
          </a:p>
          <a:p>
            <a:pPr algn="l" defTabSz="457200">
              <a:lnSpc>
                <a:spcPct val="117999"/>
              </a:lnSpc>
              <a:defRPr sz="3600"/>
            </a:pPr>
          </a:p>
          <a:p>
            <a:pPr algn="l" defTabSz="457200">
              <a:lnSpc>
                <a:spcPct val="117999"/>
              </a:lnSpc>
              <a:defRPr sz="3600"/>
            </a:pPr>
            <a:r>
              <a:t>Comment out the take tests for now!</a:t>
            </a:r>
          </a:p>
        </p:txBody>
      </p:sp>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8" name="12. Run the tests with…"/>
          <p:cNvSpPr txBox="1"/>
          <p:nvPr>
            <p:ph type="title"/>
          </p:nvPr>
        </p:nvSpPr>
        <p:spPr>
          <a:xfrm>
            <a:off x="1187777" y="4720034"/>
            <a:ext cx="7668817" cy="4275932"/>
          </a:xfrm>
          <a:prstGeom prst="rect">
            <a:avLst/>
          </a:prstGeom>
        </p:spPr>
        <p:txBody>
          <a:bodyPr/>
          <a:lstStyle/>
          <a:p>
            <a:pPr defTabSz="1584920">
              <a:defRPr spc="-110" sz="5524"/>
            </a:pPr>
            <a:r>
              <a:t>12. Run the tests with</a:t>
            </a:r>
          </a:p>
          <a:p>
            <a:pPr defTabSz="1584920">
              <a:defRPr spc="-110" sz="5524"/>
            </a:pPr>
          </a:p>
          <a:p>
            <a:pPr defTabSz="1584920">
              <a:defRPr b="0" spc="-110" sz="5524">
                <a:latin typeface="Andale Mono"/>
                <a:ea typeface="Andale Mono"/>
                <a:cs typeface="Andale Mono"/>
                <a:sym typeface="Andale Mono"/>
              </a:defRPr>
            </a:pPr>
            <a:r>
              <a:t>anchor test</a:t>
            </a:r>
          </a:p>
          <a:p>
            <a:pPr defTabSz="1584920">
              <a:defRPr spc="-110" sz="5524"/>
            </a:pPr>
          </a:p>
          <a:p>
            <a:pPr defTabSz="1584920">
              <a:defRPr spc="-110" sz="5524"/>
            </a:pPr>
            <a:r>
              <a:t>Ensure your tests pass!</a:t>
            </a:r>
          </a:p>
        </p:txBody>
      </p:sp>
      <p:pic>
        <p:nvPicPr>
          <p:cNvPr id="1109" name="Screenshot 2024-05-31 at 13.41.00.png" descr="Screenshot 2024-05-31 at 13.41.00.png"/>
          <p:cNvPicPr>
            <a:picLocks noChangeAspect="1"/>
          </p:cNvPicPr>
          <p:nvPr/>
        </p:nvPicPr>
        <p:blipFill>
          <a:blip r:embed="rId2">
            <a:extLst/>
          </a:blip>
          <a:stretch>
            <a:fillRect/>
          </a:stretch>
        </p:blipFill>
        <p:spPr>
          <a:xfrm>
            <a:off x="10342418" y="4645313"/>
            <a:ext cx="12686072" cy="4425375"/>
          </a:xfrm>
          <a:prstGeom prst="rect">
            <a:avLst/>
          </a:prstGeom>
          <a:ln w="12700">
            <a:miter lim="400000"/>
          </a:ln>
        </p:spPr>
      </p:pic>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1" name="use anchor_lang::prelude::*;…"/>
          <p:cNvSpPr txBox="1"/>
          <p:nvPr/>
        </p:nvSpPr>
        <p:spPr>
          <a:xfrm>
            <a:off x="3392196" y="7619707"/>
            <a:ext cx="16936238" cy="51308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r>
              <a:rPr>
                <a:solidFill>
                  <a:srgbClr val="569CD6"/>
                </a:solidFill>
              </a:rPr>
              <a:t>use</a:t>
            </a:r>
            <a:r>
              <a:t> anchor_lang::prelude::*;</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use</a:t>
            </a:r>
            <a:r>
              <a:t> anchor_spl::{</a:t>
            </a:r>
          </a:p>
          <a:p>
            <a:pPr algn="l" defTabSz="457200">
              <a:defRPr>
                <a:solidFill>
                  <a:srgbClr val="D4D4D4"/>
                </a:solidFill>
                <a:latin typeface="Menlo Regular"/>
                <a:ea typeface="Menlo Regular"/>
                <a:cs typeface="Menlo Regular"/>
                <a:sym typeface="Menlo Regular"/>
              </a:defRPr>
            </a:pPr>
            <a:r>
              <a:t>    associated_token::AssociatedToken,</a:t>
            </a:r>
          </a:p>
          <a:p>
            <a:pPr algn="l" defTabSz="457200">
              <a:defRPr>
                <a:solidFill>
                  <a:srgbClr val="D4D4D4"/>
                </a:solidFill>
                <a:latin typeface="Menlo Regular"/>
                <a:ea typeface="Menlo Regular"/>
                <a:cs typeface="Menlo Regular"/>
                <a:sym typeface="Menlo Regular"/>
              </a:defRPr>
            </a:pPr>
            <a:r>
              <a:t>    token_interface::{</a:t>
            </a:r>
          </a:p>
          <a:p>
            <a:pPr algn="l" defTabSz="457200">
              <a:defRPr>
                <a:solidFill>
                  <a:srgbClr val="D4D4D4"/>
                </a:solidFill>
                <a:latin typeface="Menlo Regular"/>
                <a:ea typeface="Menlo Regular"/>
                <a:cs typeface="Menlo Regular"/>
                <a:sym typeface="Menlo Regular"/>
              </a:defRPr>
            </a:pPr>
            <a:r>
              <a:t>        close_account, transfer_checked, CloseAccount, Mint, TokenAccount, TokenInterface,</a:t>
            </a:r>
          </a:p>
          <a:p>
            <a:pPr algn="l" defTabSz="457200">
              <a:defRPr>
                <a:solidFill>
                  <a:srgbClr val="D4D4D4"/>
                </a:solidFill>
                <a:latin typeface="Menlo Regular"/>
                <a:ea typeface="Menlo Regular"/>
                <a:cs typeface="Menlo Regular"/>
                <a:sym typeface="Menlo Regular"/>
              </a:defRPr>
            </a:pPr>
            <a:r>
              <a:t>        TransferChecked,</a:t>
            </a:r>
          </a:p>
          <a:p>
            <a:pPr algn="l" defTabSz="457200">
              <a:defRPr>
                <a:solidFill>
                  <a:srgbClr val="D4D4D4"/>
                </a:solidFill>
                <a:latin typeface="Menlo Regular"/>
                <a:ea typeface="Menlo Regular"/>
                <a:cs typeface="Menlo Regular"/>
                <a:sym typeface="Menlo Regular"/>
              </a:defRPr>
            </a:pPr>
            <a:r>
              <a:t>    },</a:t>
            </a:r>
          </a:p>
          <a:p>
            <a:pPr algn="l" defTabSz="457200">
              <a:defRPr>
                <a:solidFill>
                  <a:srgbClr val="D4D4D4"/>
                </a:solidFill>
                <a:latin typeface="Menlo Regular"/>
                <a:ea typeface="Menlo Regular"/>
                <a:cs typeface="Menlo Regular"/>
                <a:sym typeface="Menlo Regular"/>
              </a:defRPr>
            </a:pP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use</a:t>
            </a:r>
            <a:r>
              <a:t> </a:t>
            </a:r>
            <a:r>
              <a:rPr>
                <a:solidFill>
                  <a:srgbClr val="569CD6"/>
                </a:solidFill>
              </a:rPr>
              <a:t>crate</a:t>
            </a:r>
            <a:r>
              <a:t>::Offer;</a:t>
            </a:r>
          </a:p>
        </p:txBody>
      </p:sp>
      <p:sp>
        <p:nvSpPr>
          <p:cNvPr id="1112" name="13. Create our take_offer file!"/>
          <p:cNvSpPr txBox="1"/>
          <p:nvPr/>
        </p:nvSpPr>
        <p:spPr>
          <a:xfrm>
            <a:off x="1002063" y="590717"/>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13. Create our take_offer file!</a:t>
            </a:r>
          </a:p>
        </p:txBody>
      </p:sp>
      <p:sp>
        <p:nvSpPr>
          <p:cNvPr id="1113" name="Create programs/escrow/src/instructions/take_offer.rs"/>
          <p:cNvSpPr txBox="1"/>
          <p:nvPr/>
        </p:nvSpPr>
        <p:spPr>
          <a:xfrm>
            <a:off x="2408452" y="6540550"/>
            <a:ext cx="11114076"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Create programs/escrow/src/instructions/take_offer.rs</a:t>
            </a:r>
          </a:p>
        </p:txBody>
      </p:sp>
      <p:sp>
        <p:nvSpPr>
          <p:cNvPr id="1114" name="continued on next slide..."/>
          <p:cNvSpPr txBox="1"/>
          <p:nvPr/>
        </p:nvSpPr>
        <p:spPr>
          <a:xfrm>
            <a:off x="2577775" y="13008833"/>
            <a:ext cx="5255058"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on next slide...</a:t>
            </a:r>
          </a:p>
        </p:txBody>
      </p:sp>
      <p:sp>
        <p:nvSpPr>
          <p:cNvPr id="1115" name="pub mod take_offer;…"/>
          <p:cNvSpPr txBox="1"/>
          <p:nvPr/>
        </p:nvSpPr>
        <p:spPr>
          <a:xfrm>
            <a:off x="3129536" y="4464470"/>
            <a:ext cx="16936239" cy="15748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r>
              <a:rPr>
                <a:solidFill>
                  <a:srgbClr val="569CD6"/>
                </a:solidFill>
              </a:rPr>
              <a:t>pub</a:t>
            </a:r>
            <a:r>
              <a:t> </a:t>
            </a:r>
            <a:r>
              <a:rPr>
                <a:solidFill>
                  <a:srgbClr val="569CD6"/>
                </a:solidFill>
              </a:rPr>
              <a:t>mod</a:t>
            </a:r>
            <a:r>
              <a:t> take_offer;</a:t>
            </a:r>
          </a:p>
          <a:p>
            <a:pPr algn="l" defTabSz="457200">
              <a:defRPr>
                <a:solidFill>
                  <a:srgbClr val="D4D4D4"/>
                </a:solidFill>
                <a:latin typeface="Menlo Regular"/>
                <a:ea typeface="Menlo Regular"/>
                <a:cs typeface="Menlo Regular"/>
                <a:sym typeface="Menlo Regular"/>
              </a:defRPr>
            </a:pPr>
            <a:r>
              <a:rPr>
                <a:solidFill>
                  <a:srgbClr val="569CD6"/>
                </a:solidFill>
              </a:rPr>
              <a:t>pub</a:t>
            </a:r>
            <a:r>
              <a:t> </a:t>
            </a:r>
            <a:r>
              <a:rPr>
                <a:solidFill>
                  <a:srgbClr val="569CD6"/>
                </a:solidFill>
              </a:rPr>
              <a:t>use</a:t>
            </a:r>
            <a:r>
              <a:t> take_offer::*;</a:t>
            </a:r>
          </a:p>
        </p:txBody>
      </p:sp>
      <p:sp>
        <p:nvSpPr>
          <p:cNvPr id="1116" name="Edit programs/escrow/src/instructions/mod.rs and add:"/>
          <p:cNvSpPr txBox="1"/>
          <p:nvPr/>
        </p:nvSpPr>
        <p:spPr>
          <a:xfrm>
            <a:off x="2405566" y="3018270"/>
            <a:ext cx="11435944"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ct val="117999"/>
              </a:lnSpc>
              <a:defRPr sz="3600"/>
            </a:pPr>
            <a:r>
              <a:t>Edit programs/escrow/src/instructions/</a:t>
            </a:r>
            <a:r>
              <a:rPr u="sng">
                <a:hlinkClick r:id="rId3" invalidUrl="" action="" tgtFrame="" tooltip="" history="1" highlightClick="0" endSnd="0"/>
              </a:rPr>
              <a:t>mod.rs</a:t>
            </a:r>
            <a:r>
              <a:t> and add:</a:t>
            </a:r>
          </a:p>
        </p:txBody>
      </p:sp>
    </p:spTree>
  </p:cSld>
  <p:clrMapOvr>
    <a:masterClrMapping/>
  </p:clrMapOvr>
  <p:transition xmlns:p14="http://schemas.microsoft.com/office/powerpoint/2010/main" spd="med" advClick="1"/>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0" name="#[derive(Accounts)]…"/>
          <p:cNvSpPr txBox="1"/>
          <p:nvPr/>
        </p:nvSpPr>
        <p:spPr>
          <a:xfrm>
            <a:off x="3256290" y="2076149"/>
            <a:ext cx="16936238" cy="108204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r>
              <a:t>#[derive(Accounts)]</a:t>
            </a:r>
          </a:p>
          <a:p>
            <a:pPr algn="l" defTabSz="457200">
              <a:defRPr>
                <a:solidFill>
                  <a:srgbClr val="D4D4D4"/>
                </a:solidFill>
                <a:latin typeface="Menlo Regular"/>
                <a:ea typeface="Menlo Regular"/>
                <a:cs typeface="Menlo Regular"/>
                <a:sym typeface="Menlo Regular"/>
              </a:defRPr>
            </a:pPr>
            <a:r>
              <a:rPr>
                <a:solidFill>
                  <a:srgbClr val="569CD6"/>
                </a:solidFill>
              </a:rPr>
              <a:t>pub</a:t>
            </a:r>
            <a:r>
              <a:t> </a:t>
            </a:r>
            <a:r>
              <a:rPr>
                <a:solidFill>
                  <a:srgbClr val="569CD6"/>
                </a:solidFill>
              </a:rPr>
              <a:t>struct</a:t>
            </a:r>
            <a:r>
              <a:t> TakeOffer&lt;</a:t>
            </a:r>
            <a:r>
              <a:rPr>
                <a:solidFill>
                  <a:srgbClr val="569CD6"/>
                </a:solidFill>
              </a:rPr>
              <a:t>'info</a:t>
            </a:r>
            <a:r>
              <a:t>&gt; {</a:t>
            </a:r>
          </a:p>
          <a:p>
            <a:pPr algn="l" defTabSz="457200">
              <a:defRPr>
                <a:solidFill>
                  <a:srgbClr val="D4D4D4"/>
                </a:solidFill>
                <a:latin typeface="Menlo Regular"/>
                <a:ea typeface="Menlo Regular"/>
                <a:cs typeface="Menlo Regular"/>
                <a:sym typeface="Menlo Regular"/>
              </a:defRPr>
            </a:pPr>
            <a:r>
              <a:t>    #[account(</a:t>
            </a:r>
            <a:r>
              <a:rPr>
                <a:solidFill>
                  <a:srgbClr val="569CD6"/>
                </a:solidFill>
              </a:rPr>
              <a:t>mut</a:t>
            </a:r>
            <a:r>
              <a:t>)]</a:t>
            </a: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taker: Signer&lt;</a:t>
            </a:r>
            <a:r>
              <a:rPr>
                <a:solidFill>
                  <a:srgbClr val="569CD6"/>
                </a:solidFill>
              </a:rPr>
              <a:t>'info</a:t>
            </a:r>
            <a:r>
              <a:t>&gt;,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    #[account(</a:t>
            </a:r>
            <a:r>
              <a:rPr>
                <a:solidFill>
                  <a:srgbClr val="569CD6"/>
                </a:solidFill>
              </a:rPr>
              <a:t>mut</a:t>
            </a:r>
            <a:r>
              <a:t>)]</a:t>
            </a: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maker: SystemAccount&lt;</a:t>
            </a:r>
            <a:r>
              <a:rPr>
                <a:solidFill>
                  <a:srgbClr val="569CD6"/>
                </a:solidFill>
              </a:rPr>
              <a:t>'info</a:t>
            </a:r>
            <a:r>
              <a:t>&gt;,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token_mint_a: InterfaceAccount&lt;</a:t>
            </a:r>
            <a:r>
              <a:rPr>
                <a:solidFill>
                  <a:srgbClr val="569CD6"/>
                </a:solidFill>
              </a:rPr>
              <a:t>'info</a:t>
            </a:r>
            <a:r>
              <a:t>, Mint&gt;,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token_mint_b: InterfaceAccount&lt;</a:t>
            </a:r>
            <a:r>
              <a:rPr>
                <a:solidFill>
                  <a:srgbClr val="569CD6"/>
                </a:solidFill>
              </a:rPr>
              <a:t>'info</a:t>
            </a:r>
            <a:r>
              <a:t>, Mint&gt;,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    #[account(</a:t>
            </a:r>
          </a:p>
          <a:p>
            <a:pPr algn="l" defTabSz="457200">
              <a:defRPr>
                <a:solidFill>
                  <a:srgbClr val="D4D4D4"/>
                </a:solidFill>
                <a:latin typeface="Menlo Regular"/>
                <a:ea typeface="Menlo Regular"/>
                <a:cs typeface="Menlo Regular"/>
                <a:sym typeface="Menlo Regular"/>
              </a:defRPr>
            </a:pPr>
            <a:r>
              <a:t>        init_if_needed,</a:t>
            </a:r>
          </a:p>
          <a:p>
            <a:pPr algn="l" defTabSz="457200">
              <a:defRPr>
                <a:solidFill>
                  <a:srgbClr val="D4D4D4"/>
                </a:solidFill>
                <a:latin typeface="Menlo Regular"/>
                <a:ea typeface="Menlo Regular"/>
                <a:cs typeface="Menlo Regular"/>
                <a:sym typeface="Menlo Regular"/>
              </a:defRPr>
            </a:pPr>
            <a:r>
              <a:t>        payer = taker,</a:t>
            </a:r>
          </a:p>
          <a:p>
            <a:pPr algn="l" defTabSz="457200">
              <a:defRPr>
                <a:solidFill>
                  <a:srgbClr val="D4D4D4"/>
                </a:solidFill>
                <a:latin typeface="Menlo Regular"/>
                <a:ea typeface="Menlo Regular"/>
                <a:cs typeface="Menlo Regular"/>
                <a:sym typeface="Menlo Regular"/>
              </a:defRPr>
            </a:pPr>
            <a:r>
              <a:t>        associated_token::mint = token_mint_a,</a:t>
            </a:r>
          </a:p>
          <a:p>
            <a:pPr algn="l" defTabSz="457200">
              <a:defRPr>
                <a:solidFill>
                  <a:srgbClr val="D4D4D4"/>
                </a:solidFill>
                <a:latin typeface="Menlo Regular"/>
                <a:ea typeface="Menlo Regular"/>
                <a:cs typeface="Menlo Regular"/>
                <a:sym typeface="Menlo Regular"/>
              </a:defRPr>
            </a:pPr>
            <a:r>
              <a:t>        associated_token::authority = taker,</a:t>
            </a:r>
          </a:p>
          <a:p>
            <a:pPr algn="l" defTabSz="457200">
              <a:defRPr>
                <a:solidFill>
                  <a:srgbClr val="D4D4D4"/>
                </a:solidFill>
                <a:latin typeface="Menlo Regular"/>
                <a:ea typeface="Menlo Regular"/>
                <a:cs typeface="Menlo Regular"/>
                <a:sym typeface="Menlo Regular"/>
              </a:defRPr>
            </a:pPr>
            <a:r>
              <a:t>        associated_token::token_program = token_program,</a:t>
            </a:r>
          </a:p>
          <a:p>
            <a:pPr algn="l" defTabSz="457200">
              <a:defRPr>
                <a:solidFill>
                  <a:srgbClr val="D4D4D4"/>
                </a:solidFill>
                <a:latin typeface="Menlo Regular"/>
                <a:ea typeface="Menlo Regular"/>
                <a:cs typeface="Menlo Regular"/>
                <a:sym typeface="Menlo Regular"/>
              </a:defRPr>
            </a:pPr>
            <a:r>
              <a:t>    )]</a:t>
            </a: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taker_token_account_a: Box&lt;InterfaceAccount&lt;</a:t>
            </a:r>
            <a:r>
              <a:rPr>
                <a:solidFill>
                  <a:srgbClr val="569CD6"/>
                </a:solidFill>
              </a:rPr>
              <a:t>'info</a:t>
            </a:r>
            <a:r>
              <a:t>, TokenAccount&gt;&gt;,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    #[account(</a:t>
            </a:r>
          </a:p>
          <a:p>
            <a:pPr algn="l" defTabSz="457200">
              <a:defRPr>
                <a:solidFill>
                  <a:srgbClr val="D4D4D4"/>
                </a:solidFill>
                <a:latin typeface="Menlo Regular"/>
                <a:ea typeface="Menlo Regular"/>
                <a:cs typeface="Menlo Regular"/>
                <a:sym typeface="Menlo Regular"/>
              </a:defRPr>
            </a:pPr>
            <a:r>
              <a:t>        </a:t>
            </a:r>
            <a:r>
              <a:rPr>
                <a:solidFill>
                  <a:srgbClr val="569CD6"/>
                </a:solidFill>
              </a:rPr>
              <a:t>mut</a:t>
            </a:r>
            <a:r>
              <a:t>,</a:t>
            </a:r>
          </a:p>
          <a:p>
            <a:pPr algn="l" defTabSz="457200">
              <a:defRPr>
                <a:solidFill>
                  <a:srgbClr val="D4D4D4"/>
                </a:solidFill>
                <a:latin typeface="Menlo Regular"/>
                <a:ea typeface="Menlo Regular"/>
                <a:cs typeface="Menlo Regular"/>
                <a:sym typeface="Menlo Regular"/>
              </a:defRPr>
            </a:pPr>
            <a:r>
              <a:t>        associated_token::mint = token_mint_b,</a:t>
            </a:r>
          </a:p>
          <a:p>
            <a:pPr algn="l" defTabSz="457200">
              <a:defRPr>
                <a:solidFill>
                  <a:srgbClr val="D4D4D4"/>
                </a:solidFill>
                <a:latin typeface="Menlo Regular"/>
                <a:ea typeface="Menlo Regular"/>
                <a:cs typeface="Menlo Regular"/>
                <a:sym typeface="Menlo Regular"/>
              </a:defRPr>
            </a:pPr>
            <a:r>
              <a:t>        associated_token::authority = taker,</a:t>
            </a:r>
          </a:p>
          <a:p>
            <a:pPr algn="l" defTabSz="457200">
              <a:defRPr>
                <a:solidFill>
                  <a:srgbClr val="D4D4D4"/>
                </a:solidFill>
                <a:latin typeface="Menlo Regular"/>
                <a:ea typeface="Menlo Regular"/>
                <a:cs typeface="Menlo Regular"/>
                <a:sym typeface="Menlo Regular"/>
              </a:defRPr>
            </a:pPr>
            <a:r>
              <a:t>        associated_token::token_program = token_program,</a:t>
            </a:r>
          </a:p>
          <a:p>
            <a:pPr algn="l" defTabSz="457200">
              <a:defRPr>
                <a:solidFill>
                  <a:srgbClr val="D4D4D4"/>
                </a:solidFill>
                <a:latin typeface="Menlo Regular"/>
                <a:ea typeface="Menlo Regular"/>
                <a:cs typeface="Menlo Regular"/>
                <a:sym typeface="Menlo Regular"/>
              </a:defRPr>
            </a:pPr>
            <a:r>
              <a:t>    )]</a:t>
            </a: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taker_token_account_b: Box&lt;InterfaceAccount&lt;</a:t>
            </a:r>
            <a:r>
              <a:rPr>
                <a:solidFill>
                  <a:srgbClr val="569CD6"/>
                </a:solidFill>
              </a:rPr>
              <a:t>'info</a:t>
            </a:r>
            <a:r>
              <a:t>, TokenAccount&gt;&gt;,</a:t>
            </a:r>
          </a:p>
        </p:txBody>
      </p:sp>
      <p:sp>
        <p:nvSpPr>
          <p:cNvPr id="1121" name="14. Create our TakeOffer accounts struct 1/3"/>
          <p:cNvSpPr txBox="1"/>
          <p:nvPr/>
        </p:nvSpPr>
        <p:spPr>
          <a:xfrm>
            <a:off x="898154" y="175081"/>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14. Create our TakeOffer accounts struct 1/3</a:t>
            </a:r>
          </a:p>
        </p:txBody>
      </p:sp>
      <p:sp>
        <p:nvSpPr>
          <p:cNvPr id="1122" name="programs/escrow/src/instructions/take_offer.rs continued"/>
          <p:cNvSpPr txBox="1"/>
          <p:nvPr/>
        </p:nvSpPr>
        <p:spPr>
          <a:xfrm>
            <a:off x="2122702" y="1409875"/>
            <a:ext cx="11792104"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ct val="117999"/>
              </a:lnSpc>
              <a:defRPr sz="3600"/>
            </a:pPr>
            <a:r>
              <a:t>programs/escrow/src/instructions/</a:t>
            </a:r>
            <a:r>
              <a:rPr u="sng">
                <a:hlinkClick r:id="rId3" invalidUrl="" action="" tgtFrame="" tooltip="" history="1" highlightClick="0" endSnd="0"/>
              </a:rPr>
              <a:t>take_offer.rs</a:t>
            </a:r>
            <a:r>
              <a:t> continued</a:t>
            </a:r>
          </a:p>
        </p:txBody>
      </p:sp>
      <p:sp>
        <p:nvSpPr>
          <p:cNvPr id="1123" name="continued on next slide..."/>
          <p:cNvSpPr txBox="1"/>
          <p:nvPr/>
        </p:nvSpPr>
        <p:spPr>
          <a:xfrm>
            <a:off x="2369957" y="12979880"/>
            <a:ext cx="5255058"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on next slide...</a:t>
            </a:r>
          </a:p>
        </p:txBody>
      </p:sp>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7" name="#[account(…"/>
          <p:cNvSpPr txBox="1"/>
          <p:nvPr/>
        </p:nvSpPr>
        <p:spPr>
          <a:xfrm>
            <a:off x="3256290" y="3498549"/>
            <a:ext cx="16936238" cy="79756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r>
              <a:t>    #[account(</a:t>
            </a:r>
          </a:p>
          <a:p>
            <a:pPr algn="l" defTabSz="457200">
              <a:defRPr>
                <a:solidFill>
                  <a:srgbClr val="D4D4D4"/>
                </a:solidFill>
                <a:latin typeface="Menlo Regular"/>
                <a:ea typeface="Menlo Regular"/>
                <a:cs typeface="Menlo Regular"/>
                <a:sym typeface="Menlo Regular"/>
              </a:defRPr>
            </a:pPr>
            <a:r>
              <a:t>        init_if_needed,</a:t>
            </a:r>
          </a:p>
          <a:p>
            <a:pPr algn="l" defTabSz="457200">
              <a:defRPr>
                <a:solidFill>
                  <a:srgbClr val="D4D4D4"/>
                </a:solidFill>
                <a:latin typeface="Menlo Regular"/>
                <a:ea typeface="Menlo Regular"/>
                <a:cs typeface="Menlo Regular"/>
                <a:sym typeface="Menlo Regular"/>
              </a:defRPr>
            </a:pPr>
            <a:r>
              <a:t>        payer = taker,</a:t>
            </a:r>
          </a:p>
          <a:p>
            <a:pPr algn="l" defTabSz="457200">
              <a:defRPr>
                <a:solidFill>
                  <a:srgbClr val="D4D4D4"/>
                </a:solidFill>
                <a:latin typeface="Menlo Regular"/>
                <a:ea typeface="Menlo Regular"/>
                <a:cs typeface="Menlo Regular"/>
                <a:sym typeface="Menlo Regular"/>
              </a:defRPr>
            </a:pPr>
            <a:r>
              <a:t>        associated_token::mint = token_mint_b,</a:t>
            </a:r>
          </a:p>
          <a:p>
            <a:pPr algn="l" defTabSz="457200">
              <a:defRPr>
                <a:solidFill>
                  <a:srgbClr val="D4D4D4"/>
                </a:solidFill>
                <a:latin typeface="Menlo Regular"/>
                <a:ea typeface="Menlo Regular"/>
                <a:cs typeface="Menlo Regular"/>
                <a:sym typeface="Menlo Regular"/>
              </a:defRPr>
            </a:pPr>
            <a:r>
              <a:t>        associated_token::authority = maker,</a:t>
            </a:r>
          </a:p>
          <a:p>
            <a:pPr algn="l" defTabSz="457200">
              <a:defRPr>
                <a:solidFill>
                  <a:srgbClr val="D4D4D4"/>
                </a:solidFill>
                <a:latin typeface="Menlo Regular"/>
                <a:ea typeface="Menlo Regular"/>
                <a:cs typeface="Menlo Regular"/>
                <a:sym typeface="Menlo Regular"/>
              </a:defRPr>
            </a:pPr>
            <a:r>
              <a:t>        associated_token::token_program = token_program,</a:t>
            </a:r>
          </a:p>
          <a:p>
            <a:pPr algn="l" defTabSz="457200">
              <a:defRPr>
                <a:solidFill>
                  <a:srgbClr val="D4D4D4"/>
                </a:solidFill>
                <a:latin typeface="Menlo Regular"/>
                <a:ea typeface="Menlo Regular"/>
                <a:cs typeface="Menlo Regular"/>
                <a:sym typeface="Menlo Regular"/>
              </a:defRPr>
            </a:pPr>
            <a:r>
              <a:t>    )]</a:t>
            </a: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maker_token_account_b: Box&lt;InterfaceAccount&lt;</a:t>
            </a:r>
            <a:r>
              <a:rPr>
                <a:solidFill>
                  <a:srgbClr val="569CD6"/>
                </a:solidFill>
              </a:rPr>
              <a:t>'info</a:t>
            </a:r>
            <a:r>
              <a:t>, TokenAccount&gt;&gt;,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    #[account(</a:t>
            </a:r>
          </a:p>
          <a:p>
            <a:pPr algn="l" defTabSz="457200">
              <a:defRPr>
                <a:solidFill>
                  <a:srgbClr val="D4D4D4"/>
                </a:solidFill>
                <a:latin typeface="Menlo Regular"/>
                <a:ea typeface="Menlo Regular"/>
                <a:cs typeface="Menlo Regular"/>
                <a:sym typeface="Menlo Regular"/>
              </a:defRPr>
            </a:pPr>
            <a:r>
              <a:t>        </a:t>
            </a:r>
            <a:r>
              <a:rPr>
                <a:solidFill>
                  <a:srgbClr val="569CD6"/>
                </a:solidFill>
              </a:rPr>
              <a:t>mut</a:t>
            </a:r>
            <a:r>
              <a:t>,</a:t>
            </a:r>
          </a:p>
          <a:p>
            <a:pPr algn="l" defTabSz="457200">
              <a:defRPr>
                <a:solidFill>
                  <a:srgbClr val="D4D4D4"/>
                </a:solidFill>
                <a:latin typeface="Menlo Regular"/>
                <a:ea typeface="Menlo Regular"/>
                <a:cs typeface="Menlo Regular"/>
                <a:sym typeface="Menlo Regular"/>
              </a:defRPr>
            </a:pPr>
            <a:r>
              <a:t>        close = maker,</a:t>
            </a:r>
          </a:p>
          <a:p>
            <a:pPr algn="l" defTabSz="457200">
              <a:defRPr>
                <a:solidFill>
                  <a:srgbClr val="D4D4D4"/>
                </a:solidFill>
                <a:latin typeface="Menlo Regular"/>
                <a:ea typeface="Menlo Regular"/>
                <a:cs typeface="Menlo Regular"/>
                <a:sym typeface="Menlo Regular"/>
              </a:defRPr>
            </a:pPr>
            <a:r>
              <a:t>        has_one = maker,</a:t>
            </a:r>
          </a:p>
          <a:p>
            <a:pPr algn="l" defTabSz="457200">
              <a:defRPr>
                <a:solidFill>
                  <a:srgbClr val="D4D4D4"/>
                </a:solidFill>
                <a:latin typeface="Menlo Regular"/>
                <a:ea typeface="Menlo Regular"/>
                <a:cs typeface="Menlo Regular"/>
                <a:sym typeface="Menlo Regular"/>
              </a:defRPr>
            </a:pPr>
            <a:r>
              <a:t>        has_one = token_mint_a,</a:t>
            </a:r>
          </a:p>
          <a:p>
            <a:pPr algn="l" defTabSz="457200">
              <a:defRPr>
                <a:solidFill>
                  <a:srgbClr val="D4D4D4"/>
                </a:solidFill>
                <a:latin typeface="Menlo Regular"/>
                <a:ea typeface="Menlo Regular"/>
                <a:cs typeface="Menlo Regular"/>
                <a:sym typeface="Menlo Regular"/>
              </a:defRPr>
            </a:pPr>
            <a:r>
              <a:t>        has_one = token_mint_b,</a:t>
            </a:r>
          </a:p>
          <a:p>
            <a:pPr algn="l" defTabSz="457200">
              <a:defRPr>
                <a:solidFill>
                  <a:srgbClr val="D4D4D4"/>
                </a:solidFill>
                <a:latin typeface="Menlo Regular"/>
                <a:ea typeface="Menlo Regular"/>
                <a:cs typeface="Menlo Regular"/>
                <a:sym typeface="Menlo Regular"/>
              </a:defRPr>
            </a:pPr>
            <a:r>
              <a:t>        seeds = [</a:t>
            </a:r>
            <a:r>
              <a:rPr>
                <a:solidFill>
                  <a:srgbClr val="CE9178"/>
                </a:solidFill>
              </a:rPr>
              <a:t>b"offer"</a:t>
            </a:r>
            <a:r>
              <a:t>, maker.key().as_ref(), offer.id.to_le_bytes().as_ref()],</a:t>
            </a:r>
          </a:p>
          <a:p>
            <a:pPr algn="l" defTabSz="457200">
              <a:defRPr>
                <a:solidFill>
                  <a:srgbClr val="D4D4D4"/>
                </a:solidFill>
                <a:latin typeface="Menlo Regular"/>
                <a:ea typeface="Menlo Regular"/>
                <a:cs typeface="Menlo Regular"/>
                <a:sym typeface="Menlo Regular"/>
              </a:defRPr>
            </a:pPr>
            <a:r>
              <a:t>        bump = offer.bump</a:t>
            </a:r>
          </a:p>
          <a:p>
            <a:pPr algn="l" defTabSz="457200">
              <a:defRPr>
                <a:solidFill>
                  <a:srgbClr val="D4D4D4"/>
                </a:solidFill>
                <a:latin typeface="Menlo Regular"/>
                <a:ea typeface="Menlo Regular"/>
                <a:cs typeface="Menlo Regular"/>
                <a:sym typeface="Menlo Regular"/>
              </a:defRPr>
            </a:pPr>
            <a:r>
              <a:t>    )]</a:t>
            </a:r>
          </a:p>
          <a:p>
            <a:pPr algn="l" defTabSz="457200">
              <a:defRPr>
                <a:solidFill>
                  <a:srgbClr val="D4D4D4"/>
                </a:solidFill>
                <a:latin typeface="Menlo Regular"/>
                <a:ea typeface="Menlo Regular"/>
                <a:cs typeface="Menlo Regular"/>
                <a:sym typeface="Menlo Regular"/>
              </a:defRPr>
            </a:pPr>
            <a:r>
              <a:t>    offer: Account&lt;</a:t>
            </a:r>
            <a:r>
              <a:rPr>
                <a:solidFill>
                  <a:srgbClr val="569CD6"/>
                </a:solidFill>
              </a:rPr>
              <a:t>'info</a:t>
            </a:r>
            <a:r>
              <a:t>, Offer&gt;,</a:t>
            </a:r>
          </a:p>
        </p:txBody>
      </p:sp>
      <p:sp>
        <p:nvSpPr>
          <p:cNvPr id="1128" name="15. Create our TakeOffer accounts struct 2/3"/>
          <p:cNvSpPr txBox="1"/>
          <p:nvPr/>
        </p:nvSpPr>
        <p:spPr>
          <a:xfrm>
            <a:off x="898154" y="175081"/>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15. Create our TakeOffer accounts struct 2/3</a:t>
            </a:r>
          </a:p>
        </p:txBody>
      </p:sp>
      <p:sp>
        <p:nvSpPr>
          <p:cNvPr id="1129" name="programs/escrow/src/instructions/take_offer.rs continued (inside TakeOffer struct)"/>
          <p:cNvSpPr txBox="1"/>
          <p:nvPr/>
        </p:nvSpPr>
        <p:spPr>
          <a:xfrm>
            <a:off x="2122702" y="1409875"/>
            <a:ext cx="16730321"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ct val="117999"/>
              </a:lnSpc>
              <a:defRPr sz="3600"/>
            </a:pPr>
            <a:r>
              <a:t>programs/escrow/src/instructions/</a:t>
            </a:r>
            <a:r>
              <a:rPr u="sng">
                <a:hlinkClick r:id="rId3" invalidUrl="" action="" tgtFrame="" tooltip="" history="1" highlightClick="0" endSnd="0"/>
              </a:rPr>
              <a:t>take_offer.rs</a:t>
            </a:r>
            <a:r>
              <a:t> continued (inside TakeOffer struct)</a:t>
            </a:r>
          </a:p>
        </p:txBody>
      </p:sp>
      <p:sp>
        <p:nvSpPr>
          <p:cNvPr id="1130" name="continued on next slide..."/>
          <p:cNvSpPr txBox="1"/>
          <p:nvPr/>
        </p:nvSpPr>
        <p:spPr>
          <a:xfrm>
            <a:off x="2369957" y="12979880"/>
            <a:ext cx="5255058"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on next slide...</a:t>
            </a:r>
          </a:p>
        </p:txBody>
      </p:sp>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4" name="[account(…"/>
          <p:cNvSpPr txBox="1"/>
          <p:nvPr/>
        </p:nvSpPr>
        <p:spPr>
          <a:xfrm>
            <a:off x="3392196" y="4482573"/>
            <a:ext cx="16936238" cy="54864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r>
              <a:t>    [account(</a:t>
            </a:r>
          </a:p>
          <a:p>
            <a:pPr algn="l" defTabSz="457200">
              <a:defRPr>
                <a:solidFill>
                  <a:srgbClr val="D4D4D4"/>
                </a:solidFill>
                <a:latin typeface="Menlo Regular"/>
                <a:ea typeface="Menlo Regular"/>
                <a:cs typeface="Menlo Regular"/>
                <a:sym typeface="Menlo Regular"/>
              </a:defRPr>
            </a:pPr>
            <a:r>
              <a:t>        </a:t>
            </a:r>
            <a:r>
              <a:rPr>
                <a:solidFill>
                  <a:srgbClr val="569CD6"/>
                </a:solidFill>
              </a:rPr>
              <a:t>mut</a:t>
            </a:r>
            <a:r>
              <a:t>,</a:t>
            </a:r>
          </a:p>
          <a:p>
            <a:pPr algn="l" defTabSz="457200">
              <a:defRPr>
                <a:solidFill>
                  <a:srgbClr val="D4D4D4"/>
                </a:solidFill>
                <a:latin typeface="Menlo Regular"/>
                <a:ea typeface="Menlo Regular"/>
                <a:cs typeface="Menlo Regular"/>
                <a:sym typeface="Menlo Regular"/>
              </a:defRPr>
            </a:pPr>
            <a:r>
              <a:t>        associated_token::mint = token_mint_a,</a:t>
            </a:r>
          </a:p>
          <a:p>
            <a:pPr algn="l" defTabSz="457200">
              <a:defRPr>
                <a:solidFill>
                  <a:srgbClr val="D4D4D4"/>
                </a:solidFill>
                <a:latin typeface="Menlo Regular"/>
                <a:ea typeface="Menlo Regular"/>
                <a:cs typeface="Menlo Regular"/>
                <a:sym typeface="Menlo Regular"/>
              </a:defRPr>
            </a:pPr>
            <a:r>
              <a:t>        associated_token::authority = offer,</a:t>
            </a:r>
          </a:p>
          <a:p>
            <a:pPr algn="l" defTabSz="457200">
              <a:defRPr>
                <a:solidFill>
                  <a:srgbClr val="D4D4D4"/>
                </a:solidFill>
                <a:latin typeface="Menlo Regular"/>
                <a:ea typeface="Menlo Regular"/>
                <a:cs typeface="Menlo Regular"/>
                <a:sym typeface="Menlo Regular"/>
              </a:defRPr>
            </a:pPr>
            <a:r>
              <a:t>        associated_token::token_program = token_program,</a:t>
            </a:r>
          </a:p>
          <a:p>
            <a:pPr algn="l" defTabSz="457200">
              <a:defRPr>
                <a:solidFill>
                  <a:srgbClr val="D4D4D4"/>
                </a:solidFill>
                <a:latin typeface="Menlo Regular"/>
                <a:ea typeface="Menlo Regular"/>
                <a:cs typeface="Menlo Regular"/>
                <a:sym typeface="Menlo Regular"/>
              </a:defRPr>
            </a:pPr>
            <a:r>
              <a:t>    )]</a:t>
            </a: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vault: InterfaceAccount&lt;</a:t>
            </a:r>
            <a:r>
              <a:rPr>
                <a:solidFill>
                  <a:srgbClr val="569CD6"/>
                </a:solidFill>
              </a:rPr>
              <a:t>'info</a:t>
            </a:r>
            <a:r>
              <a:t>, TokenAccount&gt;,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associated_token_program: Program&lt;</a:t>
            </a:r>
            <a:r>
              <a:rPr>
                <a:solidFill>
                  <a:srgbClr val="569CD6"/>
                </a:solidFill>
              </a:rPr>
              <a:t>'info</a:t>
            </a:r>
            <a:r>
              <a:t>, AssociatedToken&gt;,</a:t>
            </a: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token_program: Interface&lt;</a:t>
            </a:r>
            <a:r>
              <a:rPr>
                <a:solidFill>
                  <a:srgbClr val="569CD6"/>
                </a:solidFill>
              </a:rPr>
              <a:t>'info</a:t>
            </a:r>
            <a:r>
              <a:t>, TokenInterface&gt;,</a:t>
            </a: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system_program: Program&lt;</a:t>
            </a:r>
            <a:r>
              <a:rPr>
                <a:solidFill>
                  <a:srgbClr val="569CD6"/>
                </a:solidFill>
              </a:rPr>
              <a:t>'info</a:t>
            </a:r>
            <a:r>
              <a:t>, System&gt;,</a:t>
            </a:r>
          </a:p>
          <a:p>
            <a:pPr algn="l" defTabSz="457200">
              <a:defRPr>
                <a:solidFill>
                  <a:srgbClr val="D4D4D4"/>
                </a:solidFill>
                <a:latin typeface="Menlo Regular"/>
                <a:ea typeface="Menlo Regular"/>
                <a:cs typeface="Menlo Regular"/>
                <a:sym typeface="Menlo Regular"/>
              </a:defRPr>
            </a:pPr>
            <a:r>
              <a:t>}</a:t>
            </a:r>
          </a:p>
        </p:txBody>
      </p:sp>
      <p:sp>
        <p:nvSpPr>
          <p:cNvPr id="1135" name="16. Create our TakeOffer accounts struct 3/3"/>
          <p:cNvSpPr txBox="1"/>
          <p:nvPr/>
        </p:nvSpPr>
        <p:spPr>
          <a:xfrm>
            <a:off x="1054018" y="227035"/>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16. Create our TakeOffer accounts struct 3/3</a:t>
            </a:r>
          </a:p>
        </p:txBody>
      </p:sp>
      <p:sp>
        <p:nvSpPr>
          <p:cNvPr id="1136" name="programs/escrow/src/instructions/take_offer.rs continued (inside TakeOffer)"/>
          <p:cNvSpPr txBox="1"/>
          <p:nvPr/>
        </p:nvSpPr>
        <p:spPr>
          <a:xfrm>
            <a:off x="2174657" y="1471643"/>
            <a:ext cx="15434615"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ct val="117999"/>
              </a:lnSpc>
              <a:defRPr sz="3600"/>
            </a:pPr>
            <a:r>
              <a:t>programs/escrow/src/instructions/</a:t>
            </a:r>
            <a:r>
              <a:rPr u="sng">
                <a:hlinkClick r:id="rId3" invalidUrl="" action="" tgtFrame="" tooltip="" history="1" highlightClick="0" endSnd="0"/>
              </a:rPr>
              <a:t>take_offer.rs</a:t>
            </a:r>
            <a:r>
              <a:t> continued (inside TakeOffer)</a:t>
            </a:r>
          </a:p>
        </p:txBody>
      </p:sp>
      <p:sp>
        <p:nvSpPr>
          <p:cNvPr id="1137" name="All finished!"/>
          <p:cNvSpPr txBox="1"/>
          <p:nvPr/>
        </p:nvSpPr>
        <p:spPr>
          <a:xfrm>
            <a:off x="2525821" y="12668153"/>
            <a:ext cx="2451050"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All finished!</a:t>
            </a:r>
          </a:p>
        </p:txBody>
      </p:sp>
    </p:spTree>
  </p:cSld>
  <p:clrMapOvr>
    <a:masterClrMapping/>
  </p:clrMapOvr>
  <p:transition xmlns:p14="http://schemas.microsoft.com/office/powerpoint/2010/main" spd="med" advClick="1"/>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1" name="pub fn send_wanted_tokens_to_maker(ctx: &amp;Context&lt;TakeOffer&gt;) -&gt; Result&lt;()&gt; {…"/>
          <p:cNvSpPr txBox="1"/>
          <p:nvPr/>
        </p:nvSpPr>
        <p:spPr>
          <a:xfrm>
            <a:off x="3210355" y="3237973"/>
            <a:ext cx="16936238" cy="79756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r>
              <a:rPr>
                <a:solidFill>
                  <a:srgbClr val="569CD6"/>
                </a:solidFill>
              </a:rPr>
              <a:t>pub</a:t>
            </a:r>
            <a:r>
              <a:t> </a:t>
            </a:r>
            <a:r>
              <a:rPr>
                <a:solidFill>
                  <a:srgbClr val="569CD6"/>
                </a:solidFill>
              </a:rPr>
              <a:t>fn</a:t>
            </a:r>
            <a:r>
              <a:t> send_wanted_tokens_to_maker(ctx: &amp;Context&lt;TakeOffer&gt;) -&gt; Result&lt;()&gt; {</a:t>
            </a:r>
          </a:p>
          <a:p>
            <a:pPr algn="l" defTabSz="457200">
              <a:defRPr>
                <a:solidFill>
                  <a:srgbClr val="D4D4D4"/>
                </a:solidFill>
                <a:latin typeface="Menlo Regular"/>
                <a:ea typeface="Menlo Regular"/>
                <a:cs typeface="Menlo Regular"/>
                <a:sym typeface="Menlo Regular"/>
              </a:defRPr>
            </a:pPr>
            <a:r>
              <a:t>    </a:t>
            </a:r>
            <a:r>
              <a:rPr>
                <a:solidFill>
                  <a:srgbClr val="569CD6"/>
                </a:solidFill>
              </a:rPr>
              <a:t>let</a:t>
            </a:r>
            <a:r>
              <a:t> transfer_accounts = TransferChecked {</a:t>
            </a:r>
          </a:p>
          <a:p>
            <a:pPr algn="l" defTabSz="457200">
              <a:defRPr>
                <a:solidFill>
                  <a:srgbClr val="D4D4D4"/>
                </a:solidFill>
                <a:latin typeface="Menlo Regular"/>
                <a:ea typeface="Menlo Regular"/>
                <a:cs typeface="Menlo Regular"/>
                <a:sym typeface="Menlo Regular"/>
              </a:defRPr>
            </a:pPr>
            <a:r>
              <a:t>        from: ctx.accounts.taker_token_account_b.to_account_info(),</a:t>
            </a:r>
          </a:p>
          <a:p>
            <a:pPr algn="l" defTabSz="457200">
              <a:defRPr>
                <a:solidFill>
                  <a:srgbClr val="D4D4D4"/>
                </a:solidFill>
                <a:latin typeface="Menlo Regular"/>
                <a:ea typeface="Menlo Regular"/>
                <a:cs typeface="Menlo Regular"/>
                <a:sym typeface="Menlo Regular"/>
              </a:defRPr>
            </a:pPr>
            <a:r>
              <a:t>        mint: ctx.accounts.token_mint_b.to_account_info(),</a:t>
            </a:r>
          </a:p>
          <a:p>
            <a:pPr algn="l" defTabSz="457200">
              <a:defRPr>
                <a:solidFill>
                  <a:srgbClr val="D4D4D4"/>
                </a:solidFill>
                <a:latin typeface="Menlo Regular"/>
                <a:ea typeface="Menlo Regular"/>
                <a:cs typeface="Menlo Regular"/>
                <a:sym typeface="Menlo Regular"/>
              </a:defRPr>
            </a:pPr>
            <a:r>
              <a:t>        to: ctx.accounts.maker_token_account_b.to_account_info(),</a:t>
            </a:r>
          </a:p>
          <a:p>
            <a:pPr algn="l" defTabSz="457200">
              <a:defRPr>
                <a:solidFill>
                  <a:srgbClr val="D4D4D4"/>
                </a:solidFill>
                <a:latin typeface="Menlo Regular"/>
                <a:ea typeface="Menlo Regular"/>
                <a:cs typeface="Menlo Regular"/>
                <a:sym typeface="Menlo Regular"/>
              </a:defRPr>
            </a:pPr>
            <a:r>
              <a:t>        authority: ctx.accounts.taker.to_account_info(),</a:t>
            </a:r>
          </a:p>
          <a:p>
            <a:pPr algn="l" defTabSz="457200">
              <a:defRPr>
                <a:solidFill>
                  <a:srgbClr val="D4D4D4"/>
                </a:solidFill>
                <a:latin typeface="Menlo Regular"/>
                <a:ea typeface="Menlo Regular"/>
                <a:cs typeface="Menlo Regular"/>
                <a:sym typeface="Menlo Regular"/>
              </a:defRPr>
            </a:pPr>
            <a:r>
              <a:t>    };</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    </a:t>
            </a:r>
            <a:r>
              <a:rPr>
                <a:solidFill>
                  <a:srgbClr val="569CD6"/>
                </a:solidFill>
              </a:rPr>
              <a:t>let</a:t>
            </a:r>
            <a:r>
              <a:t> cpi_ctx = CpiContext::new(</a:t>
            </a:r>
          </a:p>
          <a:p>
            <a:pPr algn="l" defTabSz="457200">
              <a:defRPr>
                <a:solidFill>
                  <a:srgbClr val="D4D4D4"/>
                </a:solidFill>
                <a:latin typeface="Menlo Regular"/>
                <a:ea typeface="Menlo Regular"/>
                <a:cs typeface="Menlo Regular"/>
                <a:sym typeface="Menlo Regular"/>
              </a:defRPr>
            </a:pPr>
            <a:r>
              <a:t>        ctx.accounts.token_program.to_account_info(),</a:t>
            </a:r>
          </a:p>
          <a:p>
            <a:pPr algn="l" defTabSz="457200">
              <a:defRPr>
                <a:solidFill>
                  <a:srgbClr val="D4D4D4"/>
                </a:solidFill>
                <a:latin typeface="Menlo Regular"/>
                <a:ea typeface="Menlo Regular"/>
                <a:cs typeface="Menlo Regular"/>
                <a:sym typeface="Menlo Regular"/>
              </a:defRPr>
            </a:pPr>
            <a:r>
              <a:t>        transfer_accounts,</a:t>
            </a:r>
          </a:p>
          <a:p>
            <a:pPr algn="l" defTabSz="457200">
              <a:defRPr>
                <a:solidFill>
                  <a:srgbClr val="D4D4D4"/>
                </a:solidFill>
                <a:latin typeface="Menlo Regular"/>
                <a:ea typeface="Menlo Regular"/>
                <a:cs typeface="Menlo Regular"/>
                <a:sym typeface="Menlo Regular"/>
              </a:defRPr>
            </a:pPr>
            <a:r>
              <a:t>    );</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    transfer_checked(</a:t>
            </a:r>
          </a:p>
          <a:p>
            <a:pPr algn="l" defTabSz="457200">
              <a:defRPr>
                <a:solidFill>
                  <a:srgbClr val="D4D4D4"/>
                </a:solidFill>
                <a:latin typeface="Menlo Regular"/>
                <a:ea typeface="Menlo Regular"/>
                <a:cs typeface="Menlo Regular"/>
                <a:sym typeface="Menlo Regular"/>
              </a:defRPr>
            </a:pPr>
            <a:r>
              <a:t>        cpi_ctx,</a:t>
            </a:r>
          </a:p>
          <a:p>
            <a:pPr algn="l" defTabSz="457200">
              <a:defRPr>
                <a:solidFill>
                  <a:srgbClr val="D4D4D4"/>
                </a:solidFill>
                <a:latin typeface="Menlo Regular"/>
                <a:ea typeface="Menlo Regular"/>
                <a:cs typeface="Menlo Regular"/>
                <a:sym typeface="Menlo Regular"/>
              </a:defRPr>
            </a:pPr>
            <a:r>
              <a:t>        ctx.accounts.offer.token_b_wanted_amount,</a:t>
            </a:r>
          </a:p>
          <a:p>
            <a:pPr algn="l" defTabSz="457200">
              <a:defRPr>
                <a:solidFill>
                  <a:srgbClr val="D4D4D4"/>
                </a:solidFill>
                <a:latin typeface="Menlo Regular"/>
                <a:ea typeface="Menlo Regular"/>
                <a:cs typeface="Menlo Regular"/>
                <a:sym typeface="Menlo Regular"/>
              </a:defRPr>
            </a:pPr>
            <a:r>
              <a:t>        ctx.accounts.token_mint_b.decimals,</a:t>
            </a:r>
          </a:p>
          <a:p>
            <a:pPr algn="l" defTabSz="457200">
              <a:defRPr>
                <a:solidFill>
                  <a:srgbClr val="D4D4D4"/>
                </a:solidFill>
                <a:latin typeface="Menlo Regular"/>
                <a:ea typeface="Menlo Regular"/>
                <a:cs typeface="Menlo Regular"/>
                <a:sym typeface="Menlo Regular"/>
              </a:defRPr>
            </a:pPr>
            <a:r>
              <a:t>    )</a:t>
            </a:r>
          </a:p>
          <a:p>
            <a:pPr algn="l" defTabSz="457200">
              <a:defRPr>
                <a:solidFill>
                  <a:srgbClr val="D4D4D4"/>
                </a:solidFill>
                <a:latin typeface="Menlo Regular"/>
                <a:ea typeface="Menlo Regular"/>
                <a:cs typeface="Menlo Regular"/>
                <a:sym typeface="Menlo Regular"/>
              </a:defRPr>
            </a:pPr>
            <a:r>
              <a:t>}</a:t>
            </a:r>
          </a:p>
        </p:txBody>
      </p:sp>
      <p:sp>
        <p:nvSpPr>
          <p:cNvPr id="1142" name="17. Create send_wanted_tokens_to_maker()"/>
          <p:cNvSpPr txBox="1"/>
          <p:nvPr/>
        </p:nvSpPr>
        <p:spPr>
          <a:xfrm>
            <a:off x="1002063" y="590717"/>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17. Create send_wanted_tokens_to_maker()</a:t>
            </a:r>
          </a:p>
        </p:txBody>
      </p:sp>
      <p:sp>
        <p:nvSpPr>
          <p:cNvPr id="1143" name="programs/escrow/src/instructions/take_offer.rs continued"/>
          <p:cNvSpPr txBox="1"/>
          <p:nvPr/>
        </p:nvSpPr>
        <p:spPr>
          <a:xfrm>
            <a:off x="2122702" y="2180534"/>
            <a:ext cx="11792104"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ct val="117999"/>
              </a:lnSpc>
              <a:defRPr sz="3600"/>
            </a:pPr>
            <a:r>
              <a:t>programs/escrow/src/instructions/</a:t>
            </a:r>
            <a:r>
              <a:rPr u="sng">
                <a:hlinkClick r:id="rId3" invalidUrl="" action="" tgtFrame="" tooltip="" history="1" highlightClick="0" endSnd="0"/>
              </a:rPr>
              <a:t>take_offer.rs</a:t>
            </a:r>
            <a:r>
              <a:t> continued</a:t>
            </a:r>
          </a:p>
        </p:txBody>
      </p:sp>
      <p:sp>
        <p:nvSpPr>
          <p:cNvPr id="1144" name="continued on next slide..."/>
          <p:cNvSpPr txBox="1"/>
          <p:nvPr/>
        </p:nvSpPr>
        <p:spPr>
          <a:xfrm>
            <a:off x="2525821" y="12668153"/>
            <a:ext cx="5255058"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on next slide...</a:t>
            </a:r>
          </a:p>
        </p:txBody>
      </p:sp>
    </p:spTree>
  </p:cSld>
  <p:clrMapOvr>
    <a:masterClrMapping/>
  </p:clrMapOvr>
  <p:transition xmlns:p14="http://schemas.microsoft.com/office/powerpoint/2010/main" spd="med" advClick="1"/>
</p:sld>
</file>

<file path=ppt/slides/slide1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8" name="pub fn withdraw_and_close_vault(ctx: Context&lt;TakeOffer&gt;) -&gt; Result&lt;()&gt; {…"/>
          <p:cNvSpPr txBox="1"/>
          <p:nvPr/>
        </p:nvSpPr>
        <p:spPr>
          <a:xfrm>
            <a:off x="3132423" y="3433281"/>
            <a:ext cx="16936238" cy="83312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r>
              <a:rPr>
                <a:solidFill>
                  <a:srgbClr val="569CD6"/>
                </a:solidFill>
              </a:rPr>
              <a:t>pub</a:t>
            </a:r>
            <a:r>
              <a:t> </a:t>
            </a:r>
            <a:r>
              <a:rPr>
                <a:solidFill>
                  <a:srgbClr val="569CD6"/>
                </a:solidFill>
              </a:rPr>
              <a:t>fn</a:t>
            </a:r>
            <a:r>
              <a:t> withdraw_and_close_vault(ctx: Context&lt;TakeOffer&gt;) -&gt; Result&lt;()&gt; {</a:t>
            </a:r>
          </a:p>
          <a:p>
            <a:pPr algn="l" defTabSz="457200">
              <a:defRPr>
                <a:solidFill>
                  <a:srgbClr val="D4D4D4"/>
                </a:solidFill>
                <a:latin typeface="Menlo Regular"/>
                <a:ea typeface="Menlo Regular"/>
                <a:cs typeface="Menlo Regular"/>
                <a:sym typeface="Menlo Regular"/>
              </a:defRPr>
            </a:pPr>
            <a:r>
              <a:t>    </a:t>
            </a:r>
            <a:r>
              <a:rPr>
                <a:solidFill>
                  <a:srgbClr val="569CD6"/>
                </a:solidFill>
              </a:rPr>
              <a:t>let</a:t>
            </a:r>
            <a:r>
              <a:t> signer_seeds: [&amp;[&amp;[u8]]; </a:t>
            </a:r>
            <a:r>
              <a:rPr>
                <a:solidFill>
                  <a:srgbClr val="B5CEA8"/>
                </a:solidFill>
              </a:rPr>
              <a:t>1</a:t>
            </a:r>
            <a:r>
              <a:t>] = [&amp;[</a:t>
            </a:r>
          </a:p>
          <a:p>
            <a:pPr algn="l" defTabSz="457200">
              <a:defRPr>
                <a:solidFill>
                  <a:srgbClr val="D4D4D4"/>
                </a:solidFill>
                <a:latin typeface="Menlo Regular"/>
                <a:ea typeface="Menlo Regular"/>
                <a:cs typeface="Menlo Regular"/>
                <a:sym typeface="Menlo Regular"/>
              </a:defRPr>
            </a:pPr>
            <a:r>
              <a:t>        </a:t>
            </a:r>
            <a:r>
              <a:rPr>
                <a:solidFill>
                  <a:srgbClr val="CE9178"/>
                </a:solidFill>
              </a:rPr>
              <a:t>b"offer"</a:t>
            </a:r>
            <a:r>
              <a:t>,</a:t>
            </a:r>
          </a:p>
          <a:p>
            <a:pPr algn="l" defTabSz="457200">
              <a:defRPr>
                <a:solidFill>
                  <a:srgbClr val="D4D4D4"/>
                </a:solidFill>
                <a:latin typeface="Menlo Regular"/>
                <a:ea typeface="Menlo Regular"/>
                <a:cs typeface="Menlo Regular"/>
                <a:sym typeface="Menlo Regular"/>
              </a:defRPr>
            </a:pPr>
            <a:r>
              <a:t>        ctx.accounts.maker.to_account_info().key.as_ref(),</a:t>
            </a:r>
          </a:p>
          <a:p>
            <a:pPr algn="l" defTabSz="457200">
              <a:defRPr>
                <a:solidFill>
                  <a:srgbClr val="D4D4D4"/>
                </a:solidFill>
                <a:latin typeface="Menlo Regular"/>
                <a:ea typeface="Menlo Regular"/>
                <a:cs typeface="Menlo Regular"/>
                <a:sym typeface="Menlo Regular"/>
              </a:defRPr>
            </a:pPr>
            <a:r>
              <a:t>        &amp;ctx.accounts.offer.id.to_le_bytes()[..],</a:t>
            </a:r>
          </a:p>
          <a:p>
            <a:pPr algn="l" defTabSz="457200">
              <a:defRPr>
                <a:solidFill>
                  <a:srgbClr val="D4D4D4"/>
                </a:solidFill>
                <a:latin typeface="Menlo Regular"/>
                <a:ea typeface="Menlo Regular"/>
                <a:cs typeface="Menlo Regular"/>
                <a:sym typeface="Menlo Regular"/>
              </a:defRPr>
            </a:pPr>
            <a:r>
              <a:t>        &amp;[ctx.accounts.offer.bump],</a:t>
            </a:r>
          </a:p>
          <a:p>
            <a:pPr algn="l" defTabSz="457200">
              <a:defRPr>
                <a:solidFill>
                  <a:srgbClr val="D4D4D4"/>
                </a:solidFill>
                <a:latin typeface="Menlo Regular"/>
                <a:ea typeface="Menlo Regular"/>
                <a:cs typeface="Menlo Regular"/>
                <a:sym typeface="Menlo Regular"/>
              </a:defRPr>
            </a:pPr>
            <a:r>
              <a:t>    ]];</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    </a:t>
            </a:r>
            <a:r>
              <a:rPr>
                <a:solidFill>
                  <a:srgbClr val="569CD6"/>
                </a:solidFill>
              </a:rPr>
              <a:t>let</a:t>
            </a:r>
            <a:r>
              <a:t> accounts = TransferChecked {</a:t>
            </a:r>
          </a:p>
          <a:p>
            <a:pPr algn="l" defTabSz="457200">
              <a:defRPr>
                <a:solidFill>
                  <a:srgbClr val="D4D4D4"/>
                </a:solidFill>
                <a:latin typeface="Menlo Regular"/>
                <a:ea typeface="Menlo Regular"/>
                <a:cs typeface="Menlo Regular"/>
                <a:sym typeface="Menlo Regular"/>
              </a:defRPr>
            </a:pPr>
            <a:r>
              <a:t>        from: ctx.accounts.vault.to_account_info(),</a:t>
            </a:r>
          </a:p>
          <a:p>
            <a:pPr algn="l" defTabSz="457200">
              <a:defRPr>
                <a:solidFill>
                  <a:srgbClr val="D4D4D4"/>
                </a:solidFill>
                <a:latin typeface="Menlo Regular"/>
                <a:ea typeface="Menlo Regular"/>
                <a:cs typeface="Menlo Regular"/>
                <a:sym typeface="Menlo Regular"/>
              </a:defRPr>
            </a:pPr>
            <a:r>
              <a:t>        mint: ctx.accounts.token_mint_a.to_account_info(),</a:t>
            </a:r>
          </a:p>
          <a:p>
            <a:pPr algn="l" defTabSz="457200">
              <a:defRPr>
                <a:solidFill>
                  <a:srgbClr val="D4D4D4"/>
                </a:solidFill>
                <a:latin typeface="Menlo Regular"/>
                <a:ea typeface="Menlo Regular"/>
                <a:cs typeface="Menlo Regular"/>
                <a:sym typeface="Menlo Regular"/>
              </a:defRPr>
            </a:pPr>
            <a:r>
              <a:t>        to: ctx.accounts.taker_token_account_a.to_account_info(),</a:t>
            </a:r>
          </a:p>
          <a:p>
            <a:pPr algn="l" defTabSz="457200">
              <a:defRPr>
                <a:solidFill>
                  <a:srgbClr val="D4D4D4"/>
                </a:solidFill>
                <a:latin typeface="Menlo Regular"/>
                <a:ea typeface="Menlo Regular"/>
                <a:cs typeface="Menlo Regular"/>
                <a:sym typeface="Menlo Regular"/>
              </a:defRPr>
            </a:pPr>
            <a:r>
              <a:t>        authority: ctx.accounts.offer.to_account_info(),</a:t>
            </a:r>
          </a:p>
          <a:p>
            <a:pPr algn="l" defTabSz="457200">
              <a:defRPr>
                <a:solidFill>
                  <a:srgbClr val="D4D4D4"/>
                </a:solidFill>
                <a:latin typeface="Menlo Regular"/>
                <a:ea typeface="Menlo Regular"/>
                <a:cs typeface="Menlo Regular"/>
                <a:sym typeface="Menlo Regular"/>
              </a:defRPr>
            </a:pPr>
            <a:r>
              <a:t>    };</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    </a:t>
            </a:r>
            <a:r>
              <a:rPr>
                <a:solidFill>
                  <a:srgbClr val="569CD6"/>
                </a:solidFill>
              </a:rPr>
              <a:t>let</a:t>
            </a:r>
            <a:r>
              <a:t> cpi_context = CpiContext::new_with_signer(</a:t>
            </a:r>
          </a:p>
          <a:p>
            <a:pPr algn="l" defTabSz="457200">
              <a:defRPr>
                <a:solidFill>
                  <a:srgbClr val="D4D4D4"/>
                </a:solidFill>
                <a:latin typeface="Menlo Regular"/>
                <a:ea typeface="Menlo Regular"/>
                <a:cs typeface="Menlo Regular"/>
                <a:sym typeface="Menlo Regular"/>
              </a:defRPr>
            </a:pPr>
            <a:r>
              <a:t>        ctx.accounts.token_program.to_account_info(),</a:t>
            </a:r>
          </a:p>
          <a:p>
            <a:pPr algn="l" defTabSz="457200">
              <a:defRPr>
                <a:solidFill>
                  <a:srgbClr val="D4D4D4"/>
                </a:solidFill>
                <a:latin typeface="Menlo Regular"/>
                <a:ea typeface="Menlo Regular"/>
                <a:cs typeface="Menlo Regular"/>
                <a:sym typeface="Menlo Regular"/>
              </a:defRPr>
            </a:pPr>
            <a:r>
              <a:t>        accounts,</a:t>
            </a:r>
          </a:p>
          <a:p>
            <a:pPr algn="l" defTabSz="457200">
              <a:defRPr>
                <a:solidFill>
                  <a:srgbClr val="D4D4D4"/>
                </a:solidFill>
                <a:latin typeface="Menlo Regular"/>
                <a:ea typeface="Menlo Regular"/>
                <a:cs typeface="Menlo Regular"/>
                <a:sym typeface="Menlo Regular"/>
              </a:defRPr>
            </a:pPr>
            <a:r>
              <a:t>        &amp;signer_seeds,</a:t>
            </a:r>
          </a:p>
          <a:p>
            <a:pPr algn="l" defTabSz="457200">
              <a:defRPr>
                <a:solidFill>
                  <a:srgbClr val="D4D4D4"/>
                </a:solidFill>
                <a:latin typeface="Menlo Regular"/>
                <a:ea typeface="Menlo Regular"/>
                <a:cs typeface="Menlo Regular"/>
                <a:sym typeface="Menlo Regular"/>
              </a:defRPr>
            </a:pPr>
            <a:r>
              <a:t>    );</a:t>
            </a:r>
          </a:p>
        </p:txBody>
      </p:sp>
      <p:sp>
        <p:nvSpPr>
          <p:cNvPr id="1149" name="18. Create withdraw_and_close_vault() 1/2"/>
          <p:cNvSpPr txBox="1"/>
          <p:nvPr/>
        </p:nvSpPr>
        <p:spPr>
          <a:xfrm>
            <a:off x="1002063" y="590717"/>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l">
              <a:defRPr b="1" sz="7200"/>
            </a:pPr>
            <a:r>
              <a:t>18. Create withdraw_and_close_vault() 1/2</a:t>
            </a:r>
          </a:p>
        </p:txBody>
      </p:sp>
      <p:sp>
        <p:nvSpPr>
          <p:cNvPr id="1150" name="programs/escrow/src/instructions/take_offer.rs continued"/>
          <p:cNvSpPr txBox="1"/>
          <p:nvPr/>
        </p:nvSpPr>
        <p:spPr>
          <a:xfrm>
            <a:off x="2096725" y="1894710"/>
            <a:ext cx="11792103"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ct val="117999"/>
              </a:lnSpc>
              <a:defRPr sz="3600"/>
            </a:pPr>
            <a:r>
              <a:t>programs/escrow/src/instructions/</a:t>
            </a:r>
            <a:r>
              <a:rPr u="sng">
                <a:hlinkClick r:id="rId3" invalidUrl="" action="" tgtFrame="" tooltip="" history="1" highlightClick="0" endSnd="0"/>
              </a:rPr>
              <a:t>take_offer.rs</a:t>
            </a:r>
            <a:r>
              <a:t> continued</a:t>
            </a:r>
          </a:p>
        </p:txBody>
      </p:sp>
      <p:sp>
        <p:nvSpPr>
          <p:cNvPr id="1151" name="continued on next slide..."/>
          <p:cNvSpPr txBox="1"/>
          <p:nvPr/>
        </p:nvSpPr>
        <p:spPr>
          <a:xfrm>
            <a:off x="2525821" y="12668153"/>
            <a:ext cx="5255058"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on next slide...</a:t>
            </a:r>
          </a:p>
        </p:txBody>
      </p:sp>
    </p:spTree>
  </p:cSld>
  <p:clrMapOvr>
    <a:masterClrMapping/>
  </p:clrMapOvr>
  <p:transition xmlns:p14="http://schemas.microsoft.com/office/powerpoint/2010/main" spd="med" advClick="1"/>
</p:sld>
</file>

<file path=ppt/slides/slide1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5" name="transfer_checked(…"/>
          <p:cNvSpPr txBox="1"/>
          <p:nvPr/>
        </p:nvSpPr>
        <p:spPr>
          <a:xfrm>
            <a:off x="3085248" y="3557636"/>
            <a:ext cx="16936239" cy="86868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r>
              <a:t>transfer_checked(</a:t>
            </a:r>
          </a:p>
          <a:p>
            <a:pPr algn="l" defTabSz="457200">
              <a:defRPr>
                <a:solidFill>
                  <a:srgbClr val="D4D4D4"/>
                </a:solidFill>
                <a:latin typeface="Menlo Regular"/>
                <a:ea typeface="Menlo Regular"/>
                <a:cs typeface="Menlo Regular"/>
                <a:sym typeface="Menlo Regular"/>
              </a:defRPr>
            </a:pPr>
            <a:r>
              <a:t>        cpi_context,</a:t>
            </a:r>
          </a:p>
          <a:p>
            <a:pPr algn="l" defTabSz="457200">
              <a:defRPr>
                <a:solidFill>
                  <a:srgbClr val="D4D4D4"/>
                </a:solidFill>
                <a:latin typeface="Menlo Regular"/>
                <a:ea typeface="Menlo Regular"/>
                <a:cs typeface="Menlo Regular"/>
                <a:sym typeface="Menlo Regular"/>
              </a:defRPr>
            </a:pPr>
            <a:r>
              <a:t>        ctx.accounts.vault.amount,</a:t>
            </a:r>
          </a:p>
          <a:p>
            <a:pPr algn="l" defTabSz="457200">
              <a:defRPr>
                <a:solidFill>
                  <a:srgbClr val="D4D4D4"/>
                </a:solidFill>
                <a:latin typeface="Menlo Regular"/>
                <a:ea typeface="Menlo Regular"/>
                <a:cs typeface="Menlo Regular"/>
                <a:sym typeface="Menlo Regular"/>
              </a:defRPr>
            </a:pPr>
            <a:r>
              <a:t>        ctx.accounts.token_mint_a.decimals,</a:t>
            </a:r>
          </a:p>
          <a:p>
            <a:pPr algn="l" defTabSz="457200">
              <a:defRPr>
                <a:solidFill>
                  <a:srgbClr val="D4D4D4"/>
                </a:solidFill>
                <a:latin typeface="Menlo Regular"/>
                <a:ea typeface="Menlo Regular"/>
                <a:cs typeface="Menlo Regular"/>
                <a:sym typeface="Menlo Regular"/>
              </a:defRPr>
            </a:pPr>
            <a:r>
              <a:t>    )?;</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    </a:t>
            </a:r>
            <a:r>
              <a:rPr>
                <a:solidFill>
                  <a:srgbClr val="569CD6"/>
                </a:solidFill>
              </a:rPr>
              <a:t>let</a:t>
            </a:r>
            <a:r>
              <a:t> accounts = CloseAccount {</a:t>
            </a:r>
          </a:p>
          <a:p>
            <a:pPr algn="l" defTabSz="457200">
              <a:defRPr>
                <a:solidFill>
                  <a:srgbClr val="D4D4D4"/>
                </a:solidFill>
                <a:latin typeface="Menlo Regular"/>
                <a:ea typeface="Menlo Regular"/>
                <a:cs typeface="Menlo Regular"/>
                <a:sym typeface="Menlo Regular"/>
              </a:defRPr>
            </a:pPr>
            <a:r>
              <a:t>        account: ctx.accounts.vault.to_account_info(),</a:t>
            </a:r>
          </a:p>
          <a:p>
            <a:pPr algn="l" defTabSz="457200">
              <a:defRPr>
                <a:solidFill>
                  <a:srgbClr val="D4D4D4"/>
                </a:solidFill>
                <a:latin typeface="Menlo Regular"/>
                <a:ea typeface="Menlo Regular"/>
                <a:cs typeface="Menlo Regular"/>
                <a:sym typeface="Menlo Regular"/>
              </a:defRPr>
            </a:pPr>
            <a:r>
              <a:t>        destination: ctx.accounts.taker.to_account_info(),</a:t>
            </a:r>
          </a:p>
          <a:p>
            <a:pPr algn="l" defTabSz="457200">
              <a:defRPr>
                <a:solidFill>
                  <a:srgbClr val="D4D4D4"/>
                </a:solidFill>
                <a:latin typeface="Menlo Regular"/>
                <a:ea typeface="Menlo Regular"/>
                <a:cs typeface="Menlo Regular"/>
                <a:sym typeface="Menlo Regular"/>
              </a:defRPr>
            </a:pPr>
            <a:r>
              <a:t>        authority: ctx.accounts.offer.to_account_info(),</a:t>
            </a:r>
          </a:p>
          <a:p>
            <a:pPr algn="l" defTabSz="457200">
              <a:defRPr>
                <a:solidFill>
                  <a:srgbClr val="D4D4D4"/>
                </a:solidFill>
                <a:latin typeface="Menlo Regular"/>
                <a:ea typeface="Menlo Regular"/>
                <a:cs typeface="Menlo Regular"/>
                <a:sym typeface="Menlo Regular"/>
              </a:defRPr>
            </a:pPr>
            <a:r>
              <a:t>    };</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    </a:t>
            </a:r>
            <a:r>
              <a:rPr>
                <a:solidFill>
                  <a:srgbClr val="569CD6"/>
                </a:solidFill>
              </a:rPr>
              <a:t>let</a:t>
            </a:r>
            <a:r>
              <a:t> cpi_context = CpiContext::new_with_signer(</a:t>
            </a:r>
          </a:p>
          <a:p>
            <a:pPr algn="l" defTabSz="457200">
              <a:defRPr>
                <a:solidFill>
                  <a:srgbClr val="D4D4D4"/>
                </a:solidFill>
                <a:latin typeface="Menlo Regular"/>
                <a:ea typeface="Menlo Regular"/>
                <a:cs typeface="Menlo Regular"/>
                <a:sym typeface="Menlo Regular"/>
              </a:defRPr>
            </a:pPr>
            <a:r>
              <a:t>        ctx.accounts.token_program.to_account_info(),</a:t>
            </a:r>
          </a:p>
          <a:p>
            <a:pPr algn="l" defTabSz="457200">
              <a:defRPr>
                <a:solidFill>
                  <a:srgbClr val="D4D4D4"/>
                </a:solidFill>
                <a:latin typeface="Menlo Regular"/>
                <a:ea typeface="Menlo Regular"/>
                <a:cs typeface="Menlo Regular"/>
                <a:sym typeface="Menlo Regular"/>
              </a:defRPr>
            </a:pPr>
            <a:r>
              <a:t>        accounts,</a:t>
            </a:r>
          </a:p>
          <a:p>
            <a:pPr algn="l" defTabSz="457200">
              <a:defRPr>
                <a:solidFill>
                  <a:srgbClr val="D4D4D4"/>
                </a:solidFill>
                <a:latin typeface="Menlo Regular"/>
                <a:ea typeface="Menlo Regular"/>
                <a:cs typeface="Menlo Regular"/>
                <a:sym typeface="Menlo Regular"/>
              </a:defRPr>
            </a:pPr>
            <a:r>
              <a:t>        &amp;signer_seeds,</a:t>
            </a:r>
          </a:p>
          <a:p>
            <a:pPr algn="l" defTabSz="457200">
              <a:defRPr>
                <a:solidFill>
                  <a:srgbClr val="D4D4D4"/>
                </a:solidFill>
                <a:latin typeface="Menlo Regular"/>
                <a:ea typeface="Menlo Regular"/>
                <a:cs typeface="Menlo Regular"/>
                <a:sym typeface="Menlo Regular"/>
              </a:defRPr>
            </a:pPr>
            <a:r>
              <a:t>    );</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    close_account(cpi_context)</a:t>
            </a:r>
          </a:p>
          <a:p>
            <a:pPr algn="l" defTabSz="457200">
              <a:defRPr>
                <a:solidFill>
                  <a:srgbClr val="D4D4D4"/>
                </a:solidFill>
                <a:latin typeface="Menlo Regular"/>
                <a:ea typeface="Menlo Regular"/>
                <a:cs typeface="Menlo Regular"/>
                <a:sym typeface="Menlo Regular"/>
              </a:defRPr>
            </a:pPr>
            <a:r>
              <a:t>}</a:t>
            </a:r>
          </a:p>
          <a:p>
            <a:pPr algn="l" defTabSz="457200">
              <a:defRPr>
                <a:solidFill>
                  <a:srgbClr val="D4D4D4"/>
                </a:solidFill>
                <a:latin typeface="Menlo Regular"/>
                <a:ea typeface="Menlo Regular"/>
                <a:cs typeface="Menlo Regular"/>
                <a:sym typeface="Menlo Regular"/>
              </a:defRPr>
            </a:pPr>
          </a:p>
        </p:txBody>
      </p:sp>
      <p:sp>
        <p:nvSpPr>
          <p:cNvPr id="1156" name="19. Create withdraw_and_close_vault() 2/2"/>
          <p:cNvSpPr txBox="1"/>
          <p:nvPr/>
        </p:nvSpPr>
        <p:spPr>
          <a:xfrm>
            <a:off x="1002063" y="590717"/>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19. Create withdraw_and_close_vault() 2/2</a:t>
            </a:r>
          </a:p>
        </p:txBody>
      </p:sp>
      <p:sp>
        <p:nvSpPr>
          <p:cNvPr id="1157" name="programs/escrow/src/instructions/take_offer.rs continued (inside withdraw_and_close_vault)"/>
          <p:cNvSpPr txBox="1"/>
          <p:nvPr/>
        </p:nvSpPr>
        <p:spPr>
          <a:xfrm>
            <a:off x="2122702" y="2518165"/>
            <a:ext cx="18861330"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ct val="117999"/>
              </a:lnSpc>
              <a:defRPr sz="3600"/>
            </a:pPr>
            <a:r>
              <a:t>programs/escrow/src/instructions/</a:t>
            </a:r>
            <a:r>
              <a:rPr u="sng">
                <a:hlinkClick r:id="rId3" invalidUrl="" action="" tgtFrame="" tooltip="" history="1" highlightClick="0" endSnd="0"/>
              </a:rPr>
              <a:t>take_offer.rs</a:t>
            </a:r>
            <a:r>
              <a:t> continued (inside withdraw_and_close_vault)</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2" name="Image" descr="Image"/>
          <p:cNvPicPr>
            <a:picLocks noChangeAspect="1"/>
          </p:cNvPicPr>
          <p:nvPr/>
        </p:nvPicPr>
        <p:blipFill>
          <a:blip r:embed="rId2">
            <a:extLst/>
          </a:blip>
          <a:srcRect l="46548" t="42229" r="0" b="0"/>
          <a:stretch>
            <a:fillRect/>
          </a:stretch>
        </p:blipFill>
        <p:spPr>
          <a:xfrm>
            <a:off x="-203284" y="-315676"/>
            <a:ext cx="6533483" cy="5768152"/>
          </a:xfrm>
          <a:prstGeom prst="rect">
            <a:avLst/>
          </a:prstGeom>
          <a:ln w="12700">
            <a:miter lim="400000"/>
          </a:ln>
        </p:spPr>
      </p:pic>
      <p:pic>
        <p:nvPicPr>
          <p:cNvPr id="243" name="Image" descr="Image"/>
          <p:cNvPicPr>
            <a:picLocks noChangeAspect="1"/>
          </p:cNvPicPr>
          <p:nvPr/>
        </p:nvPicPr>
        <p:blipFill>
          <a:blip r:embed="rId3">
            <a:extLst/>
          </a:blip>
          <a:stretch>
            <a:fillRect/>
          </a:stretch>
        </p:blipFill>
        <p:spPr>
          <a:xfrm>
            <a:off x="-13257532" y="7777032"/>
            <a:ext cx="24615455" cy="7135412"/>
          </a:xfrm>
          <a:prstGeom prst="rect">
            <a:avLst/>
          </a:prstGeom>
          <a:ln w="12700">
            <a:miter lim="400000"/>
          </a:ln>
        </p:spPr>
      </p:pic>
      <p:pic>
        <p:nvPicPr>
          <p:cNvPr id="244" name="Image" descr="Image"/>
          <p:cNvPicPr>
            <a:picLocks noChangeAspect="1"/>
          </p:cNvPicPr>
          <p:nvPr/>
        </p:nvPicPr>
        <p:blipFill>
          <a:blip r:embed="rId2">
            <a:extLst/>
          </a:blip>
          <a:stretch>
            <a:fillRect/>
          </a:stretch>
        </p:blipFill>
        <p:spPr>
          <a:xfrm>
            <a:off x="-3678232" y="-3039585"/>
            <a:ext cx="12223083" cy="9984552"/>
          </a:xfrm>
          <a:prstGeom prst="rect">
            <a:avLst/>
          </a:prstGeom>
          <a:ln w="12700">
            <a:miter lim="400000"/>
          </a:ln>
        </p:spPr>
      </p:pic>
      <p:pic>
        <p:nvPicPr>
          <p:cNvPr id="245" name="Image" descr="Image"/>
          <p:cNvPicPr>
            <a:picLocks noChangeAspect="1"/>
          </p:cNvPicPr>
          <p:nvPr/>
        </p:nvPicPr>
        <p:blipFill>
          <a:blip r:embed="rId4">
            <a:extLst/>
          </a:blip>
          <a:stretch>
            <a:fillRect/>
          </a:stretch>
        </p:blipFill>
        <p:spPr>
          <a:xfrm>
            <a:off x="15321315" y="-3078167"/>
            <a:ext cx="13801046" cy="14182734"/>
          </a:xfrm>
          <a:prstGeom prst="rect">
            <a:avLst/>
          </a:prstGeom>
          <a:ln w="12700">
            <a:miter lim="400000"/>
          </a:ln>
        </p:spPr>
      </p:pic>
      <p:sp>
        <p:nvSpPr>
          <p:cNvPr id="246" name="ASYMMETRIC…"/>
          <p:cNvSpPr txBox="1"/>
          <p:nvPr/>
        </p:nvSpPr>
        <p:spPr>
          <a:xfrm>
            <a:off x="3082290" y="156769"/>
            <a:ext cx="18219421" cy="1340246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cap="all" sz="19600"/>
            </a:pPr>
            <a:r>
              <a:t>ASYMMETRIC</a:t>
            </a:r>
          </a:p>
          <a:p>
            <a:pPr>
              <a:defRPr b="1" cap="all" sz="19600"/>
            </a:pPr>
            <a:r>
              <a:t>ENCRYPTION</a:t>
            </a:r>
          </a:p>
          <a:p>
            <a:pPr>
              <a:defRPr cap="all" sz="9600"/>
            </a:pPr>
            <a:r>
              <a:t>SENDER ENCRYPTS DATA </a:t>
            </a:r>
          </a:p>
          <a:p>
            <a:pPr>
              <a:defRPr cap="all" sz="9600"/>
            </a:pPr>
            <a:r>
              <a:t>WITH RECIPIENT’S PUBLIC KEY</a:t>
            </a:r>
          </a:p>
          <a:p>
            <a:pPr>
              <a:defRPr cap="all" sz="9600"/>
            </a:pPr>
          </a:p>
          <a:p>
            <a:pPr>
              <a:defRPr cap="all" sz="9600"/>
            </a:pPr>
            <a:r>
              <a:t>RECIPIENT DECRYPTS DATA, </a:t>
            </a:r>
          </a:p>
          <a:p>
            <a:pPr>
              <a:defRPr cap="all" sz="9600"/>
            </a:pPr>
            <a:r>
              <a:t>USING THEIR PRIVATE KEY.</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1" name="pub fn take_offer(context: Context&lt;TakeOffer&gt;) -&gt; Result&lt;()&gt; {…"/>
          <p:cNvSpPr txBox="1"/>
          <p:nvPr/>
        </p:nvSpPr>
        <p:spPr>
          <a:xfrm>
            <a:off x="3085248" y="6402436"/>
            <a:ext cx="16936239" cy="29972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a:t>
            </a:r>
            <a:r>
              <a:rPr>
                <a:solidFill>
                  <a:srgbClr val="569CD6"/>
                </a:solidFill>
              </a:rPr>
              <a:t>fn</a:t>
            </a:r>
            <a:r>
              <a:t> take_offer(context: Context&lt;TakeOffer&gt;) -&gt; Result&lt;()&gt; {</a:t>
            </a:r>
          </a:p>
          <a:p>
            <a:pPr algn="l" defTabSz="457200">
              <a:defRPr>
                <a:solidFill>
                  <a:srgbClr val="D4D4D4"/>
                </a:solidFill>
                <a:latin typeface="Menlo Regular"/>
                <a:ea typeface="Menlo Regular"/>
                <a:cs typeface="Menlo Regular"/>
                <a:sym typeface="Menlo Regular"/>
              </a:defRPr>
            </a:pPr>
            <a:r>
              <a:t>        instructions::take_offer::send_wanted_tokens_to_maker(&amp;context)?;</a:t>
            </a:r>
          </a:p>
          <a:p>
            <a:pPr algn="l" defTabSz="457200">
              <a:defRPr>
                <a:solidFill>
                  <a:srgbClr val="D4D4D4"/>
                </a:solidFill>
                <a:latin typeface="Menlo Regular"/>
                <a:ea typeface="Menlo Regular"/>
                <a:cs typeface="Menlo Regular"/>
                <a:sym typeface="Menlo Regular"/>
              </a:defRPr>
            </a:pPr>
            <a:r>
              <a:t>        instructions::take_offer::withdraw_and_close_vault(context)</a:t>
            </a:r>
          </a:p>
          <a:p>
            <a:pPr algn="l" defTabSz="457200">
              <a:defRPr>
                <a:solidFill>
                  <a:srgbClr val="D4D4D4"/>
                </a:solidFill>
                <a:latin typeface="Menlo Regular"/>
                <a:ea typeface="Menlo Regular"/>
                <a:cs typeface="Menlo Regular"/>
                <a:sym typeface="Menlo Regular"/>
              </a:defRPr>
            </a:pPr>
            <a:r>
              <a:t>    }</a:t>
            </a:r>
          </a:p>
        </p:txBody>
      </p:sp>
      <p:sp>
        <p:nvSpPr>
          <p:cNvPr id="1162" name="20. Update lib.rs to add take_offer()"/>
          <p:cNvSpPr txBox="1"/>
          <p:nvPr/>
        </p:nvSpPr>
        <p:spPr>
          <a:xfrm>
            <a:off x="1002063" y="590717"/>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1" sz="7200"/>
            </a:pPr>
            <a:r>
              <a:t>20. Update </a:t>
            </a:r>
            <a:r>
              <a:rPr u="sng">
                <a:hlinkClick r:id="rId3" invalidUrl="" action="" tgtFrame="" tooltip="" history="1" highlightClick="0" endSnd="0"/>
              </a:rPr>
              <a:t>lib.rs</a:t>
            </a:r>
            <a:r>
              <a:t> to add take_offer()</a:t>
            </a:r>
          </a:p>
        </p:txBody>
      </p:sp>
      <p:sp>
        <p:nvSpPr>
          <p:cNvPr id="1163" name="Now programs/escrow/src/lib.rs (inside the 'mod escrow')"/>
          <p:cNvSpPr txBox="1"/>
          <p:nvPr/>
        </p:nvSpPr>
        <p:spPr>
          <a:xfrm>
            <a:off x="2122702" y="2518165"/>
            <a:ext cx="11908232"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ct val="117999"/>
              </a:lnSpc>
              <a:defRPr sz="3600"/>
            </a:pPr>
            <a:r>
              <a:t>Now programs/escrow/src/</a:t>
            </a:r>
            <a:r>
              <a:rPr u="sng">
                <a:hlinkClick r:id="rId3" invalidUrl="" action="" tgtFrame="" tooltip="" history="1" highlightClick="0" endSnd="0"/>
              </a:rPr>
              <a:t>lib.rs</a:t>
            </a:r>
            <a:r>
              <a:t> (inside the 'mod escrow')</a:t>
            </a:r>
          </a:p>
        </p:txBody>
      </p:sp>
    </p:spTree>
  </p:cSld>
  <p:clrMapOvr>
    <a:masterClrMapping/>
  </p:clrMapOvr>
  <p:transition xmlns:p14="http://schemas.microsoft.com/office/powerpoint/2010/main" spd="med" advClick="1"/>
</p:sld>
</file>

<file path=ppt/slides/slide1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7" name="21. Run the tests again!…"/>
          <p:cNvSpPr txBox="1"/>
          <p:nvPr>
            <p:ph type="title"/>
          </p:nvPr>
        </p:nvSpPr>
        <p:spPr>
          <a:xfrm>
            <a:off x="1187777" y="4720034"/>
            <a:ext cx="7668817" cy="4275932"/>
          </a:xfrm>
          <a:prstGeom prst="rect">
            <a:avLst/>
          </a:prstGeom>
        </p:spPr>
        <p:txBody>
          <a:bodyPr/>
          <a:lstStyle/>
          <a:p>
            <a:pPr defTabSz="1853137">
              <a:defRPr spc="-129" sz="6460"/>
            </a:pPr>
            <a:r>
              <a:t>21. Run the tests again!</a:t>
            </a:r>
          </a:p>
          <a:p>
            <a:pPr defTabSz="1853137">
              <a:defRPr spc="-129" sz="6460"/>
            </a:pPr>
          </a:p>
          <a:p>
            <a:pPr defTabSz="1853137">
              <a:defRPr b="0" spc="-129" sz="6460">
                <a:latin typeface="Andale Mono"/>
                <a:ea typeface="Andale Mono"/>
                <a:cs typeface="Andale Mono"/>
                <a:sym typeface="Andale Mono"/>
              </a:defRPr>
            </a:pPr>
            <a:r>
              <a:t>anchor test</a:t>
            </a:r>
          </a:p>
        </p:txBody>
      </p:sp>
      <p:sp>
        <p:nvSpPr>
          <p:cNvPr id="1168" name="Uncomment the 'take' tests and then..."/>
          <p:cNvSpPr txBox="1"/>
          <p:nvPr/>
        </p:nvSpPr>
        <p:spPr>
          <a:xfrm>
            <a:off x="3547836" y="2115863"/>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Uncomment the 'take' tests and then...</a:t>
            </a:r>
          </a:p>
        </p:txBody>
      </p:sp>
      <p:pic>
        <p:nvPicPr>
          <p:cNvPr id="1169" name="Screenshot 2024-06-03 at 17.04.58.png" descr="Screenshot 2024-06-03 at 17.04.58.png"/>
          <p:cNvPicPr>
            <a:picLocks noChangeAspect="1"/>
          </p:cNvPicPr>
          <p:nvPr/>
        </p:nvPicPr>
        <p:blipFill>
          <a:blip r:embed="rId2">
            <a:extLst/>
          </a:blip>
          <a:stretch>
            <a:fillRect/>
          </a:stretch>
        </p:blipFill>
        <p:spPr>
          <a:xfrm>
            <a:off x="8824768" y="5399809"/>
            <a:ext cx="15601500" cy="4116080"/>
          </a:xfrm>
          <a:prstGeom prst="rect">
            <a:avLst/>
          </a:prstGeom>
          <a:ln w="12700">
            <a:miter lim="400000"/>
          </a:ln>
        </p:spPr>
      </p:pic>
    </p:spTree>
  </p:cSld>
  <p:clrMapOvr>
    <a:masterClrMapping/>
  </p:clrMapOvr>
  <p:transition xmlns:p14="http://schemas.microsoft.com/office/powerpoint/2010/main" spd="med" advClick="1"/>
</p:sld>
</file>

<file path=ppt/slides/slide1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1" name="Lesson 7 feedback"/>
          <p:cNvSpPr txBox="1"/>
          <p:nvPr>
            <p:ph type="title"/>
          </p:nvPr>
        </p:nvSpPr>
        <p:spPr>
          <a:xfrm>
            <a:off x="1187777" y="5743879"/>
            <a:ext cx="9779001" cy="1435101"/>
          </a:xfrm>
          <a:prstGeom prst="rect">
            <a:avLst/>
          </a:prstGeom>
        </p:spPr>
        <p:txBody>
          <a:bodyPr/>
          <a:lstStyle/>
          <a:p>
            <a:pPr/>
            <a:r>
              <a:t>Lesson 7 feedback</a:t>
            </a:r>
          </a:p>
        </p:txBody>
      </p:sp>
      <p:sp>
        <p:nvSpPr>
          <p:cNvPr id="1172" name="Let us know what you think!"/>
          <p:cNvSpPr txBox="1"/>
          <p:nvPr>
            <p:ph type="body" idx="21"/>
          </p:nvPr>
        </p:nvSpPr>
        <p:spPr>
          <a:xfrm>
            <a:off x="1187777" y="7037341"/>
            <a:ext cx="9779001" cy="934780"/>
          </a:xfrm>
          <a:prstGeom prst="rect">
            <a:avLst/>
          </a:prstGeom>
          <a:extLst>
            <a:ext uri="{C572A759-6A51-4108-AA02-DFA0A04FC94B}">
              <ma14:wrappingTextBoxFlag xmlns:ma14="http://schemas.microsoft.com/office/mac/drawingml/2011/main" val="1"/>
            </a:ext>
          </a:extLst>
        </p:spPr>
        <p:txBody>
          <a:bodyPr/>
          <a:lstStyle/>
          <a:p>
            <a:pPr/>
            <a:r>
              <a:t>Let us know what you think!</a:t>
            </a:r>
          </a:p>
        </p:txBody>
      </p:sp>
      <p:pic>
        <p:nvPicPr>
          <p:cNvPr id="1173" name="Large rock formation under dark clouds with a dirt road in the foreground" descr="Large rock formation under dark clouds with a dirt road in the foreground"/>
          <p:cNvPicPr>
            <a:picLocks noChangeAspect="1"/>
          </p:cNvPicPr>
          <p:nvPr>
            <p:ph type="pic" idx="22"/>
          </p:nvPr>
        </p:nvPicPr>
        <p:blipFill>
          <a:blip r:embed="rId2">
            <a:extLst/>
          </a:blip>
          <a:srcRect l="1191" t="0" r="1191" b="0"/>
          <a:stretch>
            <a:fillRect/>
          </a:stretch>
        </p:blipFill>
        <p:spPr>
          <a:xfrm>
            <a:off x="12192000" y="1263848"/>
            <a:ext cx="10922000" cy="11188701"/>
          </a:xfrm>
          <a:prstGeom prst="rect">
            <a:avLst/>
          </a:prstGeom>
        </p:spPr>
      </p:pic>
    </p:spTree>
  </p:cSld>
  <p:clrMapOvr>
    <a:masterClrMapping/>
  </p:clrMapOvr>
  <p:transition xmlns:p14="http://schemas.microsoft.com/office/powerpoint/2010/main" spd="med" advClick="1"/>
</p:sld>
</file>

<file path=ppt/slides/slide1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75" name="Image" descr="Image"/>
          <p:cNvPicPr>
            <a:picLocks noChangeAspect="1"/>
          </p:cNvPicPr>
          <p:nvPr/>
        </p:nvPicPr>
        <p:blipFill>
          <a:blip r:embed="rId2">
            <a:extLst/>
          </a:blip>
          <a:stretch>
            <a:fillRect/>
          </a:stretch>
        </p:blipFill>
        <p:spPr>
          <a:xfrm rot="19800000">
            <a:off x="-2190364" y="-1788876"/>
            <a:ext cx="12223082" cy="9984552"/>
          </a:xfrm>
          <a:prstGeom prst="rect">
            <a:avLst/>
          </a:prstGeom>
          <a:ln w="12700">
            <a:miter lim="400000"/>
          </a:ln>
        </p:spPr>
      </p:pic>
      <p:pic>
        <p:nvPicPr>
          <p:cNvPr id="1176" name="pasted-movie.png" descr="pasted-movie.png"/>
          <p:cNvPicPr>
            <a:picLocks noChangeAspect="1"/>
          </p:cNvPicPr>
          <p:nvPr/>
        </p:nvPicPr>
        <p:blipFill>
          <a:blip r:embed="rId3">
            <a:extLst/>
          </a:blip>
          <a:stretch>
            <a:fillRect/>
          </a:stretch>
        </p:blipFill>
        <p:spPr>
          <a:xfrm rot="19923988">
            <a:off x="-41889" y="3556000"/>
            <a:ext cx="8688221" cy="15659607"/>
          </a:xfrm>
          <a:prstGeom prst="rect">
            <a:avLst/>
          </a:prstGeom>
          <a:ln w="12700">
            <a:miter lim="400000"/>
          </a:ln>
        </p:spPr>
      </p:pic>
      <p:pic>
        <p:nvPicPr>
          <p:cNvPr id="1177" name="pasted-movie.png" descr="pasted-movie.png"/>
          <p:cNvPicPr>
            <a:picLocks noChangeAspect="1"/>
          </p:cNvPicPr>
          <p:nvPr/>
        </p:nvPicPr>
        <p:blipFill>
          <a:blip r:embed="rId4">
            <a:extLst/>
          </a:blip>
          <a:srcRect l="39484" t="0" r="0" b="0"/>
          <a:stretch>
            <a:fillRect/>
          </a:stretch>
        </p:blipFill>
        <p:spPr>
          <a:xfrm rot="19229910">
            <a:off x="19639590" y="-4114800"/>
            <a:ext cx="4208001" cy="13716001"/>
          </a:xfrm>
          <a:prstGeom prst="rect">
            <a:avLst/>
          </a:prstGeom>
          <a:ln w="12700">
            <a:miter lim="400000"/>
          </a:ln>
        </p:spPr>
      </p:pic>
      <p:pic>
        <p:nvPicPr>
          <p:cNvPr id="1178" name="Image" descr="Image"/>
          <p:cNvPicPr>
            <a:picLocks noChangeAspect="1"/>
          </p:cNvPicPr>
          <p:nvPr/>
        </p:nvPicPr>
        <p:blipFill>
          <a:blip r:embed="rId5">
            <a:extLst/>
          </a:blip>
          <a:srcRect l="0" t="53082" r="0" b="0"/>
          <a:stretch>
            <a:fillRect/>
          </a:stretch>
        </p:blipFill>
        <p:spPr>
          <a:xfrm rot="491563">
            <a:off x="13978401" y="13735274"/>
            <a:ext cx="25828721" cy="3512802"/>
          </a:xfrm>
          <a:prstGeom prst="rect">
            <a:avLst/>
          </a:prstGeom>
          <a:ln w="12700">
            <a:miter lim="400000"/>
          </a:ln>
        </p:spPr>
      </p:pic>
      <p:sp>
        <p:nvSpPr>
          <p:cNvPr id="1179" name="THANKS!"/>
          <p:cNvSpPr txBox="1"/>
          <p:nvPr>
            <p:ph type="subTitle" sz="half" idx="1"/>
          </p:nvPr>
        </p:nvSpPr>
        <p:spPr>
          <a:xfrm>
            <a:off x="880169" y="3727942"/>
            <a:ext cx="21971001" cy="4024916"/>
          </a:xfrm>
          <a:prstGeom prst="rect">
            <a:avLst/>
          </a:prstGeom>
        </p:spPr>
        <p:txBody>
          <a:bodyPr anchor="b"/>
          <a:lstStyle>
            <a:lvl1pPr algn="ctr">
              <a:defRPr sz="25500"/>
            </a:lvl1pPr>
          </a:lstStyle>
          <a:p>
            <a:pPr/>
            <a:r>
              <a:t>THANKS!</a:t>
            </a:r>
          </a:p>
        </p:txBody>
      </p:sp>
      <p:pic>
        <p:nvPicPr>
          <p:cNvPr id="1180" name="Image" descr="Image"/>
          <p:cNvPicPr>
            <a:picLocks noChangeAspect="1"/>
          </p:cNvPicPr>
          <p:nvPr/>
        </p:nvPicPr>
        <p:blipFill>
          <a:blip r:embed="rId6">
            <a:extLst/>
          </a:blip>
          <a:stretch>
            <a:fillRect/>
          </a:stretch>
        </p:blipFill>
        <p:spPr>
          <a:xfrm>
            <a:off x="8793981" y="7515123"/>
            <a:ext cx="6436354" cy="788904"/>
          </a:xfrm>
          <a:prstGeom prst="rect">
            <a:avLst/>
          </a:prstGeom>
          <a:ln w="12700">
            <a:miter lim="400000"/>
          </a:ln>
        </p:spPr>
      </p:pic>
    </p:spTree>
  </p:cSld>
  <p:clrMapOvr>
    <a:masterClrMapping/>
  </p:clrMapOvr>
  <p:transition xmlns:p14="http://schemas.microsoft.com/office/powerpoint/2010/main" spd="med" advClick="1"/>
</p:sld>
</file>

<file path=ppt/slides/slide1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82" name="pasted-movie.png" descr="pasted-movie.png"/>
          <p:cNvPicPr>
            <a:picLocks noChangeAspect="1"/>
          </p:cNvPicPr>
          <p:nvPr/>
        </p:nvPicPr>
        <p:blipFill>
          <a:blip r:embed="rId2">
            <a:extLst/>
          </a:blip>
          <a:stretch>
            <a:fillRect/>
          </a:stretch>
        </p:blipFill>
        <p:spPr>
          <a:xfrm rot="21284321">
            <a:off x="-1080980" y="9011227"/>
            <a:ext cx="8688221" cy="15659608"/>
          </a:xfrm>
          <a:prstGeom prst="rect">
            <a:avLst/>
          </a:prstGeom>
          <a:ln w="12700">
            <a:miter lim="400000"/>
          </a:ln>
        </p:spPr>
      </p:pic>
      <p:pic>
        <p:nvPicPr>
          <p:cNvPr id="1183" name="Image" descr="Image"/>
          <p:cNvPicPr>
            <a:picLocks noChangeAspect="1"/>
          </p:cNvPicPr>
          <p:nvPr/>
        </p:nvPicPr>
        <p:blipFill>
          <a:blip r:embed="rId3">
            <a:extLst/>
          </a:blip>
          <a:stretch>
            <a:fillRect/>
          </a:stretch>
        </p:blipFill>
        <p:spPr>
          <a:xfrm rot="20689318">
            <a:off x="-3359342" y="-4204762"/>
            <a:ext cx="12223083" cy="9984552"/>
          </a:xfrm>
          <a:prstGeom prst="rect">
            <a:avLst/>
          </a:prstGeom>
          <a:ln w="12700">
            <a:miter lim="400000"/>
          </a:ln>
        </p:spPr>
      </p:pic>
      <p:sp>
        <p:nvSpPr>
          <p:cNvPr id="1184" name="Further info"/>
          <p:cNvSpPr txBox="1"/>
          <p:nvPr>
            <p:ph type="title"/>
          </p:nvPr>
        </p:nvSpPr>
        <p:spPr>
          <a:xfrm>
            <a:off x="1206500" y="1705840"/>
            <a:ext cx="21971000" cy="1433164"/>
          </a:xfrm>
          <a:prstGeom prst="rect">
            <a:avLst/>
          </a:prstGeom>
        </p:spPr>
        <p:txBody>
          <a:bodyPr/>
          <a:lstStyle/>
          <a:p>
            <a:pPr/>
            <a:r>
              <a:t>Further info</a:t>
            </a:r>
          </a:p>
        </p:txBody>
      </p:sp>
      <p:sp>
        <p:nvSpPr>
          <p:cNvPr id="1185" name="X (Twitter): @solana_devs…"/>
          <p:cNvSpPr txBox="1"/>
          <p:nvPr>
            <p:ph type="body" idx="1"/>
          </p:nvPr>
        </p:nvSpPr>
        <p:spPr>
          <a:prstGeom prst="rect">
            <a:avLst/>
          </a:prstGeom>
        </p:spPr>
        <p:txBody>
          <a:bodyPr/>
          <a:lstStyle/>
          <a:p>
            <a:pPr/>
            <a:r>
              <a:rPr b="1"/>
              <a:t>X (Twitter)</a:t>
            </a:r>
            <a:r>
              <a:t>: @solana_devs</a:t>
            </a:r>
          </a:p>
          <a:p>
            <a:pPr/>
            <a:r>
              <a:rPr b="1"/>
              <a:t>NY Solana</a:t>
            </a:r>
            <a:r>
              <a:t>: @getofflinexyz</a:t>
            </a:r>
          </a:p>
          <a:p>
            <a:pPr/>
            <a:r>
              <a:rPr b="1"/>
              <a:t>Solana ecosystem accounts</a:t>
            </a:r>
            <a:r>
              <a:t>: @0xmert_, @trentdotsol, @bangerzNFT, @mikemaccana</a:t>
            </a:r>
          </a:p>
          <a:p>
            <a:pPr/>
            <a:r>
              <a:rPr b="1"/>
              <a:t>Rust</a:t>
            </a:r>
            <a:r>
              <a:t>: The Rust Programming Language</a:t>
            </a:r>
          </a:p>
          <a:p>
            <a:pPr/>
            <a:r>
              <a:rPr b="1"/>
              <a:t>Anchor</a:t>
            </a:r>
            <a:r>
              <a:t>: </a:t>
            </a:r>
            <a:r>
              <a:rPr u="sng">
                <a:hlinkClick r:id="rId4" invalidUrl="" action="" tgtFrame="" tooltip="" history="1" highlightClick="0" endSnd="0"/>
              </a:rPr>
              <a:t>https://book.anchor-lang.com</a:t>
            </a:r>
          </a:p>
          <a:p>
            <a:pPr/>
            <a:r>
              <a:rPr b="1"/>
              <a:t>Examples</a:t>
            </a:r>
            <a:r>
              <a:t>: https://github.com/solana-developers/program-examples</a:t>
            </a:r>
          </a:p>
        </p:txBody>
      </p:sp>
      <p:pic>
        <p:nvPicPr>
          <p:cNvPr id="1186" name="pasted-movie.png" descr="pasted-movie.png"/>
          <p:cNvPicPr>
            <a:picLocks noChangeAspect="1"/>
          </p:cNvPicPr>
          <p:nvPr/>
        </p:nvPicPr>
        <p:blipFill>
          <a:blip r:embed="rId5">
            <a:extLst/>
          </a:blip>
          <a:srcRect l="39484" t="0" r="0" b="0"/>
          <a:stretch>
            <a:fillRect/>
          </a:stretch>
        </p:blipFill>
        <p:spPr>
          <a:xfrm rot="17230891">
            <a:off x="20408388" y="-12320821"/>
            <a:ext cx="7592392" cy="24747438"/>
          </a:xfrm>
          <a:prstGeom prst="rect">
            <a:avLst/>
          </a:prstGeom>
          <a:ln w="12700">
            <a:miter lim="400000"/>
          </a:ln>
        </p:spPr>
      </p:pic>
      <p:pic>
        <p:nvPicPr>
          <p:cNvPr id="1187" name="Image" descr="Image"/>
          <p:cNvPicPr>
            <a:picLocks noChangeAspect="1"/>
          </p:cNvPicPr>
          <p:nvPr/>
        </p:nvPicPr>
        <p:blipFill>
          <a:blip r:embed="rId6">
            <a:extLst/>
          </a:blip>
          <a:srcRect l="0" t="53082" r="0" b="0"/>
          <a:stretch>
            <a:fillRect/>
          </a:stretch>
        </p:blipFill>
        <p:spPr>
          <a:xfrm rot="491563">
            <a:off x="17589243" y="14696433"/>
            <a:ext cx="25828721" cy="3512803"/>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ASYMMETRIC ENCRYPTION EXAMPLE:"/>
          <p:cNvSpPr txBox="1"/>
          <p:nvPr>
            <p:ph type="body" idx="21"/>
          </p:nvPr>
        </p:nvSpPr>
        <p:spPr>
          <a:xfrm>
            <a:off x="1206500" y="4403539"/>
            <a:ext cx="21971000" cy="934780"/>
          </a:xfrm>
          <a:prstGeom prst="rect">
            <a:avLst/>
          </a:prstGeom>
          <a:extLst>
            <a:ext uri="{C572A759-6A51-4108-AA02-DFA0A04FC94B}">
              <ma14:wrappingTextBoxFlag xmlns:ma14="http://schemas.microsoft.com/office/mac/drawingml/2011/main" val="1"/>
            </a:ext>
          </a:extLst>
        </p:spPr>
        <p:txBody>
          <a:bodyPr/>
          <a:lstStyle/>
          <a:p>
            <a:pPr/>
            <a:r>
              <a:t>ASYMMETRIC ENCRYPTION EXAMPLE:</a:t>
            </a:r>
          </a:p>
        </p:txBody>
      </p:sp>
      <p:sp>
        <p:nvSpPr>
          <p:cNvPr id="249" name="WEBSITES"/>
          <p:cNvSpPr txBox="1"/>
          <p:nvPr>
            <p:ph type="body" sz="half" idx="1"/>
          </p:nvPr>
        </p:nvSpPr>
        <p:spPr>
          <a:xfrm>
            <a:off x="1206500" y="5287544"/>
            <a:ext cx="21971000" cy="4024917"/>
          </a:xfrm>
          <a:prstGeom prst="rect">
            <a:avLst/>
          </a:prstGeom>
        </p:spPr>
        <p:txBody>
          <a:bodyPr/>
          <a:lstStyle/>
          <a:p>
            <a:pPr/>
            <a:r>
              <a:t>WEBSITES</a:t>
            </a:r>
          </a:p>
        </p:txBody>
      </p:sp>
      <p:pic>
        <p:nvPicPr>
          <p:cNvPr id="250" name="Image" descr="Image"/>
          <p:cNvPicPr>
            <a:picLocks noChangeAspect="1"/>
          </p:cNvPicPr>
          <p:nvPr/>
        </p:nvPicPr>
        <p:blipFill>
          <a:blip r:embed="rId3">
            <a:extLst/>
          </a:blip>
          <a:stretch>
            <a:fillRect/>
          </a:stretch>
        </p:blipFill>
        <p:spPr>
          <a:xfrm>
            <a:off x="-14629132" y="6913432"/>
            <a:ext cx="24615455" cy="7135412"/>
          </a:xfrm>
          <a:prstGeom prst="rect">
            <a:avLst/>
          </a:prstGeom>
          <a:ln w="12700">
            <a:miter lim="400000"/>
          </a:ln>
        </p:spPr>
      </p:pic>
      <p:pic>
        <p:nvPicPr>
          <p:cNvPr id="251" name="Image" descr="Image"/>
          <p:cNvPicPr>
            <a:picLocks noChangeAspect="1"/>
          </p:cNvPicPr>
          <p:nvPr/>
        </p:nvPicPr>
        <p:blipFill>
          <a:blip r:embed="rId4">
            <a:extLst/>
          </a:blip>
          <a:stretch>
            <a:fillRect/>
          </a:stretch>
        </p:blipFill>
        <p:spPr>
          <a:xfrm>
            <a:off x="-3678232" y="-3039585"/>
            <a:ext cx="12223083" cy="9984552"/>
          </a:xfrm>
          <a:prstGeom prst="rect">
            <a:avLst/>
          </a:prstGeom>
          <a:ln w="12700">
            <a:miter lim="400000"/>
          </a:ln>
        </p:spPr>
      </p:pic>
      <p:pic>
        <p:nvPicPr>
          <p:cNvPr id="252" name="Image" descr="Image"/>
          <p:cNvPicPr>
            <a:picLocks noChangeAspect="1"/>
          </p:cNvPicPr>
          <p:nvPr/>
        </p:nvPicPr>
        <p:blipFill>
          <a:blip r:embed="rId5">
            <a:extLst/>
          </a:blip>
          <a:stretch>
            <a:fillRect/>
          </a:stretch>
        </p:blipFill>
        <p:spPr>
          <a:xfrm>
            <a:off x="15321315" y="-3078167"/>
            <a:ext cx="13801046" cy="14182734"/>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6" name="Image" descr="Image"/>
          <p:cNvPicPr>
            <a:picLocks noChangeAspect="1"/>
          </p:cNvPicPr>
          <p:nvPr/>
        </p:nvPicPr>
        <p:blipFill>
          <a:blip r:embed="rId3">
            <a:extLst/>
          </a:blip>
          <a:srcRect l="46548" t="42229" r="0" b="0"/>
          <a:stretch>
            <a:fillRect/>
          </a:stretch>
        </p:blipFill>
        <p:spPr>
          <a:xfrm>
            <a:off x="-203284" y="-315676"/>
            <a:ext cx="6533483" cy="5768152"/>
          </a:xfrm>
          <a:prstGeom prst="rect">
            <a:avLst/>
          </a:prstGeom>
          <a:ln w="12700">
            <a:miter lim="400000"/>
          </a:ln>
        </p:spPr>
      </p:pic>
      <p:pic>
        <p:nvPicPr>
          <p:cNvPr id="257" name="Image" descr="Image"/>
          <p:cNvPicPr>
            <a:picLocks noChangeAspect="1"/>
          </p:cNvPicPr>
          <p:nvPr/>
        </p:nvPicPr>
        <p:blipFill>
          <a:blip r:embed="rId4">
            <a:extLst/>
          </a:blip>
          <a:stretch>
            <a:fillRect/>
          </a:stretch>
        </p:blipFill>
        <p:spPr>
          <a:xfrm>
            <a:off x="-13257532" y="7777032"/>
            <a:ext cx="24615455" cy="7135412"/>
          </a:xfrm>
          <a:prstGeom prst="rect">
            <a:avLst/>
          </a:prstGeom>
          <a:ln w="12700">
            <a:miter lim="400000"/>
          </a:ln>
        </p:spPr>
      </p:pic>
      <p:pic>
        <p:nvPicPr>
          <p:cNvPr id="258" name="Image" descr="Image"/>
          <p:cNvPicPr>
            <a:picLocks noChangeAspect="1"/>
          </p:cNvPicPr>
          <p:nvPr/>
        </p:nvPicPr>
        <p:blipFill>
          <a:blip r:embed="rId3">
            <a:extLst/>
          </a:blip>
          <a:stretch>
            <a:fillRect/>
          </a:stretch>
        </p:blipFill>
        <p:spPr>
          <a:xfrm>
            <a:off x="-3678232" y="-3039585"/>
            <a:ext cx="12223083" cy="9984552"/>
          </a:xfrm>
          <a:prstGeom prst="rect">
            <a:avLst/>
          </a:prstGeom>
          <a:ln w="12700">
            <a:miter lim="400000"/>
          </a:ln>
        </p:spPr>
      </p:pic>
      <p:pic>
        <p:nvPicPr>
          <p:cNvPr id="259" name="Image" descr="Image"/>
          <p:cNvPicPr>
            <a:picLocks noChangeAspect="1"/>
          </p:cNvPicPr>
          <p:nvPr/>
        </p:nvPicPr>
        <p:blipFill>
          <a:blip r:embed="rId5">
            <a:extLst/>
          </a:blip>
          <a:stretch>
            <a:fillRect/>
          </a:stretch>
        </p:blipFill>
        <p:spPr>
          <a:xfrm>
            <a:off x="15321315" y="-3078167"/>
            <a:ext cx="13801046" cy="14182734"/>
          </a:xfrm>
          <a:prstGeom prst="rect">
            <a:avLst/>
          </a:prstGeom>
          <a:ln w="12700">
            <a:miter lim="400000"/>
          </a:ln>
        </p:spPr>
      </p:pic>
      <p:sp>
        <p:nvSpPr>
          <p:cNvPr id="260" name="SIGNING…"/>
          <p:cNvSpPr txBox="1"/>
          <p:nvPr/>
        </p:nvSpPr>
        <p:spPr>
          <a:xfrm>
            <a:off x="2754325" y="932082"/>
            <a:ext cx="18875350" cy="118518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cap="all" sz="19600"/>
            </a:pPr>
            <a:r>
              <a:t>SIGNING</a:t>
            </a:r>
          </a:p>
          <a:p>
            <a:pPr>
              <a:defRPr cap="all" sz="9600"/>
            </a:pPr>
            <a:r>
              <a:t>SIGNER ENCRYPTS SOME DATA </a:t>
            </a:r>
          </a:p>
          <a:p>
            <a:pPr>
              <a:defRPr cap="all" sz="9600"/>
            </a:pPr>
            <a:r>
              <a:t>WITH THEIR OWN PRIVATE KEY.</a:t>
            </a:r>
          </a:p>
          <a:p>
            <a:pPr>
              <a:defRPr cap="all" sz="9600"/>
            </a:pPr>
          </a:p>
          <a:p>
            <a:pPr>
              <a:defRPr cap="all" sz="9600"/>
            </a:pPr>
            <a:r>
              <a:t>ANYONE CAN USE THE </a:t>
            </a:r>
          </a:p>
          <a:p>
            <a:pPr>
              <a:defRPr cap="all" sz="9600"/>
            </a:pPr>
            <a:r>
              <a:t>SIGNER’S PUBLIC KEY to </a:t>
            </a:r>
          </a:p>
          <a:p>
            <a:pPr>
              <a:defRPr cap="all" sz="9600"/>
            </a:pPr>
            <a:r>
              <a:rPr b="1"/>
              <a:t>PROVE THE SIGNER SIGNED IT</a:t>
            </a:r>
            <a:r>
              <a:t> </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4" name="Image" descr="Image"/>
          <p:cNvPicPr>
            <a:picLocks noChangeAspect="1"/>
          </p:cNvPicPr>
          <p:nvPr/>
        </p:nvPicPr>
        <p:blipFill>
          <a:blip r:embed="rId2">
            <a:extLst/>
          </a:blip>
          <a:stretch>
            <a:fillRect/>
          </a:stretch>
        </p:blipFill>
        <p:spPr>
          <a:xfrm>
            <a:off x="-7069962" y="9436877"/>
            <a:ext cx="26831631" cy="7777827"/>
          </a:xfrm>
          <a:prstGeom prst="rect">
            <a:avLst/>
          </a:prstGeom>
          <a:ln w="12700">
            <a:miter lim="400000"/>
          </a:ln>
        </p:spPr>
      </p:pic>
      <p:pic>
        <p:nvPicPr>
          <p:cNvPr id="265" name="Image" descr="Image"/>
          <p:cNvPicPr>
            <a:picLocks noChangeAspect="1"/>
          </p:cNvPicPr>
          <p:nvPr/>
        </p:nvPicPr>
        <p:blipFill>
          <a:blip r:embed="rId3">
            <a:extLst/>
          </a:blip>
          <a:stretch>
            <a:fillRect/>
          </a:stretch>
        </p:blipFill>
        <p:spPr>
          <a:xfrm>
            <a:off x="-203284" y="-4278076"/>
            <a:ext cx="12223083" cy="9984552"/>
          </a:xfrm>
          <a:prstGeom prst="rect">
            <a:avLst/>
          </a:prstGeom>
          <a:ln w="12700">
            <a:miter lim="400000"/>
          </a:ln>
        </p:spPr>
      </p:pic>
      <p:pic>
        <p:nvPicPr>
          <p:cNvPr id="266" name="Image" descr="Image"/>
          <p:cNvPicPr>
            <a:picLocks noChangeAspect="1"/>
          </p:cNvPicPr>
          <p:nvPr/>
        </p:nvPicPr>
        <p:blipFill>
          <a:blip r:embed="rId4">
            <a:extLst/>
          </a:blip>
          <a:stretch>
            <a:fillRect/>
          </a:stretch>
        </p:blipFill>
        <p:spPr>
          <a:xfrm>
            <a:off x="14173463" y="-5589404"/>
            <a:ext cx="16952154" cy="17420990"/>
          </a:xfrm>
          <a:prstGeom prst="rect">
            <a:avLst/>
          </a:prstGeom>
          <a:ln w="12700">
            <a:miter lim="400000"/>
          </a:ln>
        </p:spPr>
      </p:pic>
      <p:sp>
        <p:nvSpPr>
          <p:cNvPr id="267" name="ASYMMETRIC SIGNING EXAMPLE:"/>
          <p:cNvSpPr txBox="1"/>
          <p:nvPr>
            <p:ph type="body" idx="21"/>
          </p:nvPr>
        </p:nvSpPr>
        <p:spPr>
          <a:xfrm>
            <a:off x="1206500" y="4403539"/>
            <a:ext cx="21971000" cy="934780"/>
          </a:xfrm>
          <a:prstGeom prst="rect">
            <a:avLst/>
          </a:prstGeom>
          <a:extLst>
            <a:ext uri="{C572A759-6A51-4108-AA02-DFA0A04FC94B}">
              <ma14:wrappingTextBoxFlag xmlns:ma14="http://schemas.microsoft.com/office/mac/drawingml/2011/main" val="1"/>
            </a:ext>
          </a:extLst>
        </p:spPr>
        <p:txBody>
          <a:bodyPr/>
          <a:lstStyle/>
          <a:p>
            <a:pPr/>
            <a:r>
              <a:t>ASYMMETRIC SIGNING EXAMPLE:</a:t>
            </a:r>
          </a:p>
        </p:txBody>
      </p:sp>
      <p:sp>
        <p:nvSpPr>
          <p:cNvPr id="268" name="PASSPORTS"/>
          <p:cNvSpPr txBox="1"/>
          <p:nvPr>
            <p:ph type="body" sz="half" idx="1"/>
          </p:nvPr>
        </p:nvSpPr>
        <p:spPr>
          <a:xfrm>
            <a:off x="1206500" y="5287544"/>
            <a:ext cx="21971000" cy="4024917"/>
          </a:xfrm>
          <a:prstGeom prst="rect">
            <a:avLst/>
          </a:prstGeom>
        </p:spPr>
        <p:txBody>
          <a:bodyPr/>
          <a:lstStyle/>
          <a:p>
            <a:pPr/>
            <a:r>
              <a:t>PASSPORTS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ASYMMETRIC SIGNING EXAMPLE:"/>
          <p:cNvSpPr txBox="1"/>
          <p:nvPr>
            <p:ph type="body" idx="21"/>
          </p:nvPr>
        </p:nvSpPr>
        <p:spPr>
          <a:xfrm>
            <a:off x="1206500" y="3761710"/>
            <a:ext cx="21971000" cy="934780"/>
          </a:xfrm>
          <a:prstGeom prst="rect">
            <a:avLst/>
          </a:prstGeom>
          <a:extLst>
            <a:ext uri="{C572A759-6A51-4108-AA02-DFA0A04FC94B}">
              <ma14:wrappingTextBoxFlag xmlns:ma14="http://schemas.microsoft.com/office/mac/drawingml/2011/main" val="1"/>
            </a:ext>
          </a:extLst>
        </p:spPr>
        <p:txBody>
          <a:bodyPr/>
          <a:lstStyle/>
          <a:p>
            <a:pPr/>
            <a:r>
              <a:t>ASYMMETRIC SIGNING EXAMPLE:</a:t>
            </a:r>
          </a:p>
        </p:txBody>
      </p:sp>
      <p:sp>
        <p:nvSpPr>
          <p:cNvPr id="271" name="ALSO SOLANA TRANSACTIONS!"/>
          <p:cNvSpPr txBox="1"/>
          <p:nvPr/>
        </p:nvSpPr>
        <p:spPr>
          <a:xfrm>
            <a:off x="1206500" y="9019510"/>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825500">
              <a:defRPr b="1" sz="5500"/>
            </a:pPr>
            <a:r>
              <a:t>ALSO </a:t>
            </a:r>
            <a:r>
              <a:rPr>
                <a:solidFill>
                  <a:srgbClr val="14F195"/>
                </a:solidFill>
              </a:rPr>
              <a:t>SOLANA TRANSACTIONS</a:t>
            </a:r>
            <a:r>
              <a:t>!</a:t>
            </a:r>
          </a:p>
        </p:txBody>
      </p:sp>
      <p:pic>
        <p:nvPicPr>
          <p:cNvPr id="272" name="Image" descr="Image"/>
          <p:cNvPicPr>
            <a:picLocks noChangeAspect="1"/>
          </p:cNvPicPr>
          <p:nvPr/>
        </p:nvPicPr>
        <p:blipFill>
          <a:blip r:embed="rId3">
            <a:extLst/>
          </a:blip>
          <a:stretch>
            <a:fillRect/>
          </a:stretch>
        </p:blipFill>
        <p:spPr>
          <a:xfrm>
            <a:off x="-13257532" y="7777032"/>
            <a:ext cx="24615455" cy="7135412"/>
          </a:xfrm>
          <a:prstGeom prst="rect">
            <a:avLst/>
          </a:prstGeom>
          <a:ln w="12700">
            <a:miter lim="400000"/>
          </a:ln>
        </p:spPr>
      </p:pic>
      <p:pic>
        <p:nvPicPr>
          <p:cNvPr id="273" name="Image" descr="Image"/>
          <p:cNvPicPr>
            <a:picLocks noChangeAspect="1"/>
          </p:cNvPicPr>
          <p:nvPr/>
        </p:nvPicPr>
        <p:blipFill>
          <a:blip r:embed="rId4">
            <a:extLst/>
          </a:blip>
          <a:stretch>
            <a:fillRect/>
          </a:stretch>
        </p:blipFill>
        <p:spPr>
          <a:xfrm>
            <a:off x="-3678232" y="-3039585"/>
            <a:ext cx="12223083" cy="9984552"/>
          </a:xfrm>
          <a:prstGeom prst="rect">
            <a:avLst/>
          </a:prstGeom>
          <a:ln w="12700">
            <a:miter lim="400000"/>
          </a:ln>
        </p:spPr>
      </p:pic>
      <p:pic>
        <p:nvPicPr>
          <p:cNvPr id="274" name="Image" descr="Image"/>
          <p:cNvPicPr>
            <a:picLocks noChangeAspect="1"/>
          </p:cNvPicPr>
          <p:nvPr/>
        </p:nvPicPr>
        <p:blipFill>
          <a:blip r:embed="rId5">
            <a:extLst/>
          </a:blip>
          <a:stretch>
            <a:fillRect/>
          </a:stretch>
        </p:blipFill>
        <p:spPr>
          <a:xfrm>
            <a:off x="15321315" y="-3078167"/>
            <a:ext cx="13801046" cy="14182734"/>
          </a:xfrm>
          <a:prstGeom prst="rect">
            <a:avLst/>
          </a:prstGeom>
          <a:ln w="12700">
            <a:miter lim="400000"/>
          </a:ln>
        </p:spPr>
      </p:pic>
      <p:sp>
        <p:nvSpPr>
          <p:cNvPr id="275" name="PASSPORTS"/>
          <p:cNvSpPr txBox="1"/>
          <p:nvPr>
            <p:ph type="body" sz="half" idx="1"/>
          </p:nvPr>
        </p:nvSpPr>
        <p:spPr>
          <a:xfrm>
            <a:off x="1206500" y="4645715"/>
            <a:ext cx="21971000" cy="4024917"/>
          </a:xfrm>
          <a:prstGeom prst="rect">
            <a:avLst/>
          </a:prstGeom>
        </p:spPr>
        <p:txBody>
          <a:bodyPr/>
          <a:lstStyle/>
          <a:p>
            <a:pPr/>
            <a:r>
              <a:t>PASSPORTS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9" name="Image" descr="Image"/>
          <p:cNvPicPr>
            <a:picLocks noChangeAspect="1"/>
          </p:cNvPicPr>
          <p:nvPr/>
        </p:nvPicPr>
        <p:blipFill>
          <a:blip r:embed="rId2">
            <a:extLst/>
          </a:blip>
          <a:stretch>
            <a:fillRect/>
          </a:stretch>
        </p:blipFill>
        <p:spPr>
          <a:xfrm rot="19800000">
            <a:off x="11319638" y="9843277"/>
            <a:ext cx="26831631" cy="7777827"/>
          </a:xfrm>
          <a:prstGeom prst="rect">
            <a:avLst/>
          </a:prstGeom>
          <a:ln w="12700">
            <a:miter lim="400000"/>
          </a:ln>
        </p:spPr>
      </p:pic>
      <p:pic>
        <p:nvPicPr>
          <p:cNvPr id="280" name="Image" descr="Image"/>
          <p:cNvPicPr>
            <a:picLocks noChangeAspect="1"/>
          </p:cNvPicPr>
          <p:nvPr/>
        </p:nvPicPr>
        <p:blipFill>
          <a:blip r:embed="rId3">
            <a:extLst/>
          </a:blip>
          <a:stretch>
            <a:fillRect/>
          </a:stretch>
        </p:blipFill>
        <p:spPr>
          <a:xfrm rot="19800000">
            <a:off x="-2190364" y="-1788876"/>
            <a:ext cx="12223082" cy="9984552"/>
          </a:xfrm>
          <a:prstGeom prst="rect">
            <a:avLst/>
          </a:prstGeom>
          <a:ln w="12700">
            <a:miter lim="400000"/>
          </a:ln>
        </p:spPr>
      </p:pic>
      <p:pic>
        <p:nvPicPr>
          <p:cNvPr id="281" name="Image" descr="Image"/>
          <p:cNvPicPr>
            <a:picLocks noChangeAspect="1"/>
          </p:cNvPicPr>
          <p:nvPr/>
        </p:nvPicPr>
        <p:blipFill>
          <a:blip r:embed="rId4">
            <a:extLst/>
          </a:blip>
          <a:stretch>
            <a:fillRect/>
          </a:stretch>
        </p:blipFill>
        <p:spPr>
          <a:xfrm rot="19800000">
            <a:off x="7518662" y="-6631305"/>
            <a:ext cx="16952154" cy="17420990"/>
          </a:xfrm>
          <a:prstGeom prst="rect">
            <a:avLst/>
          </a:prstGeom>
          <a:ln w="12700">
            <a:miter lim="400000"/>
          </a:ln>
        </p:spPr>
      </p:pic>
      <p:pic>
        <p:nvPicPr>
          <p:cNvPr id="282" name="pasted-movie.png" descr="pasted-movie.png"/>
          <p:cNvPicPr>
            <a:picLocks noChangeAspect="1"/>
          </p:cNvPicPr>
          <p:nvPr/>
        </p:nvPicPr>
        <p:blipFill>
          <a:blip r:embed="rId5">
            <a:extLst/>
          </a:blip>
          <a:stretch>
            <a:fillRect/>
          </a:stretch>
        </p:blipFill>
        <p:spPr>
          <a:xfrm rot="19923988">
            <a:off x="-41889" y="3556000"/>
            <a:ext cx="8688221" cy="15659607"/>
          </a:xfrm>
          <a:prstGeom prst="rect">
            <a:avLst/>
          </a:prstGeom>
          <a:ln w="12700">
            <a:miter lim="400000"/>
          </a:ln>
        </p:spPr>
      </p:pic>
      <p:sp>
        <p:nvSpPr>
          <p:cNvPr id="283" name="LAB"/>
          <p:cNvSpPr txBox="1"/>
          <p:nvPr>
            <p:ph type="subTitle" sz="half" idx="1"/>
          </p:nvPr>
        </p:nvSpPr>
        <p:spPr>
          <a:xfrm>
            <a:off x="1206500" y="4845542"/>
            <a:ext cx="21971000" cy="4024916"/>
          </a:xfrm>
          <a:prstGeom prst="rect">
            <a:avLst/>
          </a:prstGeom>
        </p:spPr>
        <p:txBody>
          <a:bodyPr anchor="b"/>
          <a:lstStyle>
            <a:lvl1pPr algn="ctr">
              <a:defRPr sz="25500"/>
            </a:lvl1pPr>
          </a:lstStyle>
          <a:p>
            <a:pPr/>
            <a:r>
              <a:t>LAB</a:t>
            </a:r>
          </a:p>
        </p:txBody>
      </p:sp>
      <p:sp>
        <p:nvSpPr>
          <p:cNvPr id="284" name="LOADING AND SAVING KEYPAIRS"/>
          <p:cNvSpPr txBox="1"/>
          <p:nvPr/>
        </p:nvSpPr>
        <p:spPr>
          <a:xfrm>
            <a:off x="1409700" y="8645339"/>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825500">
              <a:defRPr b="1" sz="5500"/>
            </a:lvl1pPr>
          </a:lstStyle>
          <a:p>
            <a:pPr/>
            <a:r>
              <a:t>LOADING AND SAVING KEYPAIRS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9" name="Image" descr="Image"/>
          <p:cNvPicPr>
            <a:picLocks noChangeAspect="1"/>
          </p:cNvPicPr>
          <p:nvPr/>
        </p:nvPicPr>
        <p:blipFill>
          <a:blip r:embed="rId3">
            <a:extLst/>
          </a:blip>
          <a:stretch>
            <a:fillRect/>
          </a:stretch>
        </p:blipFill>
        <p:spPr>
          <a:xfrm>
            <a:off x="-1849431" y="-1413985"/>
            <a:ext cx="15705685" cy="12829352"/>
          </a:xfrm>
          <a:prstGeom prst="rect">
            <a:avLst/>
          </a:prstGeom>
          <a:ln w="12700">
            <a:miter lim="400000"/>
          </a:ln>
        </p:spPr>
      </p:pic>
      <p:pic>
        <p:nvPicPr>
          <p:cNvPr id="160" name="Image" descr="Image"/>
          <p:cNvPicPr>
            <a:picLocks noChangeAspect="1"/>
          </p:cNvPicPr>
          <p:nvPr/>
        </p:nvPicPr>
        <p:blipFill>
          <a:blip r:embed="rId4">
            <a:extLst/>
          </a:blip>
          <a:stretch>
            <a:fillRect/>
          </a:stretch>
        </p:blipFill>
        <p:spPr>
          <a:xfrm>
            <a:off x="8504728" y="-3478930"/>
            <a:ext cx="16502832" cy="16959242"/>
          </a:xfrm>
          <a:prstGeom prst="rect">
            <a:avLst/>
          </a:prstGeom>
          <a:ln w="12700">
            <a:miter lim="400000"/>
          </a:ln>
        </p:spPr>
      </p:pic>
      <p:pic>
        <p:nvPicPr>
          <p:cNvPr id="161" name="Image" descr="Image"/>
          <p:cNvPicPr>
            <a:picLocks noChangeAspect="1"/>
          </p:cNvPicPr>
          <p:nvPr/>
        </p:nvPicPr>
        <p:blipFill>
          <a:blip r:embed="rId5">
            <a:extLst/>
          </a:blip>
          <a:srcRect l="0" t="53082" r="0" b="0"/>
          <a:stretch>
            <a:fillRect/>
          </a:stretch>
        </p:blipFill>
        <p:spPr>
          <a:xfrm>
            <a:off x="364002" y="10839674"/>
            <a:ext cx="25828720" cy="3512802"/>
          </a:xfrm>
          <a:prstGeom prst="rect">
            <a:avLst/>
          </a:prstGeom>
          <a:ln w="12700">
            <a:miter lim="400000"/>
          </a:ln>
        </p:spPr>
      </p:pic>
      <p:sp>
        <p:nvSpPr>
          <p:cNvPr id="162" name="SETUP CHECK"/>
          <p:cNvSpPr txBox="1"/>
          <p:nvPr/>
        </p:nvSpPr>
        <p:spPr>
          <a:xfrm>
            <a:off x="4505956" y="6141418"/>
            <a:ext cx="15372088" cy="14331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80000"/>
              </a:lnSpc>
              <a:defRPr b="1" spc="-170" sz="8500"/>
            </a:lvl1pPr>
          </a:lstStyle>
          <a:p>
            <a:pPr/>
            <a:r>
              <a:t>SETUP CHECK</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Object"/>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mkdir solana-training…"/>
          <p:cNvSpPr txBox="1"/>
          <p:nvPr/>
        </p:nvSpPr>
        <p:spPr>
          <a:xfrm>
            <a:off x="3723881" y="5116028"/>
            <a:ext cx="16936238" cy="4787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825500">
              <a:defRPr sz="3600">
                <a:latin typeface="Andale Mono"/>
                <a:ea typeface="Andale Mono"/>
                <a:cs typeface="Andale Mono"/>
                <a:sym typeface="Andale Mono"/>
              </a:defRPr>
            </a:pPr>
            <a:r>
              <a:t>mkdir solana-training</a:t>
            </a:r>
          </a:p>
          <a:p>
            <a:pPr algn="l" defTabSz="825500">
              <a:defRPr sz="3600">
                <a:latin typeface="Andale Mono"/>
                <a:ea typeface="Andale Mono"/>
                <a:cs typeface="Andale Mono"/>
                <a:sym typeface="Andale Mono"/>
              </a:defRPr>
            </a:pPr>
          </a:p>
          <a:p>
            <a:pPr algn="l" defTabSz="825500">
              <a:defRPr sz="3600">
                <a:latin typeface="Andale Mono"/>
                <a:ea typeface="Andale Mono"/>
                <a:cs typeface="Andale Mono"/>
                <a:sym typeface="Andale Mono"/>
              </a:defRPr>
            </a:pPr>
            <a:r>
              <a:t>cd solana-training</a:t>
            </a:r>
          </a:p>
          <a:p>
            <a:pPr algn="l" defTabSz="825500">
              <a:defRPr sz="3600">
                <a:latin typeface="Andale Mono"/>
                <a:ea typeface="Andale Mono"/>
                <a:cs typeface="Andale Mono"/>
                <a:sym typeface="Andale Mono"/>
              </a:defRPr>
            </a:pPr>
          </a:p>
          <a:p>
            <a:pPr algn="l" defTabSz="825500">
              <a:defRPr sz="3600">
                <a:latin typeface="Andale Mono"/>
                <a:ea typeface="Andale Mono"/>
                <a:cs typeface="Andale Mono"/>
                <a:sym typeface="Andale Mono"/>
              </a:defRPr>
            </a:pPr>
            <a:r>
              <a:t>git init .</a:t>
            </a:r>
          </a:p>
          <a:p>
            <a:pPr algn="l" defTabSz="825500">
              <a:defRPr sz="3600">
                <a:latin typeface="Andale Mono"/>
                <a:ea typeface="Andale Mono"/>
                <a:cs typeface="Andale Mono"/>
                <a:sym typeface="Andale Mono"/>
              </a:defRPr>
            </a:pPr>
          </a:p>
          <a:p>
            <a:pPr algn="l" defTabSz="825500">
              <a:defRPr sz="3600">
                <a:latin typeface="Andale Mono"/>
                <a:ea typeface="Andale Mono"/>
                <a:cs typeface="Andale Mono"/>
                <a:sym typeface="Andale Mono"/>
              </a:defRPr>
            </a:pPr>
            <a:r>
              <a:t>npm init -y</a:t>
            </a:r>
          </a:p>
          <a:p>
            <a:pPr algn="l" defTabSz="825500">
              <a:defRPr sz="3600">
                <a:latin typeface="Andale Mono"/>
                <a:ea typeface="Andale Mono"/>
                <a:cs typeface="Andale Mono"/>
                <a:sym typeface="Andale Mono"/>
              </a:defRPr>
            </a:pPr>
          </a:p>
          <a:p>
            <a:pPr algn="l" defTabSz="825500">
              <a:defRPr sz="3600">
                <a:latin typeface="Andale Mono"/>
                <a:ea typeface="Andale Mono"/>
                <a:cs typeface="Andale Mono"/>
                <a:sym typeface="Andale Mono"/>
              </a:defRPr>
            </a:pPr>
            <a:r>
              <a:t>npm i @solana/web3.js @solana-developers/helpers</a:t>
            </a:r>
            <a:r>
              <a:rPr>
                <a:solidFill>
                  <a:srgbClr val="CCCCCC"/>
                </a:solidFill>
              </a:rPr>
              <a:t> </a:t>
            </a:r>
            <a:r>
              <a:t>esrun</a:t>
            </a:r>
            <a:r>
              <a:rPr>
                <a:solidFill>
                  <a:srgbClr val="D4D4D4"/>
                </a:solidFill>
              </a:rPr>
              <a:t> </a:t>
            </a:r>
          </a:p>
        </p:txBody>
      </p:sp>
      <p:sp>
        <p:nvSpPr>
          <p:cNvPr id="287" name="1. Make a new project"/>
          <p:cNvSpPr txBox="1"/>
          <p:nvPr/>
        </p:nvSpPr>
        <p:spPr>
          <a:xfrm>
            <a:off x="1682133" y="2101902"/>
            <a:ext cx="10302284"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1. Make a new project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import { Keypair } from &quot;@solana/web3.js&quot;;…"/>
          <p:cNvSpPr txBox="1"/>
          <p:nvPr/>
        </p:nvSpPr>
        <p:spPr>
          <a:xfrm>
            <a:off x="3723881" y="5345949"/>
            <a:ext cx="16936238" cy="3024102"/>
          </a:xfrm>
          <a:prstGeom prst="rect">
            <a:avLst/>
          </a:prstGeom>
          <a:solidFill>
            <a:srgbClr val="2D2D2D"/>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sz="4200">
                <a:solidFill>
                  <a:srgbClr val="7EC699"/>
                </a:solidFill>
                <a:latin typeface="Monaco"/>
                <a:ea typeface="Monaco"/>
                <a:cs typeface="Monaco"/>
                <a:sym typeface="Monaco"/>
              </a:defRPr>
            </a:pPr>
            <a:r>
              <a:rPr>
                <a:solidFill>
                  <a:srgbClr val="CC99CD"/>
                </a:solidFill>
              </a:rPr>
              <a:t>import</a:t>
            </a:r>
            <a:r>
              <a:rPr>
                <a:solidFill>
                  <a:srgbClr val="CCCCCC"/>
                </a:solidFill>
              </a:rPr>
              <a:t> { Keypair } </a:t>
            </a:r>
            <a:r>
              <a:rPr>
                <a:solidFill>
                  <a:srgbClr val="CC99CD"/>
                </a:solidFill>
              </a:rPr>
              <a:t>from</a:t>
            </a:r>
            <a:r>
              <a:rPr>
                <a:solidFill>
                  <a:srgbClr val="CCCCCC"/>
                </a:solidFill>
              </a:rPr>
              <a:t> </a:t>
            </a:r>
            <a:r>
              <a:t>"@solana/web3.js"</a:t>
            </a:r>
            <a:r>
              <a:rPr>
                <a:solidFill>
                  <a:srgbClr val="CCCCCC"/>
                </a:solidFill>
              </a:rPr>
              <a:t>;</a:t>
            </a:r>
            <a:endParaRPr>
              <a:solidFill>
                <a:srgbClr val="CCCCCC"/>
              </a:solidFill>
            </a:endParaRPr>
          </a:p>
          <a:p>
            <a:pPr algn="l" defTabSz="457200">
              <a:defRPr sz="4200">
                <a:solidFill>
                  <a:srgbClr val="CCCCCC"/>
                </a:solidFill>
                <a:latin typeface="Monaco"/>
                <a:ea typeface="Monaco"/>
                <a:cs typeface="Monaco"/>
                <a:sym typeface="Monaco"/>
              </a:defRPr>
            </a:pPr>
            <a:r>
              <a:rPr>
                <a:solidFill>
                  <a:srgbClr val="CC99CD"/>
                </a:solidFill>
              </a:rPr>
              <a:t>const</a:t>
            </a:r>
            <a:r>
              <a:t> keypair </a:t>
            </a:r>
            <a:r>
              <a:rPr>
                <a:solidFill>
                  <a:srgbClr val="67CDCC"/>
                </a:solidFill>
              </a:rPr>
              <a:t>=</a:t>
            </a:r>
            <a:r>
              <a:t> Keypair.</a:t>
            </a:r>
            <a:r>
              <a:rPr>
                <a:solidFill>
                  <a:srgbClr val="F08D49"/>
                </a:solidFill>
              </a:rPr>
              <a:t>generate</a:t>
            </a:r>
            <a:r>
              <a:t>();</a:t>
            </a:r>
          </a:p>
          <a:p>
            <a:pPr algn="l" defTabSz="457200">
              <a:defRPr sz="4200">
                <a:solidFill>
                  <a:srgbClr val="7EC699"/>
                </a:solidFill>
                <a:latin typeface="Monaco"/>
                <a:ea typeface="Monaco"/>
                <a:cs typeface="Monaco"/>
                <a:sym typeface="Monaco"/>
              </a:defRPr>
            </a:pPr>
            <a:r>
              <a:rPr>
                <a:solidFill>
                  <a:srgbClr val="F8C555"/>
                </a:solidFill>
              </a:rPr>
              <a:t>console</a:t>
            </a:r>
            <a:r>
              <a:rPr>
                <a:solidFill>
                  <a:srgbClr val="CCCCCC"/>
                </a:solidFill>
              </a:rPr>
              <a:t>.</a:t>
            </a:r>
            <a:r>
              <a:rPr>
                <a:solidFill>
                  <a:srgbClr val="F08D49"/>
                </a:solidFill>
              </a:rPr>
              <a:t>log</a:t>
            </a:r>
            <a:r>
              <a:rPr>
                <a:solidFill>
                  <a:srgbClr val="CCCCCC"/>
                </a:solidFill>
              </a:rPr>
              <a:t>(</a:t>
            </a:r>
            <a:r>
              <a:t>`✅ Generated keypair!`</a:t>
            </a:r>
            <a:r>
              <a:rPr>
                <a:solidFill>
                  <a:srgbClr val="CCCCCC"/>
                </a:solidFill>
              </a:rPr>
              <a:t>)</a:t>
            </a:r>
          </a:p>
        </p:txBody>
      </p:sp>
      <p:sp>
        <p:nvSpPr>
          <p:cNvPr id="292" name="2. Make a keypair"/>
          <p:cNvSpPr txBox="1"/>
          <p:nvPr/>
        </p:nvSpPr>
        <p:spPr>
          <a:xfrm>
            <a:off x="1682133" y="2101902"/>
            <a:ext cx="10302284"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2. Make a keypair</a:t>
            </a:r>
          </a:p>
        </p:txBody>
      </p:sp>
      <p:sp>
        <p:nvSpPr>
          <p:cNvPr id="293" name="generate-keypair.ts"/>
          <p:cNvSpPr txBox="1"/>
          <p:nvPr/>
        </p:nvSpPr>
        <p:spPr>
          <a:xfrm>
            <a:off x="3272796" y="4451246"/>
            <a:ext cx="4026562"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generate-keypair.ts</a:t>
            </a:r>
          </a:p>
        </p:txBody>
      </p:sp>
      <p:sp>
        <p:nvSpPr>
          <p:cNvPr id="294" name="npx esrun generate-keypair.ts"/>
          <p:cNvSpPr txBox="1"/>
          <p:nvPr/>
        </p:nvSpPr>
        <p:spPr>
          <a:xfrm>
            <a:off x="2930238" y="9182572"/>
            <a:ext cx="16936238" cy="114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sz="3600">
                <a:latin typeface="Andale Mono"/>
                <a:ea typeface="Andale Mono"/>
                <a:cs typeface="Andale Mono"/>
                <a:sym typeface="Andale Mono"/>
              </a:defRPr>
            </a:lvl1pPr>
          </a:lstStyle>
          <a:p>
            <a:pPr/>
            <a:r>
              <a:t>npx esrun generate-keypair.ts</a:t>
            </a:r>
            <a:endParaRPr>
              <a:solidFill>
                <a:srgbClr val="D4D4D4"/>
              </a:solidFill>
            </a:endParaRP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import { Keypair } from &quot;@solana/web3.js&quot;;…"/>
          <p:cNvSpPr txBox="1"/>
          <p:nvPr/>
        </p:nvSpPr>
        <p:spPr>
          <a:xfrm>
            <a:off x="3723881" y="5483359"/>
            <a:ext cx="16936238" cy="3302001"/>
          </a:xfrm>
          <a:prstGeom prst="rect">
            <a:avLst/>
          </a:prstGeom>
          <a:solidFill>
            <a:srgbClr val="2D2D2D"/>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7EC699"/>
                </a:solidFill>
                <a:latin typeface="Monaco"/>
                <a:ea typeface="Monaco"/>
                <a:cs typeface="Monaco"/>
                <a:sym typeface="Monaco"/>
              </a:defRPr>
            </a:pPr>
            <a:r>
              <a:rPr>
                <a:solidFill>
                  <a:srgbClr val="CC99CD"/>
                </a:solidFill>
              </a:rPr>
              <a:t>import</a:t>
            </a:r>
            <a:r>
              <a:rPr>
                <a:solidFill>
                  <a:srgbClr val="CCCCCC"/>
                </a:solidFill>
              </a:rPr>
              <a:t> { Keypair } </a:t>
            </a:r>
            <a:r>
              <a:rPr>
                <a:solidFill>
                  <a:srgbClr val="CC99CD"/>
                </a:solidFill>
              </a:rPr>
              <a:t>from</a:t>
            </a:r>
            <a:r>
              <a:rPr>
                <a:solidFill>
                  <a:srgbClr val="CCCCCC"/>
                </a:solidFill>
              </a:rPr>
              <a:t> </a:t>
            </a:r>
            <a:r>
              <a:t>"@solana/web3.js"</a:t>
            </a:r>
            <a:r>
              <a:rPr>
                <a:solidFill>
                  <a:srgbClr val="CCCCCC"/>
                </a:solidFill>
              </a:rPr>
              <a:t>;</a:t>
            </a:r>
            <a:endParaRPr>
              <a:solidFill>
                <a:srgbClr val="CCCCCC"/>
              </a:solidFill>
            </a:endParaRPr>
          </a:p>
          <a:p>
            <a:pPr algn="l" defTabSz="457200">
              <a:defRPr>
                <a:solidFill>
                  <a:srgbClr val="CCCCCC"/>
                </a:solidFill>
                <a:latin typeface="Monaco"/>
                <a:ea typeface="Monaco"/>
                <a:cs typeface="Monaco"/>
                <a:sym typeface="Monaco"/>
              </a:defRPr>
            </a:pPr>
            <a:r>
              <a:rPr>
                <a:solidFill>
                  <a:srgbClr val="CC99CD"/>
                </a:solidFill>
              </a:rPr>
              <a:t>const</a:t>
            </a:r>
            <a:r>
              <a:t> keypair </a:t>
            </a:r>
            <a:r>
              <a:rPr>
                <a:solidFill>
                  <a:srgbClr val="67CDCC"/>
                </a:solidFill>
              </a:rPr>
              <a:t>=</a:t>
            </a:r>
            <a:r>
              <a:t> Keypair.</a:t>
            </a:r>
            <a:r>
              <a:rPr>
                <a:solidFill>
                  <a:srgbClr val="F08D49"/>
                </a:solidFill>
              </a:rPr>
              <a:t>generate</a:t>
            </a:r>
            <a:r>
              <a:t>();</a:t>
            </a:r>
          </a:p>
          <a:p>
            <a:pPr algn="l" defTabSz="457200">
              <a:defRPr>
                <a:solidFill>
                  <a:srgbClr val="999999"/>
                </a:solidFill>
                <a:latin typeface="Monaco"/>
                <a:ea typeface="Monaco"/>
                <a:cs typeface="Monaco"/>
                <a:sym typeface="Monaco"/>
              </a:defRPr>
            </a:pPr>
            <a:endParaRPr>
              <a:solidFill>
                <a:srgbClr val="CCCCCC"/>
              </a:solidFill>
            </a:endParaRPr>
          </a:p>
          <a:p>
            <a:pPr algn="l" defTabSz="457200">
              <a:defRPr>
                <a:solidFill>
                  <a:srgbClr val="7EC699"/>
                </a:solidFill>
                <a:latin typeface="Monaco"/>
                <a:ea typeface="Monaco"/>
                <a:cs typeface="Monaco"/>
                <a:sym typeface="Monaco"/>
              </a:defRPr>
            </a:pPr>
            <a:r>
              <a:rPr>
                <a:solidFill>
                  <a:srgbClr val="F8C555"/>
                </a:solidFill>
              </a:rPr>
              <a:t>console</a:t>
            </a:r>
            <a:r>
              <a:rPr>
                <a:solidFill>
                  <a:srgbClr val="CCCCCC"/>
                </a:solidFill>
              </a:rPr>
              <a:t>.</a:t>
            </a:r>
            <a:r>
              <a:rPr>
                <a:solidFill>
                  <a:srgbClr val="F08D49"/>
                </a:solidFill>
              </a:rPr>
              <a:t>log</a:t>
            </a:r>
            <a:r>
              <a:rPr>
                <a:solidFill>
                  <a:srgbClr val="CCCCCC"/>
                </a:solidFill>
              </a:rPr>
              <a:t>(</a:t>
            </a:r>
            <a:r>
              <a:t>`The public key is: `</a:t>
            </a:r>
            <a:r>
              <a:rPr>
                <a:solidFill>
                  <a:srgbClr val="CCCCCC"/>
                </a:solidFill>
              </a:rPr>
              <a:t>, keypair.publicKey.</a:t>
            </a:r>
            <a:r>
              <a:rPr>
                <a:solidFill>
                  <a:srgbClr val="F08D49"/>
                </a:solidFill>
              </a:rPr>
              <a:t>toBase58</a:t>
            </a:r>
            <a:r>
              <a:rPr>
                <a:solidFill>
                  <a:srgbClr val="CCCCCC"/>
                </a:solidFill>
              </a:rPr>
              <a:t>());</a:t>
            </a:r>
            <a:endParaRPr>
              <a:solidFill>
                <a:srgbClr val="CCCCCC"/>
              </a:solidFill>
            </a:endParaRPr>
          </a:p>
          <a:p>
            <a:pPr algn="l" defTabSz="457200">
              <a:defRPr>
                <a:solidFill>
                  <a:srgbClr val="CCCCCC"/>
                </a:solidFill>
                <a:latin typeface="Monaco"/>
                <a:ea typeface="Monaco"/>
                <a:cs typeface="Monaco"/>
                <a:sym typeface="Monaco"/>
              </a:defRPr>
            </a:pPr>
            <a:r>
              <a:rPr>
                <a:solidFill>
                  <a:srgbClr val="F8C555"/>
                </a:solidFill>
              </a:rPr>
              <a:t>console</a:t>
            </a:r>
            <a:r>
              <a:t>.</a:t>
            </a:r>
            <a:r>
              <a:rPr>
                <a:solidFill>
                  <a:srgbClr val="F08D49"/>
                </a:solidFill>
              </a:rPr>
              <a:t>log</a:t>
            </a:r>
            <a:r>
              <a:t>(</a:t>
            </a:r>
            <a:r>
              <a:rPr>
                <a:solidFill>
                  <a:srgbClr val="7EC699"/>
                </a:solidFill>
              </a:rPr>
              <a:t>`The secret key is: `</a:t>
            </a:r>
            <a:r>
              <a:t>, keypair.secretKey);</a:t>
            </a:r>
          </a:p>
          <a:p>
            <a:pPr algn="l" defTabSz="457200">
              <a:defRPr>
                <a:solidFill>
                  <a:srgbClr val="7EC699"/>
                </a:solidFill>
                <a:latin typeface="Monaco"/>
                <a:ea typeface="Monaco"/>
                <a:cs typeface="Monaco"/>
                <a:sym typeface="Monaco"/>
              </a:defRPr>
            </a:pPr>
            <a:r>
              <a:rPr>
                <a:solidFill>
                  <a:srgbClr val="F8C555"/>
                </a:solidFill>
              </a:rPr>
              <a:t>console</a:t>
            </a:r>
            <a:r>
              <a:rPr>
                <a:solidFill>
                  <a:srgbClr val="CCCCCC"/>
                </a:solidFill>
              </a:rPr>
              <a:t>.</a:t>
            </a:r>
            <a:r>
              <a:rPr>
                <a:solidFill>
                  <a:srgbClr val="F08D49"/>
                </a:solidFill>
              </a:rPr>
              <a:t>log</a:t>
            </a:r>
            <a:r>
              <a:rPr>
                <a:solidFill>
                  <a:srgbClr val="CCCCCC"/>
                </a:solidFill>
              </a:rPr>
              <a:t>(</a:t>
            </a:r>
            <a:r>
              <a:t>`✅ Finished!`</a:t>
            </a:r>
            <a:r>
              <a:rPr>
                <a:solidFill>
                  <a:srgbClr val="CCCCCC"/>
                </a:solidFill>
              </a:rPr>
              <a:t>);</a:t>
            </a:r>
          </a:p>
        </p:txBody>
      </p:sp>
      <p:sp>
        <p:nvSpPr>
          <p:cNvPr id="299" name="3. Inspect the public and private key"/>
          <p:cNvSpPr txBox="1"/>
          <p:nvPr/>
        </p:nvSpPr>
        <p:spPr>
          <a:xfrm>
            <a:off x="1682133" y="2101902"/>
            <a:ext cx="20259602"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3. Inspect the public and private key</a:t>
            </a:r>
          </a:p>
        </p:txBody>
      </p:sp>
      <p:sp>
        <p:nvSpPr>
          <p:cNvPr id="300" name="generate-keypair.ts (updated)"/>
          <p:cNvSpPr txBox="1"/>
          <p:nvPr/>
        </p:nvSpPr>
        <p:spPr>
          <a:xfrm>
            <a:off x="2920191" y="4451246"/>
            <a:ext cx="6093106"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generate-keypair.ts (updated)</a:t>
            </a:r>
          </a:p>
        </p:txBody>
      </p:sp>
      <p:sp>
        <p:nvSpPr>
          <p:cNvPr id="301" name="npx esrun generate-keypair.ts"/>
          <p:cNvSpPr txBox="1"/>
          <p:nvPr/>
        </p:nvSpPr>
        <p:spPr>
          <a:xfrm>
            <a:off x="2930238" y="9182572"/>
            <a:ext cx="16936238" cy="114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sz="3600">
                <a:latin typeface="Andale Mono"/>
                <a:ea typeface="Andale Mono"/>
                <a:cs typeface="Andale Mono"/>
                <a:sym typeface="Andale Mono"/>
              </a:defRPr>
            </a:lvl1pPr>
          </a:lstStyle>
          <a:p>
            <a:pPr/>
            <a:r>
              <a:t>npx esrun generate-keypair.ts</a:t>
            </a:r>
            <a:endParaRPr>
              <a:solidFill>
                <a:srgbClr val="D4D4D4"/>
              </a:solidFill>
            </a:endParaRP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SECRET_KEY=&quot;[…"/>
          <p:cNvSpPr txBox="1"/>
          <p:nvPr/>
        </p:nvSpPr>
        <p:spPr>
          <a:xfrm>
            <a:off x="3723881" y="5347582"/>
            <a:ext cx="16936238" cy="4064001"/>
          </a:xfrm>
          <a:prstGeom prst="rect">
            <a:avLst/>
          </a:prstGeom>
          <a:solidFill>
            <a:srgbClr val="212121"/>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569CD6"/>
                </a:solidFill>
                <a:latin typeface="Menlo Regular"/>
                <a:ea typeface="Menlo Regular"/>
                <a:cs typeface="Menlo Regular"/>
                <a:sym typeface="Menlo Regular"/>
              </a:defRPr>
            </a:pPr>
            <a:r>
              <a:t>SECRET_KEY</a:t>
            </a:r>
            <a:r>
              <a:rPr>
                <a:solidFill>
                  <a:srgbClr val="D4D4D4"/>
                </a:solidFill>
              </a:rPr>
              <a:t>=</a:t>
            </a:r>
            <a:r>
              <a:rPr>
                <a:solidFill>
                  <a:srgbClr val="CE9178"/>
                </a:solidFill>
              </a:rPr>
              <a:t>"[</a:t>
            </a:r>
            <a:endParaRPr>
              <a:solidFill>
                <a:srgbClr val="D4D4D4"/>
              </a:solidFill>
            </a:endParaRPr>
          </a:p>
          <a:p>
            <a:pPr algn="l" defTabSz="457200">
              <a:defRPr>
                <a:solidFill>
                  <a:srgbClr val="CE9178"/>
                </a:solidFill>
                <a:latin typeface="Menlo Regular"/>
                <a:ea typeface="Menlo Regular"/>
                <a:cs typeface="Menlo Regular"/>
                <a:sym typeface="Menlo Regular"/>
              </a:defRPr>
            </a:pPr>
            <a:r>
              <a:t>  128, 166, 168, 193, 245,  44,  59, 104, 191,  31,</a:t>
            </a:r>
            <a:endParaRPr>
              <a:solidFill>
                <a:srgbClr val="D4D4D4"/>
              </a:solidFill>
            </a:endParaRPr>
          </a:p>
          <a:p>
            <a:pPr algn="l" defTabSz="457200">
              <a:defRPr>
                <a:solidFill>
                  <a:srgbClr val="CE9178"/>
                </a:solidFill>
                <a:latin typeface="Menlo Regular"/>
                <a:ea typeface="Menlo Regular"/>
                <a:cs typeface="Menlo Regular"/>
                <a:sym typeface="Menlo Regular"/>
              </a:defRPr>
            </a:pPr>
            <a:r>
              <a:t>  234,  44,  94, 240,  73, 226, 167, 218, 120, 123,</a:t>
            </a:r>
            <a:endParaRPr>
              <a:solidFill>
                <a:srgbClr val="D4D4D4"/>
              </a:solidFill>
            </a:endParaRPr>
          </a:p>
          <a:p>
            <a:pPr algn="l" defTabSz="457200">
              <a:defRPr>
                <a:solidFill>
                  <a:srgbClr val="CE9178"/>
                </a:solidFill>
                <a:latin typeface="Menlo Regular"/>
                <a:ea typeface="Menlo Regular"/>
                <a:cs typeface="Menlo Regular"/>
                <a:sym typeface="Menlo Regular"/>
              </a:defRPr>
            </a:pPr>
            <a:r>
              <a:t>  100, 217, 143, 131, 240, 117,   3, 133, 104,  97,</a:t>
            </a:r>
            <a:endParaRPr>
              <a:solidFill>
                <a:srgbClr val="D4D4D4"/>
              </a:solidFill>
            </a:endParaRPr>
          </a:p>
          <a:p>
            <a:pPr algn="l" defTabSz="457200">
              <a:defRPr>
                <a:solidFill>
                  <a:srgbClr val="CE9178"/>
                </a:solidFill>
                <a:latin typeface="Menlo Regular"/>
                <a:ea typeface="Menlo Regular"/>
                <a:cs typeface="Menlo Regular"/>
                <a:sym typeface="Menlo Regular"/>
              </a:defRPr>
            </a:pPr>
            <a:r>
              <a:t>  221, 192,  63, 247,  49, 204, 178, 219, 103, 184,</a:t>
            </a:r>
            <a:endParaRPr>
              <a:solidFill>
                <a:srgbClr val="D4D4D4"/>
              </a:solidFill>
            </a:endParaRPr>
          </a:p>
          <a:p>
            <a:pPr algn="l" defTabSz="457200">
              <a:defRPr>
                <a:solidFill>
                  <a:srgbClr val="CE9178"/>
                </a:solidFill>
                <a:latin typeface="Menlo Regular"/>
                <a:ea typeface="Menlo Regular"/>
                <a:cs typeface="Menlo Regular"/>
                <a:sym typeface="Menlo Regular"/>
              </a:defRPr>
            </a:pPr>
            <a:r>
              <a:t>  240, 179, 100, 205, 229,  87, 193, 135, 159, 117,</a:t>
            </a:r>
            <a:endParaRPr>
              <a:solidFill>
                <a:srgbClr val="D4D4D4"/>
              </a:solidFill>
            </a:endParaRPr>
          </a:p>
          <a:p>
            <a:pPr algn="l" defTabSz="457200">
              <a:defRPr>
                <a:solidFill>
                  <a:srgbClr val="CE9178"/>
                </a:solidFill>
                <a:latin typeface="Menlo Regular"/>
                <a:ea typeface="Menlo Regular"/>
                <a:cs typeface="Menlo Regular"/>
                <a:sym typeface="Menlo Regular"/>
              </a:defRPr>
            </a:pPr>
            <a:r>
              <a:t>  114, 238, 250,  53, 147, 116, 130, 199, 143, 120,</a:t>
            </a:r>
            <a:endParaRPr>
              <a:solidFill>
                <a:srgbClr val="D4D4D4"/>
              </a:solidFill>
            </a:endParaRPr>
          </a:p>
          <a:p>
            <a:pPr algn="l" defTabSz="457200">
              <a:defRPr>
                <a:solidFill>
                  <a:srgbClr val="CE9178"/>
                </a:solidFill>
                <a:latin typeface="Menlo Regular"/>
                <a:ea typeface="Menlo Regular"/>
                <a:cs typeface="Menlo Regular"/>
                <a:sym typeface="Menlo Regular"/>
              </a:defRPr>
            </a:pPr>
            <a:r>
              <a:t>   62,  15,  23,  15</a:t>
            </a:r>
            <a:endParaRPr>
              <a:solidFill>
                <a:srgbClr val="D4D4D4"/>
              </a:solidFill>
            </a:endParaRPr>
          </a:p>
          <a:p>
            <a:pPr algn="l" defTabSz="457200">
              <a:defRPr>
                <a:solidFill>
                  <a:srgbClr val="CE9178"/>
                </a:solidFill>
                <a:latin typeface="Menlo Regular"/>
                <a:ea typeface="Menlo Regular"/>
                <a:cs typeface="Menlo Regular"/>
                <a:sym typeface="Menlo Regular"/>
              </a:defRPr>
            </a:pPr>
            <a:r>
              <a:t>]"</a:t>
            </a:r>
          </a:p>
        </p:txBody>
      </p:sp>
      <p:sp>
        <p:nvSpPr>
          <p:cNvPr id="306" name="4. Make an .env file"/>
          <p:cNvSpPr txBox="1"/>
          <p:nvPr/>
        </p:nvSpPr>
        <p:spPr>
          <a:xfrm>
            <a:off x="1682133" y="2101902"/>
            <a:ext cx="20259602"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4. Make an .env file</a:t>
            </a:r>
          </a:p>
        </p:txBody>
      </p:sp>
      <p:sp>
        <p:nvSpPr>
          <p:cNvPr id="307" name=".env"/>
          <p:cNvSpPr txBox="1"/>
          <p:nvPr/>
        </p:nvSpPr>
        <p:spPr>
          <a:xfrm>
            <a:off x="3272796" y="4451246"/>
            <a:ext cx="969722"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.env</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import &quot;dotenv/config&quot;;…"/>
          <p:cNvSpPr txBox="1"/>
          <p:nvPr/>
        </p:nvSpPr>
        <p:spPr>
          <a:xfrm>
            <a:off x="3723881" y="5113984"/>
            <a:ext cx="16936238" cy="41148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CE9178"/>
                </a:solidFill>
                <a:latin typeface="Menlo Regular"/>
                <a:ea typeface="Menlo Regular"/>
                <a:cs typeface="Menlo Regular"/>
                <a:sym typeface="Menlo Regular"/>
              </a:defRPr>
            </a:pPr>
            <a:r>
              <a:rPr>
                <a:solidFill>
                  <a:srgbClr val="569CD6"/>
                </a:solidFill>
              </a:rPr>
              <a:t>import</a:t>
            </a:r>
            <a:r>
              <a:rPr>
                <a:solidFill>
                  <a:srgbClr val="D4D4D4"/>
                </a:solidFill>
              </a:rPr>
              <a:t> </a:t>
            </a:r>
            <a:r>
              <a:t>"dotenv/config"</a:t>
            </a:r>
            <a:r>
              <a:rPr>
                <a:solidFill>
                  <a:srgbClr val="D4D4D4"/>
                </a:solidFill>
              </a:rPr>
              <a:t>;</a:t>
            </a:r>
            <a:endParaRPr>
              <a:solidFill>
                <a:srgbClr val="D4D4D4"/>
              </a:solidFill>
            </a:endParaRPr>
          </a:p>
          <a:p>
            <a:pPr algn="l" defTabSz="457200">
              <a:defRPr>
                <a:solidFill>
                  <a:srgbClr val="D4D4D4"/>
                </a:solidFill>
                <a:latin typeface="Menlo Regular"/>
                <a:ea typeface="Menlo Regular"/>
                <a:cs typeface="Menlo Regular"/>
                <a:sym typeface="Menlo Regular"/>
              </a:defRPr>
            </a:pPr>
            <a:r>
              <a:rPr>
                <a:solidFill>
                  <a:srgbClr val="569CD6"/>
                </a:solidFill>
              </a:rPr>
              <a:t>import</a:t>
            </a:r>
            <a:r>
              <a:t> { getKeypairFromEnvironment } </a:t>
            </a:r>
            <a:r>
              <a:rPr>
                <a:solidFill>
                  <a:srgbClr val="569CD6"/>
                </a:solidFill>
              </a:rPr>
              <a:t>from</a:t>
            </a:r>
            <a:r>
              <a:t> </a:t>
            </a:r>
            <a:r>
              <a:rPr>
                <a:solidFill>
                  <a:srgbClr val="CE9178"/>
                </a:solidFill>
              </a:rPr>
              <a:t>"@solana-developers/helpers"</a:t>
            </a: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keypair = getKeypairFromEnvironment(</a:t>
            </a:r>
            <a:r>
              <a:rPr>
                <a:solidFill>
                  <a:srgbClr val="CE9178"/>
                </a:solidFill>
              </a:rPr>
              <a:t>"SECRET_KEY"</a:t>
            </a: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console.log(</a:t>
            </a:r>
          </a:p>
          <a:p>
            <a:pPr algn="l" defTabSz="457200">
              <a:defRPr>
                <a:solidFill>
                  <a:srgbClr val="CE9178"/>
                </a:solidFill>
                <a:latin typeface="Menlo Regular"/>
                <a:ea typeface="Menlo Regular"/>
                <a:cs typeface="Menlo Regular"/>
                <a:sym typeface="Menlo Regular"/>
              </a:defRPr>
            </a:pPr>
            <a:r>
              <a:rPr>
                <a:solidFill>
                  <a:srgbClr val="D4D4D4"/>
                </a:solidFill>
              </a:rPr>
              <a:t>  </a:t>
            </a:r>
            <a:r>
              <a:t>`✅ Finished! We've loaded our keypair securely, using an env file! Our public key is: </a:t>
            </a:r>
            <a:r>
              <a:rPr>
                <a:solidFill>
                  <a:srgbClr val="569CD6"/>
                </a:solidFill>
              </a:rPr>
              <a:t>${</a:t>
            </a:r>
            <a:r>
              <a:rPr>
                <a:solidFill>
                  <a:srgbClr val="D4D4D4"/>
                </a:solidFill>
              </a:rPr>
              <a:t>keypair.publicKey.toBase58()</a:t>
            </a:r>
            <a:r>
              <a:rPr>
                <a:solidFill>
                  <a:srgbClr val="569CD6"/>
                </a:solidFill>
              </a:rPr>
              <a:t>}</a:t>
            </a:r>
            <a:r>
              <a:t>`</a:t>
            </a:r>
            <a:endParaRPr>
              <a:solidFill>
                <a:srgbClr val="D4D4D4"/>
              </a:solidFill>
            </a:endParaRPr>
          </a:p>
          <a:p>
            <a:pPr algn="l" defTabSz="457200">
              <a:defRPr>
                <a:solidFill>
                  <a:srgbClr val="D4D4D4"/>
                </a:solidFill>
                <a:latin typeface="Menlo Regular"/>
                <a:ea typeface="Menlo Regular"/>
                <a:cs typeface="Menlo Regular"/>
                <a:sym typeface="Menlo Regular"/>
              </a:defRPr>
            </a:pPr>
            <a:r>
              <a:t>);</a:t>
            </a:r>
          </a:p>
        </p:txBody>
      </p:sp>
      <p:sp>
        <p:nvSpPr>
          <p:cNvPr id="312" name="5. Load the keypair from the .env file:"/>
          <p:cNvSpPr txBox="1"/>
          <p:nvPr/>
        </p:nvSpPr>
        <p:spPr>
          <a:xfrm>
            <a:off x="1682133" y="2101902"/>
            <a:ext cx="20259602"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5. Load the keypair from the .env file:</a:t>
            </a:r>
          </a:p>
        </p:txBody>
      </p:sp>
      <p:sp>
        <p:nvSpPr>
          <p:cNvPr id="313" name="load-keypair.ts"/>
          <p:cNvSpPr txBox="1"/>
          <p:nvPr/>
        </p:nvSpPr>
        <p:spPr>
          <a:xfrm>
            <a:off x="3240197" y="4060059"/>
            <a:ext cx="3112162"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load-keypair.ts</a:t>
            </a:r>
          </a:p>
        </p:txBody>
      </p:sp>
      <p:sp>
        <p:nvSpPr>
          <p:cNvPr id="314" name="npx esrun load-keypair.ts"/>
          <p:cNvSpPr txBox="1"/>
          <p:nvPr/>
        </p:nvSpPr>
        <p:spPr>
          <a:xfrm>
            <a:off x="3149174" y="9647811"/>
            <a:ext cx="16936238" cy="114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sz="3600">
                <a:latin typeface="Andale Mono"/>
                <a:ea typeface="Andale Mono"/>
                <a:cs typeface="Andale Mono"/>
                <a:sym typeface="Andale Mono"/>
              </a:defRPr>
            </a:lvl1pPr>
          </a:lstStyle>
          <a:p>
            <a:pPr/>
            <a:r>
              <a:t>npx esrun load-keypair.ts</a:t>
            </a:r>
            <a:endParaRPr>
              <a:solidFill>
                <a:srgbClr val="D4D4D4"/>
              </a:solidFill>
            </a:endParaRPr>
          </a:p>
        </p:txBody>
      </p:sp>
      <p:sp>
        <p:nvSpPr>
          <p:cNvPr id="315" name="npm i dotenv"/>
          <p:cNvSpPr txBox="1"/>
          <p:nvPr/>
        </p:nvSpPr>
        <p:spPr>
          <a:xfrm>
            <a:off x="3149174" y="3266842"/>
            <a:ext cx="16936238" cy="114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sz="3600">
                <a:latin typeface="Andale Mono"/>
                <a:ea typeface="Andale Mono"/>
                <a:cs typeface="Andale Mono"/>
                <a:sym typeface="Andale Mono"/>
              </a:defRPr>
            </a:lvl1pPr>
          </a:lstStyle>
          <a:p>
            <a:pPr/>
            <a:r>
              <a:t>npm i dotenv</a:t>
            </a:r>
            <a:endParaRPr>
              <a:solidFill>
                <a:srgbClr val="D4D4D4"/>
              </a:solidFill>
            </a:endParaRP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Lesson 1 feedback"/>
          <p:cNvSpPr txBox="1"/>
          <p:nvPr>
            <p:ph type="title"/>
          </p:nvPr>
        </p:nvSpPr>
        <p:spPr>
          <a:xfrm>
            <a:off x="1187777" y="5743879"/>
            <a:ext cx="9779001" cy="1435101"/>
          </a:xfrm>
          <a:prstGeom prst="rect">
            <a:avLst/>
          </a:prstGeom>
        </p:spPr>
        <p:txBody>
          <a:bodyPr/>
          <a:lstStyle/>
          <a:p>
            <a:pPr/>
            <a:r>
              <a:t>Lesson 1 feedback</a:t>
            </a:r>
          </a:p>
        </p:txBody>
      </p:sp>
      <p:sp>
        <p:nvSpPr>
          <p:cNvPr id="320" name="Let us know what you think!"/>
          <p:cNvSpPr txBox="1"/>
          <p:nvPr>
            <p:ph type="body" idx="21"/>
          </p:nvPr>
        </p:nvSpPr>
        <p:spPr>
          <a:xfrm>
            <a:off x="1187777" y="7037341"/>
            <a:ext cx="9779001" cy="934780"/>
          </a:xfrm>
          <a:prstGeom prst="rect">
            <a:avLst/>
          </a:prstGeom>
          <a:extLst>
            <a:ext uri="{C572A759-6A51-4108-AA02-DFA0A04FC94B}">
              <ma14:wrappingTextBoxFlag xmlns:ma14="http://schemas.microsoft.com/office/mac/drawingml/2011/main" val="1"/>
            </a:ext>
          </a:extLst>
        </p:spPr>
        <p:txBody>
          <a:bodyPr/>
          <a:lstStyle/>
          <a:p>
            <a:pPr/>
            <a:r>
              <a:t>Let us know what you think!</a:t>
            </a:r>
          </a:p>
        </p:txBody>
      </p:sp>
      <p:pic>
        <p:nvPicPr>
          <p:cNvPr id="321" name="Large rock formation under dark clouds with a dirt road in the foreground" descr="Large rock formation under dark clouds with a dirt road in the foreground"/>
          <p:cNvPicPr>
            <a:picLocks noChangeAspect="1"/>
          </p:cNvPicPr>
          <p:nvPr>
            <p:ph type="pic" idx="22"/>
          </p:nvPr>
        </p:nvPicPr>
        <p:blipFill>
          <a:blip r:embed="rId2">
            <a:extLst/>
          </a:blip>
          <a:srcRect l="1191" t="0" r="1191" b="0"/>
          <a:stretch>
            <a:fillRect/>
          </a:stretch>
        </p:blipFill>
        <p:spPr>
          <a:xfrm>
            <a:off x="12192000" y="1263848"/>
            <a:ext cx="10922000" cy="11188701"/>
          </a:xfrm>
          <a:prstGeom prst="rect">
            <a:avLst/>
          </a:prstGeom>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3" name="_4ef105bf-7967-490f-8fa0-3aebcbafa68a.jpeg" descr="_4ef105bf-7967-490f-8fa0-3aebcbafa68a.jpeg"/>
          <p:cNvPicPr>
            <a:picLocks noChangeAspect="1"/>
          </p:cNvPicPr>
          <p:nvPr/>
        </p:nvPicPr>
        <p:blipFill>
          <a:blip r:embed="rId2">
            <a:extLst/>
          </a:blip>
          <a:stretch>
            <a:fillRect/>
          </a:stretch>
        </p:blipFill>
        <p:spPr>
          <a:xfrm>
            <a:off x="-109443838" y="-74832946"/>
            <a:ext cx="159464078" cy="159464078"/>
          </a:xfrm>
          <a:prstGeom prst="rect">
            <a:avLst/>
          </a:prstGeom>
          <a:ln w="12700">
            <a:miter lim="400000"/>
          </a:ln>
        </p:spPr>
      </p:pic>
      <p:pic>
        <p:nvPicPr>
          <p:cNvPr id="324" name="Image" descr="Image"/>
          <p:cNvPicPr>
            <a:picLocks noChangeAspect="1"/>
          </p:cNvPicPr>
          <p:nvPr/>
        </p:nvPicPr>
        <p:blipFill>
          <a:blip r:embed="rId3">
            <a:extLst/>
          </a:blip>
          <a:srcRect l="46548" t="42229" r="0" b="0"/>
          <a:stretch>
            <a:fillRect/>
          </a:stretch>
        </p:blipFill>
        <p:spPr>
          <a:xfrm>
            <a:off x="-203284" y="-315676"/>
            <a:ext cx="6533483" cy="5768152"/>
          </a:xfrm>
          <a:prstGeom prst="rect">
            <a:avLst/>
          </a:prstGeom>
          <a:ln w="12700">
            <a:miter lim="400000"/>
          </a:ln>
        </p:spPr>
      </p:pic>
      <p:pic>
        <p:nvPicPr>
          <p:cNvPr id="325" name="pasted-movie.png" descr="pasted-movie.png"/>
          <p:cNvPicPr>
            <a:picLocks noChangeAspect="1"/>
          </p:cNvPicPr>
          <p:nvPr/>
        </p:nvPicPr>
        <p:blipFill>
          <a:blip r:embed="rId4">
            <a:extLst/>
          </a:blip>
          <a:stretch>
            <a:fillRect/>
          </a:stretch>
        </p:blipFill>
        <p:spPr>
          <a:xfrm rot="20936061">
            <a:off x="-1046343" y="3932965"/>
            <a:ext cx="7609875" cy="13716001"/>
          </a:xfrm>
          <a:prstGeom prst="rect">
            <a:avLst/>
          </a:prstGeom>
          <a:ln w="12700">
            <a:miter lim="400000"/>
          </a:ln>
        </p:spPr>
      </p:pic>
      <p:pic>
        <p:nvPicPr>
          <p:cNvPr id="326" name="pasted-movie.png" descr="pasted-movie.png"/>
          <p:cNvPicPr>
            <a:picLocks noChangeAspect="1"/>
          </p:cNvPicPr>
          <p:nvPr/>
        </p:nvPicPr>
        <p:blipFill>
          <a:blip r:embed="rId5">
            <a:extLst/>
          </a:blip>
          <a:stretch>
            <a:fillRect/>
          </a:stretch>
        </p:blipFill>
        <p:spPr>
          <a:xfrm rot="20410241">
            <a:off x="18954418" y="-4713496"/>
            <a:ext cx="6445851" cy="12714496"/>
          </a:xfrm>
          <a:prstGeom prst="rect">
            <a:avLst/>
          </a:prstGeom>
          <a:ln w="12700">
            <a:miter lim="400000"/>
          </a:ln>
        </p:spPr>
      </p:pic>
      <p:sp>
        <p:nvSpPr>
          <p:cNvPr id="327" name="THE NETWORK"/>
          <p:cNvSpPr txBox="1"/>
          <p:nvPr/>
        </p:nvSpPr>
        <p:spPr>
          <a:xfrm>
            <a:off x="2870047" y="5819425"/>
            <a:ext cx="18643906" cy="307739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9600"/>
            </a:lvl1pPr>
          </a:lstStyle>
          <a:p>
            <a:pPr/>
            <a:r>
              <a:t>THE NETWORK</a:t>
            </a:r>
          </a:p>
        </p:txBody>
      </p:sp>
      <p:sp>
        <p:nvSpPr>
          <p:cNvPr id="328" name="LESSON 2:  READ DATA FROM"/>
          <p:cNvSpPr txBox="1"/>
          <p:nvPr/>
        </p:nvSpPr>
        <p:spPr>
          <a:xfrm>
            <a:off x="5305720" y="4819178"/>
            <a:ext cx="13479171" cy="11926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7200"/>
            </a:lvl1pPr>
          </a:lstStyle>
          <a:p>
            <a:pPr/>
            <a:r>
              <a:t>LESSON 2:  READ DATA FROM</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0" name="Image" descr="Image"/>
          <p:cNvPicPr>
            <a:picLocks noChangeAspect="1"/>
          </p:cNvPicPr>
          <p:nvPr/>
        </p:nvPicPr>
        <p:blipFill>
          <a:blip r:embed="rId3">
            <a:extLst/>
          </a:blip>
          <a:stretch>
            <a:fillRect/>
          </a:stretch>
        </p:blipFill>
        <p:spPr>
          <a:xfrm>
            <a:off x="-3564762" y="6642877"/>
            <a:ext cx="26831631" cy="7777827"/>
          </a:xfrm>
          <a:prstGeom prst="rect">
            <a:avLst/>
          </a:prstGeom>
          <a:ln w="12700">
            <a:miter lim="400000"/>
          </a:ln>
        </p:spPr>
      </p:pic>
      <p:pic>
        <p:nvPicPr>
          <p:cNvPr id="331" name="Image" descr="Image"/>
          <p:cNvPicPr>
            <a:picLocks noChangeAspect="1"/>
          </p:cNvPicPr>
          <p:nvPr/>
        </p:nvPicPr>
        <p:blipFill>
          <a:blip r:embed="rId4">
            <a:extLst/>
          </a:blip>
          <a:stretch>
            <a:fillRect/>
          </a:stretch>
        </p:blipFill>
        <p:spPr>
          <a:xfrm>
            <a:off x="-2794084" y="-671276"/>
            <a:ext cx="12223083" cy="9984552"/>
          </a:xfrm>
          <a:prstGeom prst="rect">
            <a:avLst/>
          </a:prstGeom>
          <a:ln w="12700">
            <a:miter lim="400000"/>
          </a:ln>
        </p:spPr>
      </p:pic>
      <p:pic>
        <p:nvPicPr>
          <p:cNvPr id="332" name="Image" descr="Image"/>
          <p:cNvPicPr>
            <a:picLocks noChangeAspect="1"/>
          </p:cNvPicPr>
          <p:nvPr/>
        </p:nvPicPr>
        <p:blipFill>
          <a:blip r:embed="rId5">
            <a:extLst/>
          </a:blip>
          <a:stretch>
            <a:fillRect/>
          </a:stretch>
        </p:blipFill>
        <p:spPr>
          <a:xfrm>
            <a:off x="10211062" y="-3811404"/>
            <a:ext cx="16952154" cy="17420990"/>
          </a:xfrm>
          <a:prstGeom prst="rect">
            <a:avLst/>
          </a:prstGeom>
          <a:ln w="12700">
            <a:miter lim="400000"/>
          </a:ln>
        </p:spPr>
      </p:pic>
      <p:pic>
        <p:nvPicPr>
          <p:cNvPr id="333" name="solanaLogo.svg" descr="solanaLogo.svg"/>
          <p:cNvPicPr>
            <a:picLocks noChangeAspect="1"/>
          </p:cNvPicPr>
          <p:nvPr/>
        </p:nvPicPr>
        <p:blipFill>
          <a:blip r:embed="rId6">
            <a:extLst/>
          </a:blip>
          <a:stretch>
            <a:fillRect/>
          </a:stretch>
        </p:blipFill>
        <p:spPr>
          <a:xfrm>
            <a:off x="5650187" y="5885842"/>
            <a:ext cx="13083626" cy="1944317"/>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Object"/>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7" name="Image" descr="Image"/>
          <p:cNvPicPr>
            <a:picLocks noChangeAspect="1"/>
          </p:cNvPicPr>
          <p:nvPr/>
        </p:nvPicPr>
        <p:blipFill>
          <a:blip r:embed="rId3">
            <a:extLst/>
          </a:blip>
          <a:stretch>
            <a:fillRect/>
          </a:stretch>
        </p:blipFill>
        <p:spPr>
          <a:xfrm>
            <a:off x="-3564762" y="6642877"/>
            <a:ext cx="26831631" cy="7777827"/>
          </a:xfrm>
          <a:prstGeom prst="rect">
            <a:avLst/>
          </a:prstGeom>
          <a:ln w="12700">
            <a:miter lim="400000"/>
          </a:ln>
        </p:spPr>
      </p:pic>
      <p:pic>
        <p:nvPicPr>
          <p:cNvPr id="338" name="Image" descr="Image"/>
          <p:cNvPicPr>
            <a:picLocks noChangeAspect="1"/>
          </p:cNvPicPr>
          <p:nvPr/>
        </p:nvPicPr>
        <p:blipFill>
          <a:blip r:embed="rId4">
            <a:extLst/>
          </a:blip>
          <a:stretch>
            <a:fillRect/>
          </a:stretch>
        </p:blipFill>
        <p:spPr>
          <a:xfrm>
            <a:off x="-203284" y="-315676"/>
            <a:ext cx="12223083" cy="9984552"/>
          </a:xfrm>
          <a:prstGeom prst="rect">
            <a:avLst/>
          </a:prstGeom>
          <a:ln w="12700">
            <a:miter lim="400000"/>
          </a:ln>
        </p:spPr>
      </p:pic>
      <p:pic>
        <p:nvPicPr>
          <p:cNvPr id="339" name="Image" descr="Image"/>
          <p:cNvPicPr>
            <a:picLocks noChangeAspect="1"/>
          </p:cNvPicPr>
          <p:nvPr/>
        </p:nvPicPr>
        <p:blipFill>
          <a:blip r:embed="rId5">
            <a:extLst/>
          </a:blip>
          <a:stretch>
            <a:fillRect/>
          </a:stretch>
        </p:blipFill>
        <p:spPr>
          <a:xfrm>
            <a:off x="8534662" y="-233367"/>
            <a:ext cx="16952154" cy="17420990"/>
          </a:xfrm>
          <a:prstGeom prst="rect">
            <a:avLst/>
          </a:prstGeom>
          <a:ln w="12700">
            <a:miter lim="400000"/>
          </a:ln>
        </p:spPr>
      </p:pic>
      <p:pic>
        <p:nvPicPr>
          <p:cNvPr id="340" name="2Mezo4M1RFfAa7oKMQPAbB.png" descr="2Mezo4M1RFfAa7oKMQPAbB.png"/>
          <p:cNvPicPr>
            <a:picLocks noChangeAspect="1"/>
          </p:cNvPicPr>
          <p:nvPr/>
        </p:nvPicPr>
        <p:blipFill>
          <a:blip r:embed="rId6">
            <a:extLst/>
          </a:blip>
          <a:stretch>
            <a:fillRect/>
          </a:stretch>
        </p:blipFill>
        <p:spPr>
          <a:xfrm>
            <a:off x="7737276" y="3048396"/>
            <a:ext cx="8909605" cy="7619249"/>
          </a:xfrm>
          <a:prstGeom prst="rect">
            <a:avLst/>
          </a:prstGeom>
          <a:ln w="12700">
            <a:miter lim="400000"/>
          </a:ln>
        </p:spPr>
      </p:pic>
      <p:sp>
        <p:nvSpPr>
          <p:cNvPr id="341" name="ALICE’S PRIVATE KEY…"/>
          <p:cNvSpPr txBox="1"/>
          <p:nvPr/>
        </p:nvSpPr>
        <p:spPr>
          <a:xfrm>
            <a:off x="12456772" y="7949417"/>
            <a:ext cx="4332733" cy="10554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pPr>
            <a:r>
              <a:t>ALICE’S PRIVATE KEY </a:t>
            </a:r>
          </a:p>
          <a:p>
            <a:pPr>
              <a:defRPr sz="3200"/>
            </a:pPr>
            <a:r>
              <a:t>IS ON HER DEVICE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5" name="Image" descr="Image"/>
          <p:cNvPicPr>
            <a:picLocks noChangeAspect="1"/>
          </p:cNvPicPr>
          <p:nvPr/>
        </p:nvPicPr>
        <p:blipFill>
          <a:blip r:embed="rId3">
            <a:extLst/>
          </a:blip>
          <a:stretch>
            <a:fillRect/>
          </a:stretch>
        </p:blipFill>
        <p:spPr>
          <a:xfrm>
            <a:off x="-3564762" y="6642877"/>
            <a:ext cx="26831631" cy="7777827"/>
          </a:xfrm>
          <a:prstGeom prst="rect">
            <a:avLst/>
          </a:prstGeom>
          <a:ln w="12700">
            <a:miter lim="400000"/>
          </a:ln>
        </p:spPr>
      </p:pic>
      <p:pic>
        <p:nvPicPr>
          <p:cNvPr id="346" name="Image" descr="Image"/>
          <p:cNvPicPr>
            <a:picLocks noChangeAspect="1"/>
          </p:cNvPicPr>
          <p:nvPr/>
        </p:nvPicPr>
        <p:blipFill>
          <a:blip r:embed="rId4">
            <a:extLst/>
          </a:blip>
          <a:stretch>
            <a:fillRect/>
          </a:stretch>
        </p:blipFill>
        <p:spPr>
          <a:xfrm>
            <a:off x="-203284" y="-315676"/>
            <a:ext cx="12223083" cy="9984552"/>
          </a:xfrm>
          <a:prstGeom prst="rect">
            <a:avLst/>
          </a:prstGeom>
          <a:ln w="12700">
            <a:miter lim="400000"/>
          </a:ln>
        </p:spPr>
      </p:pic>
      <p:pic>
        <p:nvPicPr>
          <p:cNvPr id="347" name="Image" descr="Image"/>
          <p:cNvPicPr>
            <a:picLocks noChangeAspect="1"/>
          </p:cNvPicPr>
          <p:nvPr/>
        </p:nvPicPr>
        <p:blipFill>
          <a:blip r:embed="rId5">
            <a:extLst/>
          </a:blip>
          <a:stretch>
            <a:fillRect/>
          </a:stretch>
        </p:blipFill>
        <p:spPr>
          <a:xfrm>
            <a:off x="8534662" y="-233367"/>
            <a:ext cx="16952154" cy="17420990"/>
          </a:xfrm>
          <a:prstGeom prst="rect">
            <a:avLst/>
          </a:prstGeom>
          <a:ln w="12700">
            <a:miter lim="400000"/>
          </a:ln>
        </p:spPr>
      </p:pic>
      <p:pic>
        <p:nvPicPr>
          <p:cNvPr id="348" name="FFUDX4QEzQ6fwn32BY26zn.png" descr="FFUDX4QEzQ6fwn32BY26zn.png"/>
          <p:cNvPicPr>
            <a:picLocks noChangeAspect="1"/>
          </p:cNvPicPr>
          <p:nvPr/>
        </p:nvPicPr>
        <p:blipFill>
          <a:blip r:embed="rId6">
            <a:extLst/>
          </a:blip>
          <a:stretch>
            <a:fillRect/>
          </a:stretch>
        </p:blipFill>
        <p:spPr>
          <a:xfrm>
            <a:off x="4945853" y="2159000"/>
            <a:ext cx="14492294" cy="8574607"/>
          </a:xfrm>
          <a:prstGeom prst="rect">
            <a:avLst/>
          </a:prstGeom>
          <a:ln w="12700">
            <a:miter lim="400000"/>
          </a:ln>
        </p:spPr>
      </p:pic>
      <p:pic>
        <p:nvPicPr>
          <p:cNvPr id="349" name="2Mezo4M1RFfAa7oKMQPAbB.png" descr="2Mezo4M1RFfAa7oKMQPAbB.png"/>
          <p:cNvPicPr>
            <a:picLocks noChangeAspect="1"/>
          </p:cNvPicPr>
          <p:nvPr/>
        </p:nvPicPr>
        <p:blipFill>
          <a:blip r:embed="rId7">
            <a:alphaModFix amt="0"/>
            <a:extLst/>
          </a:blip>
          <a:stretch>
            <a:fillRect/>
          </a:stretch>
        </p:blipFill>
        <p:spPr>
          <a:xfrm>
            <a:off x="4869895" y="2399727"/>
            <a:ext cx="8909605" cy="7619250"/>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6" name="Image" descr="Image"/>
          <p:cNvPicPr>
            <a:picLocks noChangeAspect="1"/>
          </p:cNvPicPr>
          <p:nvPr/>
        </p:nvPicPr>
        <p:blipFill>
          <a:blip r:embed="rId3">
            <a:extLst/>
          </a:blip>
          <a:stretch>
            <a:fillRect/>
          </a:stretch>
        </p:blipFill>
        <p:spPr>
          <a:xfrm>
            <a:off x="-1849431" y="-1413985"/>
            <a:ext cx="15705685" cy="12829352"/>
          </a:xfrm>
          <a:prstGeom prst="rect">
            <a:avLst/>
          </a:prstGeom>
          <a:ln w="12700">
            <a:miter lim="400000"/>
          </a:ln>
        </p:spPr>
      </p:pic>
      <p:pic>
        <p:nvPicPr>
          <p:cNvPr id="167" name="Image" descr="Image"/>
          <p:cNvPicPr>
            <a:picLocks noChangeAspect="1"/>
          </p:cNvPicPr>
          <p:nvPr/>
        </p:nvPicPr>
        <p:blipFill>
          <a:blip r:embed="rId4">
            <a:extLst/>
          </a:blip>
          <a:stretch>
            <a:fillRect/>
          </a:stretch>
        </p:blipFill>
        <p:spPr>
          <a:xfrm>
            <a:off x="8504728" y="-3478930"/>
            <a:ext cx="16502832" cy="16959242"/>
          </a:xfrm>
          <a:prstGeom prst="rect">
            <a:avLst/>
          </a:prstGeom>
          <a:ln w="12700">
            <a:miter lim="400000"/>
          </a:ln>
        </p:spPr>
      </p:pic>
      <p:pic>
        <p:nvPicPr>
          <p:cNvPr id="168" name="Image" descr="Image"/>
          <p:cNvPicPr>
            <a:picLocks noChangeAspect="1"/>
          </p:cNvPicPr>
          <p:nvPr/>
        </p:nvPicPr>
        <p:blipFill>
          <a:blip r:embed="rId5">
            <a:extLst/>
          </a:blip>
          <a:srcRect l="0" t="53082" r="0" b="0"/>
          <a:stretch>
            <a:fillRect/>
          </a:stretch>
        </p:blipFill>
        <p:spPr>
          <a:xfrm>
            <a:off x="364002" y="10839674"/>
            <a:ext cx="25828720" cy="3512802"/>
          </a:xfrm>
          <a:prstGeom prst="rect">
            <a:avLst/>
          </a:prstGeom>
          <a:ln w="12700">
            <a:miter lim="400000"/>
          </a:ln>
        </p:spPr>
      </p:pic>
      <p:sp>
        <p:nvSpPr>
          <p:cNvPr id="169" name="SETUP CHECK"/>
          <p:cNvSpPr txBox="1"/>
          <p:nvPr/>
        </p:nvSpPr>
        <p:spPr>
          <a:xfrm>
            <a:off x="4642791" y="3733069"/>
            <a:ext cx="15372088"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80000"/>
              </a:lnSpc>
              <a:defRPr b="1" spc="-170" sz="8500"/>
            </a:lvl1pPr>
          </a:lstStyle>
          <a:p>
            <a:pPr/>
            <a:r>
              <a:t>SETUP CHECK</a:t>
            </a:r>
          </a:p>
        </p:txBody>
      </p:sp>
      <p:sp>
        <p:nvSpPr>
          <p:cNvPr id="170" name="macOS, Linux, Windows laptop…"/>
          <p:cNvSpPr txBox="1"/>
          <p:nvPr/>
        </p:nvSpPr>
        <p:spPr>
          <a:xfrm>
            <a:off x="4369121" y="5402456"/>
            <a:ext cx="15811329" cy="45054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975335">
              <a:lnSpc>
                <a:spcPct val="80000"/>
              </a:lnSpc>
              <a:defRPr b="1" spc="-68" sz="3400"/>
            </a:pPr>
            <a:r>
              <a:t>macOS, Linux, Windows laptop </a:t>
            </a:r>
            <a:br/>
          </a:p>
          <a:p>
            <a:pPr defTabSz="975335">
              <a:lnSpc>
                <a:spcPct val="80000"/>
              </a:lnSpc>
              <a:defRPr b="1" spc="-68" sz="3400"/>
            </a:pPr>
            <a:r>
              <a:t>Windows must have WSL2 and Windows Terminal</a:t>
            </a:r>
          </a:p>
          <a:p>
            <a:pPr defTabSz="975335">
              <a:lnSpc>
                <a:spcPct val="80000"/>
              </a:lnSpc>
              <a:defRPr b="1" spc="-68" sz="3400"/>
            </a:pPr>
          </a:p>
          <a:p>
            <a:pPr defTabSz="975335">
              <a:lnSpc>
                <a:spcPct val="80000"/>
              </a:lnSpc>
              <a:defRPr b="1" spc="-68" sz="3400"/>
            </a:pPr>
            <a:r>
              <a:t>nodejs 18 or 20</a:t>
            </a:r>
          </a:p>
          <a:p>
            <a:pPr defTabSz="975335">
              <a:lnSpc>
                <a:spcPct val="80000"/>
              </a:lnSpc>
              <a:defRPr spc="-68" sz="3400">
                <a:latin typeface="Andale Mono"/>
                <a:ea typeface="Andale Mono"/>
                <a:cs typeface="Andale Mono"/>
                <a:sym typeface="Andale Mono"/>
              </a:defRPr>
            </a:pPr>
            <a:r>
              <a:t>node --version</a:t>
            </a:r>
          </a:p>
          <a:p>
            <a:pPr defTabSz="975335">
              <a:lnSpc>
                <a:spcPct val="80000"/>
              </a:lnSpc>
              <a:defRPr b="1" spc="-68" sz="3400"/>
            </a:pPr>
          </a:p>
          <a:p>
            <a:pPr defTabSz="975335">
              <a:lnSpc>
                <a:spcPct val="80000"/>
              </a:lnSpc>
              <a:defRPr b="1" spc="-68" sz="3400"/>
            </a:pPr>
            <a:r>
              <a:t>In person: Telegram for desktop</a:t>
            </a:r>
          </a:p>
          <a:p>
            <a:pPr defTabSz="975335">
              <a:lnSpc>
                <a:spcPct val="80000"/>
              </a:lnSpc>
              <a:defRPr b="1" spc="-68" sz="3400"/>
            </a:pPr>
            <a:r>
              <a:t>(we'll use this to send our wallet </a:t>
            </a:r>
          </a:p>
          <a:p>
            <a:pPr defTabSz="975335">
              <a:lnSpc>
                <a:spcPct val="80000"/>
              </a:lnSpc>
              <a:defRPr b="1" spc="-68" sz="3400"/>
            </a:pPr>
            <a:r>
              <a:t>addresses to each other)</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Object"/>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3" name="Image" descr="Image"/>
          <p:cNvPicPr>
            <a:picLocks noChangeAspect="1"/>
          </p:cNvPicPr>
          <p:nvPr/>
        </p:nvPicPr>
        <p:blipFill>
          <a:blip r:embed="rId3">
            <a:extLst/>
          </a:blip>
          <a:stretch>
            <a:fillRect/>
          </a:stretch>
        </p:blipFill>
        <p:spPr>
          <a:xfrm>
            <a:off x="-3564762" y="6642877"/>
            <a:ext cx="26831631" cy="7777827"/>
          </a:xfrm>
          <a:prstGeom prst="rect">
            <a:avLst/>
          </a:prstGeom>
          <a:ln w="12700">
            <a:miter lim="400000"/>
          </a:ln>
        </p:spPr>
      </p:pic>
      <p:pic>
        <p:nvPicPr>
          <p:cNvPr id="354" name="Image" descr="Image"/>
          <p:cNvPicPr>
            <a:picLocks noChangeAspect="1"/>
          </p:cNvPicPr>
          <p:nvPr/>
        </p:nvPicPr>
        <p:blipFill>
          <a:blip r:embed="rId4">
            <a:alphaModFix amt="23253"/>
            <a:extLst/>
          </a:blip>
          <a:stretch>
            <a:fillRect/>
          </a:stretch>
        </p:blipFill>
        <p:spPr>
          <a:xfrm>
            <a:off x="-203284" y="-315676"/>
            <a:ext cx="12223083" cy="9984552"/>
          </a:xfrm>
          <a:prstGeom prst="rect">
            <a:avLst/>
          </a:prstGeom>
          <a:ln w="12700">
            <a:miter lim="400000"/>
          </a:ln>
        </p:spPr>
      </p:pic>
      <p:pic>
        <p:nvPicPr>
          <p:cNvPr id="355" name="Image" descr="Image"/>
          <p:cNvPicPr>
            <a:picLocks noChangeAspect="1"/>
          </p:cNvPicPr>
          <p:nvPr/>
        </p:nvPicPr>
        <p:blipFill>
          <a:blip r:embed="rId5">
            <a:extLst/>
          </a:blip>
          <a:stretch>
            <a:fillRect/>
          </a:stretch>
        </p:blipFill>
        <p:spPr>
          <a:xfrm>
            <a:off x="8534662" y="-233367"/>
            <a:ext cx="16952154" cy="17420990"/>
          </a:xfrm>
          <a:prstGeom prst="rect">
            <a:avLst/>
          </a:prstGeom>
          <a:ln w="12700">
            <a:miter lim="400000"/>
          </a:ln>
        </p:spPr>
      </p:pic>
      <p:pic>
        <p:nvPicPr>
          <p:cNvPr id="356" name="48ixuTxnXtzHWQ7WwBqSGu.png" descr="48ixuTxnXtzHWQ7WwBqSGu.png"/>
          <p:cNvPicPr>
            <a:picLocks noChangeAspect="1"/>
          </p:cNvPicPr>
          <p:nvPr/>
        </p:nvPicPr>
        <p:blipFill>
          <a:blip r:embed="rId6">
            <a:extLst/>
          </a:blip>
          <a:srcRect l="0" t="0" r="1219" b="499"/>
          <a:stretch>
            <a:fillRect/>
          </a:stretch>
        </p:blipFill>
        <p:spPr>
          <a:xfrm>
            <a:off x="-6908800" y="-14795500"/>
            <a:ext cx="41148000" cy="27851100"/>
          </a:xfrm>
          <a:prstGeom prst="rect">
            <a:avLst/>
          </a:prstGeom>
          <a:ln w="12700">
            <a:miter lim="400000"/>
          </a:ln>
        </p:spPr>
      </p:pic>
      <p:pic>
        <p:nvPicPr>
          <p:cNvPr id="357" name="FFUDX4QEzQ6fwn32BY26zn.png" descr="FFUDX4QEzQ6fwn32BY26zn.png"/>
          <p:cNvPicPr>
            <a:picLocks noChangeAspect="1"/>
          </p:cNvPicPr>
          <p:nvPr/>
        </p:nvPicPr>
        <p:blipFill>
          <a:blip r:embed="rId7">
            <a:extLst/>
          </a:blip>
          <a:stretch>
            <a:fillRect/>
          </a:stretch>
        </p:blipFill>
        <p:spPr>
          <a:xfrm>
            <a:off x="4945853" y="2159000"/>
            <a:ext cx="5571973" cy="3296750"/>
          </a:xfrm>
          <a:prstGeom prst="rect">
            <a:avLst/>
          </a:prstGeom>
          <a:ln w="12700">
            <a:miter lim="400000"/>
          </a:ln>
        </p:spPr>
      </p:pic>
      <p:pic>
        <p:nvPicPr>
          <p:cNvPr id="358" name="2NgSTVF4gCWS4uos9wFo8T.png" descr="2NgSTVF4gCWS4uos9wFo8T.png"/>
          <p:cNvPicPr>
            <a:picLocks noChangeAspect="1"/>
          </p:cNvPicPr>
          <p:nvPr/>
        </p:nvPicPr>
        <p:blipFill>
          <a:blip r:embed="rId8">
            <a:extLst/>
          </a:blip>
          <a:stretch>
            <a:fillRect/>
          </a:stretch>
        </p:blipFill>
        <p:spPr>
          <a:xfrm>
            <a:off x="15646400" y="7740419"/>
            <a:ext cx="6096000" cy="358140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2" name="Image" descr="Image"/>
          <p:cNvPicPr>
            <a:picLocks noChangeAspect="1"/>
          </p:cNvPicPr>
          <p:nvPr/>
        </p:nvPicPr>
        <p:blipFill>
          <a:blip r:embed="rId3">
            <a:extLst/>
          </a:blip>
          <a:stretch>
            <a:fillRect/>
          </a:stretch>
        </p:blipFill>
        <p:spPr>
          <a:xfrm>
            <a:off x="-6663562" y="7811277"/>
            <a:ext cx="26831631" cy="7777827"/>
          </a:xfrm>
          <a:prstGeom prst="rect">
            <a:avLst/>
          </a:prstGeom>
          <a:ln w="12700">
            <a:miter lim="400000"/>
          </a:ln>
        </p:spPr>
      </p:pic>
      <p:pic>
        <p:nvPicPr>
          <p:cNvPr id="363" name="Image" descr="Image"/>
          <p:cNvPicPr>
            <a:picLocks noChangeAspect="1"/>
          </p:cNvPicPr>
          <p:nvPr/>
        </p:nvPicPr>
        <p:blipFill>
          <a:blip r:embed="rId4">
            <a:alphaModFix amt="23253"/>
            <a:extLst/>
          </a:blip>
          <a:stretch>
            <a:fillRect/>
          </a:stretch>
        </p:blipFill>
        <p:spPr>
          <a:xfrm>
            <a:off x="-1377564" y="-1382476"/>
            <a:ext cx="12223082" cy="9984552"/>
          </a:xfrm>
          <a:prstGeom prst="rect">
            <a:avLst/>
          </a:prstGeom>
          <a:ln w="12700">
            <a:miter lim="400000"/>
          </a:ln>
        </p:spPr>
      </p:pic>
      <p:pic>
        <p:nvPicPr>
          <p:cNvPr id="364" name="Image" descr="Image"/>
          <p:cNvPicPr>
            <a:picLocks noChangeAspect="1"/>
          </p:cNvPicPr>
          <p:nvPr/>
        </p:nvPicPr>
        <p:blipFill>
          <a:blip r:embed="rId5">
            <a:extLst/>
          </a:blip>
          <a:stretch>
            <a:fillRect/>
          </a:stretch>
        </p:blipFill>
        <p:spPr>
          <a:xfrm>
            <a:off x="8026662" y="-4294505"/>
            <a:ext cx="16952154" cy="17420990"/>
          </a:xfrm>
          <a:prstGeom prst="rect">
            <a:avLst/>
          </a:prstGeom>
          <a:ln w="12700">
            <a:miter lim="400000"/>
          </a:ln>
        </p:spPr>
      </p:pic>
      <p:pic>
        <p:nvPicPr>
          <p:cNvPr id="365" name="48ixuTxnXtzHWQ7WwBqSGu.png" descr="48ixuTxnXtzHWQ7WwBqSGu.png"/>
          <p:cNvPicPr>
            <a:picLocks noChangeAspect="1"/>
          </p:cNvPicPr>
          <p:nvPr/>
        </p:nvPicPr>
        <p:blipFill>
          <a:blip r:embed="rId6">
            <a:extLst/>
          </a:blip>
          <a:srcRect l="0" t="0" r="1219" b="499"/>
          <a:stretch>
            <a:fillRect/>
          </a:stretch>
        </p:blipFill>
        <p:spPr>
          <a:xfrm>
            <a:off x="-6908800" y="-14795500"/>
            <a:ext cx="41148000" cy="27851100"/>
          </a:xfrm>
          <a:prstGeom prst="rect">
            <a:avLst/>
          </a:prstGeom>
          <a:ln w="12700">
            <a:miter lim="400000"/>
          </a:ln>
        </p:spPr>
      </p:pic>
      <p:pic>
        <p:nvPicPr>
          <p:cNvPr id="366" name="FFUDX4QEzQ6fwn32BY26zn.png" descr="FFUDX4QEzQ6fwn32BY26zn.png"/>
          <p:cNvPicPr>
            <a:picLocks noChangeAspect="1"/>
          </p:cNvPicPr>
          <p:nvPr/>
        </p:nvPicPr>
        <p:blipFill>
          <a:blip r:embed="rId7">
            <a:extLst/>
          </a:blip>
          <a:stretch>
            <a:fillRect/>
          </a:stretch>
        </p:blipFill>
        <p:spPr>
          <a:xfrm>
            <a:off x="3091653" y="458676"/>
            <a:ext cx="4274328" cy="2528978"/>
          </a:xfrm>
          <a:prstGeom prst="rect">
            <a:avLst/>
          </a:prstGeom>
          <a:ln w="12700">
            <a:miter lim="400000"/>
          </a:ln>
        </p:spPr>
      </p:pic>
      <p:pic>
        <p:nvPicPr>
          <p:cNvPr id="367" name="2NgSTVF4gCWS4uos9wFo8T.png" descr="2NgSTVF4gCWS4uos9wFo8T.png"/>
          <p:cNvPicPr>
            <a:picLocks noChangeAspect="1"/>
          </p:cNvPicPr>
          <p:nvPr/>
        </p:nvPicPr>
        <p:blipFill>
          <a:blip r:embed="rId8">
            <a:extLst/>
          </a:blip>
          <a:stretch>
            <a:fillRect/>
          </a:stretch>
        </p:blipFill>
        <p:spPr>
          <a:xfrm>
            <a:off x="6139916" y="3048559"/>
            <a:ext cx="4655084" cy="2734862"/>
          </a:xfrm>
          <a:prstGeom prst="rect">
            <a:avLst/>
          </a:prstGeom>
          <a:ln w="12700">
            <a:miter lim="400000"/>
          </a:ln>
        </p:spPr>
      </p:pic>
      <p:pic>
        <p:nvPicPr>
          <p:cNvPr id="368" name="TgJFwWWE6DdYyPx6Tkwt5.png" descr="TgJFwWWE6DdYyPx6Tkwt5.png"/>
          <p:cNvPicPr>
            <a:picLocks noChangeAspect="1"/>
          </p:cNvPicPr>
          <p:nvPr/>
        </p:nvPicPr>
        <p:blipFill>
          <a:blip r:embed="rId9">
            <a:extLst/>
          </a:blip>
          <a:stretch>
            <a:fillRect/>
          </a:stretch>
        </p:blipFill>
        <p:spPr>
          <a:xfrm>
            <a:off x="15223858" y="7712390"/>
            <a:ext cx="4465074" cy="2641836"/>
          </a:xfrm>
          <a:prstGeom prst="rect">
            <a:avLst/>
          </a:prstGeom>
          <a:ln w="12700">
            <a:miter lim="400000"/>
          </a:ln>
        </p:spPr>
      </p:pic>
      <p:pic>
        <p:nvPicPr>
          <p:cNvPr id="369" name="VipSL8sDmnRw6q7VtFLnWh.png" descr="VipSL8sDmnRw6q7VtFLnWh.png"/>
          <p:cNvPicPr>
            <a:picLocks noChangeAspect="1"/>
          </p:cNvPicPr>
          <p:nvPr/>
        </p:nvPicPr>
        <p:blipFill>
          <a:blip r:embed="rId10">
            <a:extLst/>
          </a:blip>
          <a:stretch>
            <a:fillRect/>
          </a:stretch>
        </p:blipFill>
        <p:spPr>
          <a:xfrm>
            <a:off x="20301194" y="9363507"/>
            <a:ext cx="4083542" cy="2416096"/>
          </a:xfrm>
          <a:prstGeom prst="rect">
            <a:avLst/>
          </a:prstGeom>
          <a:ln w="12700">
            <a:miter lim="400000"/>
          </a:ln>
        </p:spPr>
      </p:pic>
      <p:sp>
        <p:nvSpPr>
          <p:cNvPr id="370" name="ALICE SENDS BOB 10 SOL,…"/>
          <p:cNvSpPr txBox="1"/>
          <p:nvPr/>
        </p:nvSpPr>
        <p:spPr>
          <a:xfrm>
            <a:off x="8886732" y="1990470"/>
            <a:ext cx="3992881" cy="8296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ALICE SENDS BOB 10 SOL,</a:t>
            </a:r>
          </a:p>
          <a:p>
            <a:pPr/>
            <a:r>
              <a:t>SAYS THANKS</a:t>
            </a:r>
          </a:p>
        </p:txBody>
      </p:sp>
      <p:sp>
        <p:nvSpPr>
          <p:cNvPr id="371" name="CAROL SENDS DAVE 60 SOL"/>
          <p:cNvSpPr txBox="1"/>
          <p:nvPr/>
        </p:nvSpPr>
        <p:spPr>
          <a:xfrm>
            <a:off x="14400380" y="10961507"/>
            <a:ext cx="420471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CAROL SENDS DAVE 60 SOL</a:t>
            </a:r>
          </a:p>
        </p:txBody>
      </p:sp>
      <p:sp>
        <p:nvSpPr>
          <p:cNvPr id="372" name="Not overlapping transactions…"/>
          <p:cNvSpPr txBox="1"/>
          <p:nvPr>
            <p:ph type="ctrTitle"/>
          </p:nvPr>
        </p:nvSpPr>
        <p:spPr>
          <a:xfrm>
            <a:off x="263364" y="8724728"/>
            <a:ext cx="13102168" cy="3179169"/>
          </a:xfrm>
          <a:prstGeom prst="rect">
            <a:avLst/>
          </a:prstGeom>
        </p:spPr>
        <p:txBody>
          <a:bodyPr anchor="t"/>
          <a:lstStyle/>
          <a:p>
            <a:pPr defTabSz="1609303">
              <a:defRPr spc="-153" sz="7656"/>
            </a:pPr>
            <a:r>
              <a:t>Not overlapping transactions </a:t>
            </a:r>
          </a:p>
          <a:p>
            <a:pPr defTabSz="1609303">
              <a:defRPr spc="-153" sz="7656"/>
            </a:pPr>
            <a:r>
              <a:t>don't delay each other</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 name="Financial Programming 101"/>
          <p:cNvSpPr txBox="1"/>
          <p:nvPr>
            <p:ph type="ctrTitle"/>
          </p:nvPr>
        </p:nvSpPr>
        <p:spPr>
          <a:xfrm>
            <a:off x="1206498" y="-2392965"/>
            <a:ext cx="21971004" cy="4648201"/>
          </a:xfrm>
          <a:prstGeom prst="rect">
            <a:avLst/>
          </a:prstGeom>
        </p:spPr>
        <p:txBody>
          <a:bodyPr/>
          <a:lstStyle/>
          <a:p>
            <a:pPr/>
            <a:r>
              <a:t>Financial Programming 101</a:t>
            </a:r>
          </a:p>
        </p:txBody>
      </p:sp>
      <p:sp>
        <p:nvSpPr>
          <p:cNvPr id="377" name="Do math in minor units to avoid rounding errors!"/>
          <p:cNvSpPr txBox="1"/>
          <p:nvPr>
            <p:ph type="subTitle" sz="quarter" idx="1"/>
          </p:nvPr>
        </p:nvSpPr>
        <p:spPr>
          <a:xfrm>
            <a:off x="1206500" y="2753052"/>
            <a:ext cx="21971000" cy="1905001"/>
          </a:xfrm>
          <a:prstGeom prst="rect">
            <a:avLst/>
          </a:prstGeom>
        </p:spPr>
        <p:txBody>
          <a:bodyPr/>
          <a:lstStyle/>
          <a:p>
            <a:pPr/>
            <a:r>
              <a:t>Do math in </a:t>
            </a:r>
            <a:r>
              <a:rPr>
                <a:solidFill>
                  <a:srgbClr val="9342F7"/>
                </a:solidFill>
              </a:rPr>
              <a:t>minor units</a:t>
            </a:r>
            <a:r>
              <a:t> to avoid rounding errors!</a:t>
            </a:r>
          </a:p>
        </p:txBody>
      </p:sp>
      <p:graphicFrame>
        <p:nvGraphicFramePr>
          <p:cNvPr id="378" name="Table 1"/>
          <p:cNvGraphicFramePr/>
          <p:nvPr/>
        </p:nvGraphicFramePr>
        <p:xfrm>
          <a:off x="1320440" y="4381050"/>
          <a:ext cx="22129784" cy="59817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372361"/>
                <a:gridCol w="7372361"/>
                <a:gridCol w="7372361"/>
              </a:tblGrid>
              <a:tr h="1492250">
                <a:tc>
                  <a:txBody>
                    <a:bodyPr/>
                    <a:lstStyle/>
                    <a:p>
                      <a:pPr defTabSz="914400">
                        <a:defRPr>
                          <a:solidFill>
                            <a:srgbClr val="000000"/>
                          </a:solidFill>
                        </a:defRPr>
                      </a:pPr>
                      <a:r>
                        <a:rPr b="1" sz="3200">
                          <a:solidFill>
                            <a:srgbClr val="FFFFFF"/>
                          </a:solidFill>
                        </a:rPr>
                        <a:t>Major Units</a:t>
                      </a:r>
                    </a:p>
                  </a:txBody>
                  <a:tcPr marL="50800" marR="50800" marT="50800" marB="50800" anchor="ctr" anchorCtr="0" horzOverflow="overflow"/>
                </a:tc>
                <a:tc>
                  <a:txBody>
                    <a:bodyPr/>
                    <a:lstStyle/>
                    <a:p>
                      <a:pPr defTabSz="914400">
                        <a:defRPr>
                          <a:solidFill>
                            <a:srgbClr val="000000"/>
                          </a:solidFill>
                        </a:defRPr>
                      </a:pPr>
                      <a:r>
                        <a:rPr b="1" sz="3200">
                          <a:solidFill>
                            <a:srgbClr val="FFFFFF"/>
                          </a:solidFill>
                        </a:rPr>
                        <a:t>Minor Units</a:t>
                      </a:r>
                    </a:p>
                  </a:txBody>
                  <a:tcPr marL="50800" marR="50800" marT="50800" marB="50800" anchor="ctr" anchorCtr="0" horzOverflow="overflow"/>
                </a:tc>
                <a:tc>
                  <a:txBody>
                    <a:bodyPr/>
                    <a:lstStyle/>
                    <a:p>
                      <a:pPr defTabSz="914400">
                        <a:defRPr>
                          <a:solidFill>
                            <a:srgbClr val="000000"/>
                          </a:solidFill>
                        </a:defRPr>
                      </a:pPr>
                      <a:r>
                        <a:rPr b="1" sz="3200">
                          <a:solidFill>
                            <a:srgbClr val="FFFFFF"/>
                          </a:solidFill>
                        </a:rPr>
                        <a:t>Decimals</a:t>
                      </a:r>
                    </a:p>
                  </a:txBody>
                  <a:tcPr marL="50800" marR="50800" marT="50800" marB="50800" anchor="ctr" anchorCtr="0" horzOverflow="overflow"/>
                </a:tc>
              </a:tr>
              <a:tr h="1492250">
                <a:tc>
                  <a:txBody>
                    <a:bodyPr/>
                    <a:lstStyle/>
                    <a:p>
                      <a:pPr defTabSz="914400">
                        <a:defRPr>
                          <a:solidFill>
                            <a:srgbClr val="000000"/>
                          </a:solidFill>
                        </a:defRPr>
                      </a:pPr>
                      <a:r>
                        <a:rPr sz="3200">
                          <a:solidFill>
                            <a:srgbClr val="FFFFFF"/>
                          </a:solidFill>
                        </a:rPr>
                        <a:t>US dollars</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Cents</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2</a:t>
                      </a:r>
                    </a:p>
                  </a:txBody>
                  <a:tcPr marL="50800" marR="50800" marT="50800" marB="50800" anchor="ctr" anchorCtr="0" horzOverflow="overflow"/>
                </a:tc>
              </a:tr>
              <a:tr h="1492250">
                <a:tc>
                  <a:txBody>
                    <a:bodyPr/>
                    <a:lstStyle/>
                    <a:p>
                      <a:pPr defTabSz="914400">
                        <a:defRPr>
                          <a:solidFill>
                            <a:srgbClr val="000000"/>
                          </a:solidFill>
                        </a:defRPr>
                      </a:pPr>
                      <a:r>
                        <a:rPr sz="3200">
                          <a:solidFill>
                            <a:srgbClr val="FFFFFF"/>
                          </a:solidFill>
                        </a:rPr>
                        <a:t>British Pounds (GBP)</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Pence</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2</a:t>
                      </a:r>
                    </a:p>
                  </a:txBody>
                  <a:tcPr marL="50800" marR="50800" marT="50800" marB="50800" anchor="ctr" anchorCtr="0" horzOverflow="overflow"/>
                </a:tc>
              </a:tr>
              <a:tr h="1492250">
                <a:tc>
                  <a:txBody>
                    <a:bodyPr/>
                    <a:lstStyle/>
                    <a:p>
                      <a:pPr defTabSz="914400">
                        <a:defRPr>
                          <a:solidFill>
                            <a:srgbClr val="000000"/>
                          </a:solidFill>
                        </a:defRPr>
                      </a:pPr>
                      <a:r>
                        <a:rPr b="1" sz="3200">
                          <a:solidFill>
                            <a:srgbClr val="16F195"/>
                          </a:solidFill>
                        </a:rPr>
                        <a:t>SOL</a:t>
                      </a:r>
                    </a:p>
                  </a:txBody>
                  <a:tcPr marL="50800" marR="50800" marT="50800" marB="50800" anchor="ctr" anchorCtr="0" horzOverflow="overflow"/>
                </a:tc>
                <a:tc>
                  <a:txBody>
                    <a:bodyPr/>
                    <a:lstStyle/>
                    <a:p>
                      <a:pPr defTabSz="914400">
                        <a:defRPr>
                          <a:solidFill>
                            <a:srgbClr val="000000"/>
                          </a:solidFill>
                        </a:defRPr>
                      </a:pPr>
                      <a:r>
                        <a:rPr b="1" sz="3200">
                          <a:solidFill>
                            <a:srgbClr val="16F195"/>
                          </a:solidFill>
                        </a:rPr>
                        <a:t>Lamports</a:t>
                      </a:r>
                    </a:p>
                  </a:txBody>
                  <a:tcPr marL="50800" marR="50800" marT="50800" marB="50800" anchor="ctr" anchorCtr="0" horzOverflow="overflow"/>
                </a:tc>
                <a:tc>
                  <a:txBody>
                    <a:bodyPr/>
                    <a:lstStyle/>
                    <a:p>
                      <a:pPr defTabSz="914400">
                        <a:defRPr>
                          <a:solidFill>
                            <a:srgbClr val="000000"/>
                          </a:solidFill>
                        </a:defRPr>
                      </a:pPr>
                      <a:r>
                        <a:rPr b="1" sz="3200">
                          <a:solidFill>
                            <a:srgbClr val="16F195"/>
                          </a:solidFill>
                        </a:rPr>
                        <a:t>9</a:t>
                      </a:r>
                    </a:p>
                  </a:txBody>
                  <a:tcPr marL="50800" marR="50800" marT="50800" marB="50800" anchor="ctr" anchorCtr="0" horzOverflow="overflow"/>
                </a:tc>
              </a:tr>
            </a:tbl>
          </a:graphicData>
        </a:graphic>
      </p:graphicFrame>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 name="Solana has multiple clusters"/>
          <p:cNvSpPr txBox="1"/>
          <p:nvPr>
            <p:ph type="ctrTitle"/>
          </p:nvPr>
        </p:nvSpPr>
        <p:spPr>
          <a:xfrm>
            <a:off x="1906275" y="1055191"/>
            <a:ext cx="21971004" cy="1849181"/>
          </a:xfrm>
          <a:prstGeom prst="rect">
            <a:avLst/>
          </a:prstGeom>
        </p:spPr>
        <p:txBody>
          <a:bodyPr/>
          <a:lstStyle/>
          <a:p>
            <a:pPr/>
            <a:r>
              <a:t>Solana has multiple </a:t>
            </a:r>
            <a:r>
              <a:rPr i="1"/>
              <a:t>clusters</a:t>
            </a:r>
          </a:p>
        </p:txBody>
      </p:sp>
      <p:graphicFrame>
        <p:nvGraphicFramePr>
          <p:cNvPr id="383" name="Table 1"/>
          <p:cNvGraphicFramePr/>
          <p:nvPr/>
        </p:nvGraphicFramePr>
        <p:xfrm>
          <a:off x="3048000" y="4333969"/>
          <a:ext cx="18338800" cy="103378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096000"/>
                <a:gridCol w="6096000"/>
                <a:gridCol w="6096000"/>
              </a:tblGrid>
              <a:tr h="1771152">
                <a:tc>
                  <a:txBody>
                    <a:bodyPr/>
                    <a:lstStyle/>
                    <a:p>
                      <a:pPr algn="l" defTabSz="914400">
                        <a:defRPr>
                          <a:solidFill>
                            <a:srgbClr val="000000"/>
                          </a:solidFill>
                        </a:defRPr>
                      </a:pPr>
                      <a:r>
                        <a:rPr sz="3200">
                          <a:solidFill>
                            <a:srgbClr val="6C6C6C"/>
                          </a:solidFill>
                        </a:rPr>
                        <a:t>testnet</a:t>
                      </a: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algn="l" defTabSz="914400">
                        <a:defRPr>
                          <a:solidFill>
                            <a:srgbClr val="000000"/>
                          </a:solidFill>
                        </a:defRPr>
                      </a:pPr>
                      <a:r>
                        <a:rPr sz="3200">
                          <a:solidFill>
                            <a:srgbClr val="6C6C6C"/>
                          </a:solidFill>
                        </a:rPr>
                        <a:t>The future </a:t>
                      </a: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defTabSz="914400">
                        <a:defRPr>
                          <a:solidFill>
                            <a:srgbClr val="000000"/>
                          </a:solidFill>
                        </a:defRPr>
                      </a:pPr>
                      <a:r>
                        <a:rPr sz="3200">
                          <a:solidFill>
                            <a:srgbClr val="6C6C6C"/>
                          </a:solidFill>
                        </a:rPr>
                        <a:t>Free SOL airdrops</a:t>
                      </a:r>
                    </a:p>
                  </a:txBody>
                  <a:tcPr marL="50800" marR="50800" marT="50800" marB="50800" anchor="ctr" anchorCtr="0" horzOverflow="overflow">
                    <a:lnL w="12700">
                      <a:miter lim="400000"/>
                    </a:lnL>
                    <a:lnR w="12700">
                      <a:miter lim="400000"/>
                    </a:lnR>
                    <a:lnT w="12700">
                      <a:miter lim="400000"/>
                    </a:lnT>
                    <a:lnB w="12700">
                      <a:miter lim="400000"/>
                    </a:lnB>
                  </a:tcPr>
                </a:tc>
              </a:tr>
              <a:tr h="1808297">
                <a:tc>
                  <a:txBody>
                    <a:bodyPr/>
                    <a:lstStyle/>
                    <a:p>
                      <a:pPr algn="l" defTabSz="914400">
                        <a:defRPr>
                          <a:solidFill>
                            <a:srgbClr val="000000"/>
                          </a:solidFill>
                        </a:defRPr>
                      </a:pPr>
                      <a:r>
                        <a:rPr sz="3200">
                          <a:solidFill>
                            <a:srgbClr val="A9A9A9"/>
                          </a:solidFill>
                        </a:rPr>
                        <a:t>mainnet-beta</a:t>
                      </a: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algn="l" defTabSz="914400">
                        <a:defRPr>
                          <a:solidFill>
                            <a:srgbClr val="000000"/>
                          </a:solidFill>
                        </a:defRPr>
                      </a:pPr>
                      <a:r>
                        <a:rPr sz="3200">
                          <a:solidFill>
                            <a:srgbClr val="A9A9A9"/>
                          </a:solidFill>
                        </a:rPr>
                        <a:t>Production</a:t>
                      </a: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defTabSz="914400">
                        <a:defRPr>
                          <a:solidFill>
                            <a:srgbClr val="000000"/>
                          </a:solidFill>
                        </a:defRPr>
                      </a:pPr>
                      <a:r>
                        <a:rPr sz="3200">
                          <a:solidFill>
                            <a:srgbClr val="A9A9A9"/>
                          </a:solidFill>
                        </a:rPr>
                        <a:t>No free SOL airdrops</a:t>
                      </a:r>
                    </a:p>
                  </a:txBody>
                  <a:tcPr marL="50800" marR="50800" marT="50800" marB="50800" anchor="ctr" anchorCtr="0" horzOverflow="overflow">
                    <a:lnL w="12700">
                      <a:miter lim="400000"/>
                    </a:lnL>
                    <a:lnR w="12700">
                      <a:miter lim="400000"/>
                    </a:lnR>
                    <a:lnT w="12700">
                      <a:miter lim="400000"/>
                    </a:lnT>
                    <a:lnB w="12700">
                      <a:miter lim="400000"/>
                    </a:lnB>
                  </a:tcPr>
                </a:tc>
              </a:tr>
              <a:tr h="2718671">
                <a:tc>
                  <a:txBody>
                    <a:bodyPr/>
                    <a:lstStyle/>
                    <a:p>
                      <a:pPr algn="l" defTabSz="914400">
                        <a:defRPr>
                          <a:solidFill>
                            <a:srgbClr val="000000"/>
                          </a:solidFill>
                        </a:defRPr>
                      </a:pPr>
                      <a:r>
                        <a:rPr sz="3200">
                          <a:solidFill>
                            <a:srgbClr val="FFFFFF"/>
                          </a:solidFill>
                        </a:rPr>
                        <a:t>devnet</a:t>
                      </a: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algn="l" defTabSz="914400">
                        <a:defRPr>
                          <a:solidFill>
                            <a:srgbClr val="000000"/>
                          </a:solidFill>
                        </a:defRPr>
                      </a:pPr>
                      <a:r>
                        <a:rPr sz="3200">
                          <a:solidFill>
                            <a:srgbClr val="FFFFFF"/>
                          </a:solidFill>
                        </a:rPr>
                        <a:t>Shared network for most development purposes</a:t>
                      </a: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defTabSz="914400">
                        <a:defRPr>
                          <a:solidFill>
                            <a:srgbClr val="000000"/>
                          </a:solidFill>
                        </a:defRPr>
                      </a:pPr>
                      <a:r>
                        <a:rPr sz="3200">
                          <a:solidFill>
                            <a:srgbClr val="FFFFFF"/>
                          </a:solidFill>
                        </a:rPr>
                        <a:t>Free SOL airdrops</a:t>
                      </a:r>
                    </a:p>
                  </a:txBody>
                  <a:tcPr marL="50800" marR="50800" marT="50800" marB="50800" anchor="ctr" anchorCtr="0" horzOverflow="overflow">
                    <a:lnL w="12700">
                      <a:miter lim="400000"/>
                    </a:lnL>
                    <a:lnR w="12700">
                      <a:miter lim="400000"/>
                    </a:lnR>
                    <a:lnT w="12700">
                      <a:miter lim="400000"/>
                    </a:lnT>
                    <a:lnB w="12700">
                      <a:miter lim="400000"/>
                    </a:lnB>
                  </a:tcPr>
                </a:tc>
              </a:tr>
              <a:tr h="2207351">
                <a:tc>
                  <a:txBody>
                    <a:bodyPr/>
                    <a:lstStyle/>
                    <a:p>
                      <a:pPr algn="l" defTabSz="914400">
                        <a:defRPr>
                          <a:solidFill>
                            <a:srgbClr val="000000"/>
                          </a:solidFill>
                        </a:defRPr>
                      </a:pPr>
                      <a:r>
                        <a:rPr sz="3200">
                          <a:solidFill>
                            <a:srgbClr val="FFFFFF"/>
                          </a:solidFill>
                        </a:rPr>
                        <a:t>localnet</a:t>
                      </a: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algn="l" defTabSz="914400">
                        <a:defRPr>
                          <a:solidFill>
                            <a:srgbClr val="000000"/>
                          </a:solidFill>
                        </a:defRPr>
                      </a:pPr>
                      <a:r>
                        <a:rPr sz="3200">
                          <a:solidFill>
                            <a:srgbClr val="FFFFFF"/>
                          </a:solidFill>
                        </a:rPr>
                        <a:t>localhost validator included with Solana CLI</a:t>
                      </a: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defTabSz="914400">
                        <a:defRPr>
                          <a:solidFill>
                            <a:srgbClr val="000000"/>
                          </a:solidFill>
                        </a:defRPr>
                      </a:pPr>
                      <a:r>
                        <a:rPr sz="3200">
                          <a:solidFill>
                            <a:srgbClr val="FFFFFF"/>
                          </a:solidFill>
                        </a:rPr>
                        <a:t>Free SOL airdrops</a:t>
                      </a:r>
                    </a:p>
                  </a:txBody>
                  <a:tcPr marL="50800" marR="50800" marT="50800" marB="50800" anchor="ctr" anchorCtr="0" horzOverflow="overflow">
                    <a:lnL w="12700">
                      <a:miter lim="400000"/>
                    </a:lnL>
                    <a:lnR w="12700">
                      <a:miter lim="400000"/>
                    </a:lnR>
                    <a:lnT w="12700">
                      <a:miter lim="400000"/>
                    </a:lnT>
                    <a:lnB w="12700">
                      <a:miter lim="400000"/>
                    </a:lnB>
                  </a:tcPr>
                </a:tc>
              </a:tr>
            </a:tbl>
          </a:graphicData>
        </a:graphic>
      </p:graphicFrame>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5" name="Image" descr="Image"/>
          <p:cNvPicPr>
            <a:picLocks noChangeAspect="1"/>
          </p:cNvPicPr>
          <p:nvPr/>
        </p:nvPicPr>
        <p:blipFill>
          <a:blip r:embed="rId2">
            <a:extLst/>
          </a:blip>
          <a:stretch>
            <a:fillRect/>
          </a:stretch>
        </p:blipFill>
        <p:spPr>
          <a:xfrm rot="19800000">
            <a:off x="11319638" y="9843277"/>
            <a:ext cx="26831631" cy="7777827"/>
          </a:xfrm>
          <a:prstGeom prst="rect">
            <a:avLst/>
          </a:prstGeom>
          <a:ln w="12700">
            <a:miter lim="400000"/>
          </a:ln>
        </p:spPr>
      </p:pic>
      <p:pic>
        <p:nvPicPr>
          <p:cNvPr id="386" name="Image" descr="Image"/>
          <p:cNvPicPr>
            <a:picLocks noChangeAspect="1"/>
          </p:cNvPicPr>
          <p:nvPr/>
        </p:nvPicPr>
        <p:blipFill>
          <a:blip r:embed="rId3">
            <a:extLst/>
          </a:blip>
          <a:stretch>
            <a:fillRect/>
          </a:stretch>
        </p:blipFill>
        <p:spPr>
          <a:xfrm rot="19800000">
            <a:off x="-2190364" y="-1788876"/>
            <a:ext cx="12223082" cy="9984552"/>
          </a:xfrm>
          <a:prstGeom prst="rect">
            <a:avLst/>
          </a:prstGeom>
          <a:ln w="12700">
            <a:miter lim="400000"/>
          </a:ln>
        </p:spPr>
      </p:pic>
      <p:pic>
        <p:nvPicPr>
          <p:cNvPr id="387" name="Image" descr="Image"/>
          <p:cNvPicPr>
            <a:picLocks noChangeAspect="1"/>
          </p:cNvPicPr>
          <p:nvPr/>
        </p:nvPicPr>
        <p:blipFill>
          <a:blip r:embed="rId4">
            <a:extLst/>
          </a:blip>
          <a:stretch>
            <a:fillRect/>
          </a:stretch>
        </p:blipFill>
        <p:spPr>
          <a:xfrm rot="19800000">
            <a:off x="7518662" y="-6631305"/>
            <a:ext cx="16952154" cy="17420990"/>
          </a:xfrm>
          <a:prstGeom prst="rect">
            <a:avLst/>
          </a:prstGeom>
          <a:ln w="12700">
            <a:miter lim="400000"/>
          </a:ln>
        </p:spPr>
      </p:pic>
      <p:pic>
        <p:nvPicPr>
          <p:cNvPr id="388" name="pasted-movie.png" descr="pasted-movie.png"/>
          <p:cNvPicPr>
            <a:picLocks noChangeAspect="1"/>
          </p:cNvPicPr>
          <p:nvPr/>
        </p:nvPicPr>
        <p:blipFill>
          <a:blip r:embed="rId5">
            <a:extLst/>
          </a:blip>
          <a:stretch>
            <a:fillRect/>
          </a:stretch>
        </p:blipFill>
        <p:spPr>
          <a:xfrm rot="19923988">
            <a:off x="-41889" y="3556000"/>
            <a:ext cx="8688221" cy="15659607"/>
          </a:xfrm>
          <a:prstGeom prst="rect">
            <a:avLst/>
          </a:prstGeom>
          <a:ln w="12700">
            <a:miter lim="400000"/>
          </a:ln>
        </p:spPr>
      </p:pic>
      <p:sp>
        <p:nvSpPr>
          <p:cNvPr id="389" name="LAB"/>
          <p:cNvSpPr txBox="1"/>
          <p:nvPr>
            <p:ph type="subTitle" sz="half" idx="1"/>
          </p:nvPr>
        </p:nvSpPr>
        <p:spPr>
          <a:xfrm>
            <a:off x="1104900" y="4490711"/>
            <a:ext cx="21971000" cy="4024917"/>
          </a:xfrm>
          <a:prstGeom prst="rect">
            <a:avLst/>
          </a:prstGeom>
        </p:spPr>
        <p:txBody>
          <a:bodyPr anchor="b"/>
          <a:lstStyle>
            <a:lvl1pPr algn="ctr">
              <a:defRPr sz="25500"/>
            </a:lvl1pPr>
          </a:lstStyle>
          <a:p>
            <a:pPr/>
            <a:r>
              <a:t>LAB</a:t>
            </a:r>
          </a:p>
        </p:txBody>
      </p:sp>
      <p:sp>
        <p:nvSpPr>
          <p:cNvPr id="390" name="USING SOLANA DEVNET"/>
          <p:cNvSpPr txBox="1"/>
          <p:nvPr/>
        </p:nvSpPr>
        <p:spPr>
          <a:xfrm>
            <a:off x="1308100" y="8290509"/>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825500">
              <a:defRPr b="1" sz="5500"/>
            </a:lvl1pPr>
          </a:lstStyle>
          <a:p>
            <a:pPr/>
            <a:r>
              <a:t>USING SOLANA DEVNET</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import &quot;dotenv/config&quot;;…"/>
          <p:cNvSpPr txBox="1"/>
          <p:nvPr/>
        </p:nvSpPr>
        <p:spPr>
          <a:xfrm>
            <a:off x="3723881" y="5736714"/>
            <a:ext cx="16936238" cy="55372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CE9178"/>
                </a:solidFill>
                <a:latin typeface="Menlo Regular"/>
                <a:ea typeface="Menlo Regular"/>
                <a:cs typeface="Menlo Regular"/>
                <a:sym typeface="Menlo Regular"/>
              </a:defRPr>
            </a:pPr>
            <a:r>
              <a:rPr>
                <a:solidFill>
                  <a:srgbClr val="569CD6"/>
                </a:solidFill>
              </a:rPr>
              <a:t>import</a:t>
            </a:r>
            <a:r>
              <a:rPr>
                <a:solidFill>
                  <a:srgbClr val="D4D4D4"/>
                </a:solidFill>
              </a:rPr>
              <a:t> </a:t>
            </a:r>
            <a:r>
              <a:t>"dotenv/config"</a:t>
            </a:r>
            <a:r>
              <a:rPr>
                <a:solidFill>
                  <a:srgbClr val="D4D4D4"/>
                </a:solidFill>
              </a:rPr>
              <a:t>;</a:t>
            </a:r>
            <a:endParaRPr>
              <a:solidFill>
                <a:srgbClr val="D4D4D4"/>
              </a:solidFill>
            </a:endParaRPr>
          </a:p>
          <a:p>
            <a:pPr algn="l" defTabSz="457200">
              <a:defRPr>
                <a:solidFill>
                  <a:srgbClr val="569CD6"/>
                </a:solidFill>
                <a:latin typeface="Menlo Regular"/>
                <a:ea typeface="Menlo Regular"/>
                <a:cs typeface="Menlo Regular"/>
                <a:sym typeface="Menlo Regular"/>
              </a:defRPr>
            </a:pPr>
            <a:r>
              <a:t>import</a:t>
            </a:r>
            <a:r>
              <a:rPr>
                <a:solidFill>
                  <a:srgbClr val="D4D4D4"/>
                </a:solidFill>
              </a:rPr>
              <a:t> {</a:t>
            </a:r>
            <a:endParaRPr>
              <a:solidFill>
                <a:srgbClr val="D4D4D4"/>
              </a:solidFill>
            </a:endParaRPr>
          </a:p>
          <a:p>
            <a:pPr algn="l" defTabSz="457200">
              <a:defRPr>
                <a:solidFill>
                  <a:srgbClr val="D4D4D4"/>
                </a:solidFill>
                <a:latin typeface="Menlo Regular"/>
                <a:ea typeface="Menlo Regular"/>
                <a:cs typeface="Menlo Regular"/>
                <a:sym typeface="Menlo Regular"/>
              </a:defRPr>
            </a:pPr>
            <a:r>
              <a:t>  Connection,</a:t>
            </a:r>
          </a:p>
          <a:p>
            <a:pPr algn="l" defTabSz="457200">
              <a:defRPr>
                <a:solidFill>
                  <a:srgbClr val="D4D4D4"/>
                </a:solidFill>
                <a:latin typeface="Menlo Regular"/>
                <a:ea typeface="Menlo Regular"/>
                <a:cs typeface="Menlo Regular"/>
                <a:sym typeface="Menlo Regular"/>
              </a:defRPr>
            </a:pPr>
            <a:r>
              <a:t>  LAMPORTS_PER_SOL,</a:t>
            </a:r>
          </a:p>
          <a:p>
            <a:pPr algn="l" defTabSz="457200">
              <a:defRPr>
                <a:solidFill>
                  <a:srgbClr val="D4D4D4"/>
                </a:solidFill>
                <a:latin typeface="Menlo Regular"/>
                <a:ea typeface="Menlo Regular"/>
                <a:cs typeface="Menlo Regular"/>
                <a:sym typeface="Menlo Regular"/>
              </a:defRPr>
            </a:pPr>
            <a:r>
              <a:t>  PublicKey,</a:t>
            </a:r>
          </a:p>
          <a:p>
            <a:pPr algn="l" defTabSz="457200">
              <a:defRPr>
                <a:solidFill>
                  <a:srgbClr val="D4D4D4"/>
                </a:solidFill>
                <a:latin typeface="Menlo Regular"/>
                <a:ea typeface="Menlo Regular"/>
                <a:cs typeface="Menlo Regular"/>
                <a:sym typeface="Menlo Regular"/>
              </a:defRPr>
            </a:pPr>
            <a:r>
              <a:t>  clusterApiUrl,</a:t>
            </a:r>
          </a:p>
          <a:p>
            <a:pPr algn="l" defTabSz="457200">
              <a:defRPr>
                <a:solidFill>
                  <a:srgbClr val="CE9178"/>
                </a:solidFill>
                <a:latin typeface="Menlo Regular"/>
                <a:ea typeface="Menlo Regular"/>
                <a:cs typeface="Menlo Regular"/>
                <a:sym typeface="Menlo Regular"/>
              </a:defRPr>
            </a:pPr>
            <a:r>
              <a:rPr>
                <a:solidFill>
                  <a:srgbClr val="D4D4D4"/>
                </a:solidFill>
              </a:rPr>
              <a:t>} </a:t>
            </a:r>
            <a:r>
              <a:rPr>
                <a:solidFill>
                  <a:srgbClr val="569CD6"/>
                </a:solidFill>
              </a:rPr>
              <a:t>from</a:t>
            </a:r>
            <a:r>
              <a:rPr>
                <a:solidFill>
                  <a:srgbClr val="D4D4D4"/>
                </a:solidFill>
              </a:rPr>
              <a:t> </a:t>
            </a:r>
            <a:r>
              <a:t>"@solana/web3.js"</a:t>
            </a:r>
            <a:r>
              <a:rPr>
                <a:solidFill>
                  <a:srgbClr val="D4D4D4"/>
                </a:solidFill>
              </a:rPr>
              <a:t>;</a:t>
            </a:r>
            <a:endParaRPr>
              <a:solidFill>
                <a:srgbClr val="D4D4D4"/>
              </a:solidFill>
            </a:endParaRP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connection = </a:t>
            </a:r>
            <a:r>
              <a:rPr>
                <a:solidFill>
                  <a:srgbClr val="569CD6"/>
                </a:solidFill>
              </a:rPr>
              <a:t>new</a:t>
            </a:r>
            <a:r>
              <a:t> Connection(clusterApiUrl(</a:t>
            </a:r>
            <a:r>
              <a:rPr>
                <a:solidFill>
                  <a:srgbClr val="CE9178"/>
                </a:solidFill>
              </a:rPr>
              <a:t>"devnet"</a:t>
            </a:r>
            <a:r>
              <a:t>));</a:t>
            </a:r>
          </a:p>
          <a:p>
            <a:pPr algn="l" defTabSz="457200">
              <a:defRPr>
                <a:solidFill>
                  <a:srgbClr val="D4D4D4"/>
                </a:solidFill>
                <a:latin typeface="Menlo Regular"/>
                <a:ea typeface="Menlo Regular"/>
                <a:cs typeface="Menlo Regular"/>
                <a:sym typeface="Menlo Regular"/>
              </a:defRPr>
            </a:pPr>
          </a:p>
          <a:p>
            <a:pPr algn="l" defTabSz="457200">
              <a:defRPr>
                <a:solidFill>
                  <a:srgbClr val="CE9178"/>
                </a:solidFill>
                <a:latin typeface="Menlo Regular"/>
                <a:ea typeface="Menlo Regular"/>
                <a:cs typeface="Menlo Regular"/>
                <a:sym typeface="Menlo Regular"/>
              </a:defRPr>
            </a:pPr>
            <a:r>
              <a:rPr>
                <a:solidFill>
                  <a:srgbClr val="D4D4D4"/>
                </a:solidFill>
              </a:rPr>
              <a:t>console.log(</a:t>
            </a:r>
            <a:r>
              <a:t>`⚡️ Connected to devnet`</a:t>
            </a:r>
            <a:r>
              <a:rPr>
                <a:solidFill>
                  <a:srgbClr val="D4D4D4"/>
                </a:solidFill>
              </a:rPr>
              <a:t>);</a:t>
            </a:r>
            <a:endParaRPr>
              <a:solidFill>
                <a:srgbClr val="D4D4D4"/>
              </a:solidFill>
            </a:endParaRPr>
          </a:p>
          <a:p>
            <a:pPr algn="l" defTabSz="457200">
              <a:defRPr>
                <a:solidFill>
                  <a:srgbClr val="D4D4D4"/>
                </a:solidFill>
                <a:latin typeface="Menlo Regular"/>
                <a:ea typeface="Menlo Regular"/>
                <a:cs typeface="Menlo Regular"/>
                <a:sym typeface="Menlo Regular"/>
              </a:defRPr>
            </a:pPr>
          </a:p>
          <a:p>
            <a:pPr algn="l" defTabSz="457200">
              <a:defRPr>
                <a:solidFill>
                  <a:srgbClr val="CE9178"/>
                </a:solidFill>
                <a:latin typeface="Menlo Regular"/>
                <a:ea typeface="Menlo Regular"/>
                <a:cs typeface="Menlo Regular"/>
                <a:sym typeface="Menlo Regular"/>
              </a:defRPr>
            </a:pPr>
            <a:r>
              <a:rPr>
                <a:solidFill>
                  <a:srgbClr val="569CD6"/>
                </a:solidFill>
              </a:rPr>
              <a:t>const</a:t>
            </a:r>
            <a:r>
              <a:rPr>
                <a:solidFill>
                  <a:srgbClr val="D4D4D4"/>
                </a:solidFill>
              </a:rPr>
              <a:t> publicKey = </a:t>
            </a:r>
            <a:r>
              <a:rPr>
                <a:solidFill>
                  <a:srgbClr val="569CD6"/>
                </a:solidFill>
              </a:rPr>
              <a:t>new</a:t>
            </a:r>
            <a:r>
              <a:rPr>
                <a:solidFill>
                  <a:srgbClr val="D4D4D4"/>
                </a:solidFill>
              </a:rPr>
              <a:t> PublicKey(</a:t>
            </a:r>
            <a:r>
              <a:t>"YOUR_PUBLIC_KEY_HERE"</a:t>
            </a:r>
            <a:r>
              <a:rPr>
                <a:solidFill>
                  <a:srgbClr val="D4D4D4"/>
                </a:solidFill>
              </a:rPr>
              <a:t>);</a:t>
            </a:r>
          </a:p>
        </p:txBody>
      </p:sp>
      <p:sp>
        <p:nvSpPr>
          <p:cNvPr id="393" name="1. Connect to devnet"/>
          <p:cNvSpPr txBox="1"/>
          <p:nvPr/>
        </p:nvSpPr>
        <p:spPr>
          <a:xfrm>
            <a:off x="1682133" y="2101902"/>
            <a:ext cx="19665621"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1. Connect to devnet</a:t>
            </a:r>
          </a:p>
        </p:txBody>
      </p:sp>
      <p:sp>
        <p:nvSpPr>
          <p:cNvPr id="394" name="check-balance.ts"/>
          <p:cNvSpPr txBox="1"/>
          <p:nvPr/>
        </p:nvSpPr>
        <p:spPr>
          <a:xfrm>
            <a:off x="3219672" y="4403526"/>
            <a:ext cx="3628798"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check-balance.ts</a:t>
            </a:r>
          </a:p>
        </p:txBody>
      </p:sp>
      <p:sp>
        <p:nvSpPr>
          <p:cNvPr id="395" name="Continued on next page..."/>
          <p:cNvSpPr txBox="1"/>
          <p:nvPr/>
        </p:nvSpPr>
        <p:spPr>
          <a:xfrm>
            <a:off x="3219672" y="11840088"/>
            <a:ext cx="5415992"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on next page...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9" name="import &quot;dotenv/config&quot;;…"/>
          <p:cNvSpPr txBox="1"/>
          <p:nvPr/>
        </p:nvSpPr>
        <p:spPr>
          <a:xfrm>
            <a:off x="3824020" y="2839422"/>
            <a:ext cx="16936239" cy="84328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CE9178"/>
                </a:solidFill>
                <a:latin typeface="Menlo Regular"/>
                <a:ea typeface="Menlo Regular"/>
                <a:cs typeface="Menlo Regular"/>
                <a:sym typeface="Menlo Regular"/>
              </a:defRPr>
            </a:pPr>
            <a:r>
              <a:rPr>
                <a:solidFill>
                  <a:srgbClr val="569CD6"/>
                </a:solidFill>
              </a:rPr>
              <a:t>import</a:t>
            </a:r>
            <a:r>
              <a:rPr>
                <a:solidFill>
                  <a:srgbClr val="D4D4D4"/>
                </a:solidFill>
              </a:rPr>
              <a:t> </a:t>
            </a:r>
            <a:r>
              <a:t>"dotenv/config"</a:t>
            </a:r>
            <a:r>
              <a:rPr>
                <a:solidFill>
                  <a:srgbClr val="D4D4D4"/>
                </a:solidFill>
              </a:rPr>
              <a:t>;</a:t>
            </a:r>
            <a:endParaRPr>
              <a:solidFill>
                <a:srgbClr val="D4D4D4"/>
              </a:solidFill>
            </a:endParaRPr>
          </a:p>
          <a:p>
            <a:pPr algn="l" defTabSz="457200">
              <a:defRPr>
                <a:solidFill>
                  <a:srgbClr val="569CD6"/>
                </a:solidFill>
                <a:latin typeface="Menlo Regular"/>
                <a:ea typeface="Menlo Regular"/>
                <a:cs typeface="Menlo Regular"/>
                <a:sym typeface="Menlo Regular"/>
              </a:defRPr>
            </a:pPr>
            <a:r>
              <a:t>import</a:t>
            </a:r>
            <a:r>
              <a:rPr>
                <a:solidFill>
                  <a:srgbClr val="D4D4D4"/>
                </a:solidFill>
              </a:rPr>
              <a:t> {</a:t>
            </a:r>
            <a:endParaRPr>
              <a:solidFill>
                <a:srgbClr val="D4D4D4"/>
              </a:solidFill>
            </a:endParaRPr>
          </a:p>
          <a:p>
            <a:pPr algn="l" defTabSz="457200">
              <a:defRPr>
                <a:solidFill>
                  <a:srgbClr val="D4D4D4"/>
                </a:solidFill>
                <a:latin typeface="Menlo Regular"/>
                <a:ea typeface="Menlo Regular"/>
                <a:cs typeface="Menlo Regular"/>
                <a:sym typeface="Menlo Regular"/>
              </a:defRPr>
            </a:pPr>
            <a:r>
              <a:t>  Connection,</a:t>
            </a:r>
          </a:p>
          <a:p>
            <a:pPr algn="l" defTabSz="457200">
              <a:defRPr>
                <a:solidFill>
                  <a:srgbClr val="D4D4D4"/>
                </a:solidFill>
                <a:latin typeface="Menlo Regular"/>
                <a:ea typeface="Menlo Regular"/>
                <a:cs typeface="Menlo Regular"/>
                <a:sym typeface="Menlo Regular"/>
              </a:defRPr>
            </a:pPr>
            <a:r>
              <a:t>  LAMPORTS_PER_SOL,</a:t>
            </a:r>
          </a:p>
          <a:p>
            <a:pPr algn="l" defTabSz="457200">
              <a:defRPr>
                <a:solidFill>
                  <a:srgbClr val="D4D4D4"/>
                </a:solidFill>
                <a:latin typeface="Menlo Regular"/>
                <a:ea typeface="Menlo Regular"/>
                <a:cs typeface="Menlo Regular"/>
                <a:sym typeface="Menlo Regular"/>
              </a:defRPr>
            </a:pPr>
            <a:r>
              <a:t>  PublicKey,</a:t>
            </a:r>
          </a:p>
          <a:p>
            <a:pPr algn="l" defTabSz="457200">
              <a:defRPr>
                <a:solidFill>
                  <a:srgbClr val="D4D4D4"/>
                </a:solidFill>
                <a:latin typeface="Menlo Regular"/>
                <a:ea typeface="Menlo Regular"/>
                <a:cs typeface="Menlo Regular"/>
                <a:sym typeface="Menlo Regular"/>
              </a:defRPr>
            </a:pPr>
            <a:r>
              <a:t>  clusterApiUrl,</a:t>
            </a:r>
          </a:p>
          <a:p>
            <a:pPr algn="l" defTabSz="457200">
              <a:defRPr>
                <a:solidFill>
                  <a:srgbClr val="CE9178"/>
                </a:solidFill>
                <a:latin typeface="Menlo Regular"/>
                <a:ea typeface="Menlo Regular"/>
                <a:cs typeface="Menlo Regular"/>
                <a:sym typeface="Menlo Regular"/>
              </a:defRPr>
            </a:pPr>
            <a:r>
              <a:rPr>
                <a:solidFill>
                  <a:srgbClr val="D4D4D4"/>
                </a:solidFill>
              </a:rPr>
              <a:t>} </a:t>
            </a:r>
            <a:r>
              <a:rPr>
                <a:solidFill>
                  <a:srgbClr val="569CD6"/>
                </a:solidFill>
              </a:rPr>
              <a:t>from</a:t>
            </a:r>
            <a:r>
              <a:rPr>
                <a:solidFill>
                  <a:srgbClr val="D4D4D4"/>
                </a:solidFill>
              </a:rPr>
              <a:t> </a:t>
            </a:r>
            <a:r>
              <a:t>"@solana/web3.js"</a:t>
            </a:r>
            <a:r>
              <a:rPr>
                <a:solidFill>
                  <a:srgbClr val="D4D4D4"/>
                </a:solidFill>
              </a:rPr>
              <a:t>;</a:t>
            </a:r>
            <a:endParaRPr>
              <a:solidFill>
                <a:srgbClr val="D4D4D4"/>
              </a:solidFill>
            </a:endParaRP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connection = </a:t>
            </a:r>
            <a:r>
              <a:rPr>
                <a:solidFill>
                  <a:srgbClr val="569CD6"/>
                </a:solidFill>
              </a:rPr>
              <a:t>new</a:t>
            </a:r>
            <a:r>
              <a:t> Connection(clusterApiUrl(</a:t>
            </a:r>
            <a:r>
              <a:rPr>
                <a:solidFill>
                  <a:srgbClr val="CE9178"/>
                </a:solidFill>
              </a:rPr>
              <a:t>"devnet"</a:t>
            </a:r>
            <a:r>
              <a:t>));</a:t>
            </a:r>
          </a:p>
          <a:p>
            <a:pPr algn="l" defTabSz="457200">
              <a:defRPr>
                <a:solidFill>
                  <a:srgbClr val="D4D4D4"/>
                </a:solidFill>
                <a:latin typeface="Menlo Regular"/>
                <a:ea typeface="Menlo Regular"/>
                <a:cs typeface="Menlo Regular"/>
                <a:sym typeface="Menlo Regular"/>
              </a:defRPr>
            </a:pPr>
          </a:p>
          <a:p>
            <a:pPr algn="l" defTabSz="457200">
              <a:defRPr>
                <a:solidFill>
                  <a:srgbClr val="CE9178"/>
                </a:solidFill>
                <a:latin typeface="Menlo Regular"/>
                <a:ea typeface="Menlo Regular"/>
                <a:cs typeface="Menlo Regular"/>
                <a:sym typeface="Menlo Regular"/>
              </a:defRPr>
            </a:pPr>
            <a:r>
              <a:rPr>
                <a:solidFill>
                  <a:srgbClr val="D4D4D4"/>
                </a:solidFill>
              </a:rPr>
              <a:t>console.log(</a:t>
            </a:r>
            <a:r>
              <a:t>`⚡️ Connected to devnet`</a:t>
            </a:r>
            <a:r>
              <a:rPr>
                <a:solidFill>
                  <a:srgbClr val="D4D4D4"/>
                </a:solidFill>
              </a:rPr>
              <a:t>);</a:t>
            </a:r>
            <a:endParaRPr>
              <a:solidFill>
                <a:srgbClr val="D4D4D4"/>
              </a:solidFill>
            </a:endParaRPr>
          </a:p>
          <a:p>
            <a:pPr algn="l" defTabSz="457200">
              <a:defRPr>
                <a:solidFill>
                  <a:srgbClr val="D4D4D4"/>
                </a:solidFill>
                <a:latin typeface="Menlo Regular"/>
                <a:ea typeface="Menlo Regular"/>
                <a:cs typeface="Menlo Regular"/>
                <a:sym typeface="Menlo Regular"/>
              </a:defRPr>
            </a:pPr>
          </a:p>
          <a:p>
            <a:pPr algn="l" defTabSz="457200">
              <a:defRPr>
                <a:solidFill>
                  <a:srgbClr val="CE9178"/>
                </a:solidFill>
                <a:latin typeface="Menlo Regular"/>
                <a:ea typeface="Menlo Regular"/>
                <a:cs typeface="Menlo Regular"/>
                <a:sym typeface="Menlo Regular"/>
              </a:defRPr>
            </a:pPr>
            <a:r>
              <a:rPr>
                <a:solidFill>
                  <a:srgbClr val="569CD6"/>
                </a:solidFill>
              </a:rPr>
              <a:t>const</a:t>
            </a:r>
            <a:r>
              <a:rPr>
                <a:solidFill>
                  <a:srgbClr val="D4D4D4"/>
                </a:solidFill>
              </a:rPr>
              <a:t> publicKey = </a:t>
            </a:r>
            <a:r>
              <a:rPr>
                <a:solidFill>
                  <a:srgbClr val="569CD6"/>
                </a:solidFill>
              </a:rPr>
              <a:t>new</a:t>
            </a:r>
            <a:r>
              <a:rPr>
                <a:solidFill>
                  <a:srgbClr val="D4D4D4"/>
                </a:solidFill>
              </a:rPr>
              <a:t> PublicKey(</a:t>
            </a:r>
            <a:r>
              <a:t>YOUR_PUBLIC_KEY_HERE</a:t>
            </a:r>
            <a:r>
              <a:rPr>
                <a:solidFill>
                  <a:srgbClr val="D4D4D4"/>
                </a:solidFill>
              </a:rPr>
              <a:t>);</a:t>
            </a:r>
            <a:endParaRPr>
              <a:solidFill>
                <a:srgbClr val="D4D4D4"/>
              </a:solidFill>
            </a:endParaRP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balanceInLamports = </a:t>
            </a:r>
            <a:r>
              <a:rPr>
                <a:solidFill>
                  <a:srgbClr val="569CD6"/>
                </a:solidFill>
              </a:rPr>
              <a:t>await</a:t>
            </a:r>
            <a:r>
              <a:t> connection.getBalance(publicKey);</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balanceInSOL = balanceInLamports / LAMPORTS_PER_SOL;</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console.log(</a:t>
            </a:r>
          </a:p>
          <a:p>
            <a:pPr algn="l" defTabSz="457200">
              <a:defRPr>
                <a:solidFill>
                  <a:srgbClr val="CE9178"/>
                </a:solidFill>
                <a:latin typeface="Menlo Regular"/>
                <a:ea typeface="Menlo Regular"/>
                <a:cs typeface="Menlo Regular"/>
                <a:sym typeface="Menlo Regular"/>
              </a:defRPr>
            </a:pPr>
            <a:r>
              <a:rPr>
                <a:solidFill>
                  <a:srgbClr val="D4D4D4"/>
                </a:solidFill>
              </a:rPr>
              <a:t>  </a:t>
            </a:r>
            <a:r>
              <a:t>`💰 Finished! The balance for the wallet at address </a:t>
            </a:r>
            <a:r>
              <a:rPr>
                <a:solidFill>
                  <a:srgbClr val="569CD6"/>
                </a:solidFill>
              </a:rPr>
              <a:t>${</a:t>
            </a:r>
            <a:r>
              <a:rPr>
                <a:solidFill>
                  <a:srgbClr val="D4D4D4"/>
                </a:solidFill>
              </a:rPr>
              <a:t>publicKey</a:t>
            </a:r>
            <a:r>
              <a:rPr>
                <a:solidFill>
                  <a:srgbClr val="569CD6"/>
                </a:solidFill>
              </a:rPr>
              <a:t>}</a:t>
            </a:r>
            <a:r>
              <a:t> is </a:t>
            </a:r>
            <a:r>
              <a:rPr>
                <a:solidFill>
                  <a:srgbClr val="569CD6"/>
                </a:solidFill>
              </a:rPr>
              <a:t>${</a:t>
            </a:r>
            <a:r>
              <a:rPr>
                <a:solidFill>
                  <a:srgbClr val="D4D4D4"/>
                </a:solidFill>
              </a:rPr>
              <a:t>balanceInSOL</a:t>
            </a:r>
            <a:r>
              <a:rPr>
                <a:solidFill>
                  <a:srgbClr val="569CD6"/>
                </a:solidFill>
              </a:rPr>
              <a:t>}</a:t>
            </a:r>
            <a:r>
              <a:t>!`</a:t>
            </a:r>
            <a:endParaRPr>
              <a:solidFill>
                <a:srgbClr val="D4D4D4"/>
              </a:solidFill>
            </a:endParaRPr>
          </a:p>
          <a:p>
            <a:pPr algn="l" defTabSz="457200">
              <a:defRPr>
                <a:solidFill>
                  <a:srgbClr val="D4D4D4"/>
                </a:solidFill>
                <a:latin typeface="Menlo Regular"/>
                <a:ea typeface="Menlo Regular"/>
                <a:cs typeface="Menlo Regular"/>
                <a:sym typeface="Menlo Regular"/>
              </a:defRPr>
            </a:pPr>
            <a:r>
              <a:t>);</a:t>
            </a:r>
          </a:p>
        </p:txBody>
      </p:sp>
      <p:sp>
        <p:nvSpPr>
          <p:cNvPr id="400" name="2. Check the balance"/>
          <p:cNvSpPr txBox="1"/>
          <p:nvPr/>
        </p:nvSpPr>
        <p:spPr>
          <a:xfrm>
            <a:off x="1782273" y="1008360"/>
            <a:ext cx="17129575"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2. Check the balance</a:t>
            </a:r>
          </a:p>
        </p:txBody>
      </p:sp>
      <p:sp>
        <p:nvSpPr>
          <p:cNvPr id="401" name="check-balance.ts (continued)"/>
          <p:cNvSpPr txBox="1"/>
          <p:nvPr/>
        </p:nvSpPr>
        <p:spPr>
          <a:xfrm>
            <a:off x="2603641" y="2118722"/>
            <a:ext cx="6025440"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check-balance.ts (continued)</a:t>
            </a:r>
          </a:p>
        </p:txBody>
      </p:sp>
      <p:sp>
        <p:nvSpPr>
          <p:cNvPr id="402" name="npx esrun check-balance.ts"/>
          <p:cNvSpPr txBox="1"/>
          <p:nvPr/>
        </p:nvSpPr>
        <p:spPr>
          <a:xfrm>
            <a:off x="2647239" y="11564639"/>
            <a:ext cx="16936239" cy="114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sz="3600">
                <a:latin typeface="Andale Mono"/>
                <a:ea typeface="Andale Mono"/>
                <a:cs typeface="Andale Mono"/>
                <a:sym typeface="Andale Mono"/>
              </a:defRPr>
            </a:lvl1pPr>
          </a:lstStyle>
          <a:p>
            <a:pPr/>
            <a:r>
              <a:t>npx esrun check-balance.ts</a:t>
            </a:r>
            <a:endParaRPr>
              <a:solidFill>
                <a:srgbClr val="D4D4D4"/>
              </a:solidFill>
            </a:endParaRP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3. Airdrop some SOL!"/>
          <p:cNvSpPr txBox="1"/>
          <p:nvPr/>
        </p:nvSpPr>
        <p:spPr>
          <a:xfrm>
            <a:off x="2393675" y="1942791"/>
            <a:ext cx="17129576"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3. Airdrop some SOL!</a:t>
            </a:r>
          </a:p>
        </p:txBody>
      </p:sp>
      <p:sp>
        <p:nvSpPr>
          <p:cNvPr id="407" name="faucet.solana.com/"/>
          <p:cNvSpPr txBox="1"/>
          <p:nvPr/>
        </p:nvSpPr>
        <p:spPr>
          <a:xfrm>
            <a:off x="13319763" y="5159027"/>
            <a:ext cx="12334110" cy="5728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200"/>
            </a:lvl1pPr>
          </a:lstStyle>
          <a:p>
            <a:pPr/>
            <a:r>
              <a:t>faucet.solana.com/</a:t>
            </a:r>
          </a:p>
        </p:txBody>
      </p:sp>
      <p:sp>
        <p:nvSpPr>
          <p:cNvPr id="408" name="import {…"/>
          <p:cNvSpPr txBox="1"/>
          <p:nvPr/>
        </p:nvSpPr>
        <p:spPr>
          <a:xfrm>
            <a:off x="13248805" y="6688114"/>
            <a:ext cx="16936238" cy="56642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569CD6"/>
                </a:solidFill>
                <a:latin typeface="Menlo Regular"/>
                <a:ea typeface="Menlo Regular"/>
                <a:cs typeface="Menlo Regular"/>
                <a:sym typeface="Menlo Regular"/>
              </a:defRPr>
            </a:pPr>
            <a:r>
              <a:t>import</a:t>
            </a:r>
            <a:r>
              <a:rPr>
                <a:solidFill>
                  <a:srgbClr val="D4D4D4"/>
                </a:solidFill>
              </a:rPr>
              <a:t> {</a:t>
            </a:r>
            <a:endParaRPr>
              <a:solidFill>
                <a:srgbClr val="D4D4D4"/>
              </a:solidFill>
            </a:endParaRPr>
          </a:p>
          <a:p>
            <a:pPr algn="l" defTabSz="457200">
              <a:defRPr>
                <a:solidFill>
                  <a:srgbClr val="D4D4D4"/>
                </a:solidFill>
                <a:latin typeface="Menlo Regular"/>
                <a:ea typeface="Menlo Regular"/>
                <a:cs typeface="Menlo Regular"/>
                <a:sym typeface="Menlo Regular"/>
              </a:defRPr>
            </a:pPr>
            <a:r>
              <a:t>  getKeypairFromEnvironment,</a:t>
            </a:r>
          </a:p>
          <a:p>
            <a:pPr algn="l" defTabSz="457200">
              <a:defRPr>
                <a:solidFill>
                  <a:srgbClr val="D4D4D4"/>
                </a:solidFill>
                <a:latin typeface="Menlo Regular"/>
                <a:ea typeface="Menlo Regular"/>
                <a:cs typeface="Menlo Regular"/>
                <a:sym typeface="Menlo Regular"/>
              </a:defRPr>
            </a:pPr>
            <a:r>
              <a:t>  airdropIfRequired,</a:t>
            </a:r>
          </a:p>
          <a:p>
            <a:pPr algn="l" defTabSz="457200">
              <a:defRPr>
                <a:solidFill>
                  <a:srgbClr val="CE9178"/>
                </a:solidFill>
                <a:latin typeface="Menlo Regular"/>
                <a:ea typeface="Menlo Regular"/>
                <a:cs typeface="Menlo Regular"/>
                <a:sym typeface="Menlo Regular"/>
              </a:defRPr>
            </a:pPr>
            <a:r>
              <a:rPr>
                <a:solidFill>
                  <a:srgbClr val="D4D4D4"/>
                </a:solidFill>
              </a:rPr>
              <a:t>} </a:t>
            </a:r>
            <a:r>
              <a:rPr>
                <a:solidFill>
                  <a:srgbClr val="569CD6"/>
                </a:solidFill>
              </a:rPr>
              <a:t>from</a:t>
            </a:r>
            <a:r>
              <a:rPr>
                <a:solidFill>
                  <a:srgbClr val="D4D4D4"/>
                </a:solidFill>
              </a:rPr>
              <a:t> </a:t>
            </a:r>
            <a:r>
              <a:t>"@solana-developers/helpers"</a:t>
            </a:r>
            <a:r>
              <a:rPr>
                <a:solidFill>
                  <a:srgbClr val="D4D4D4"/>
                </a:solidFill>
              </a:rPr>
              <a:t>;</a:t>
            </a:r>
            <a:endParaRPr>
              <a:solidFill>
                <a:srgbClr val="D4D4D4"/>
              </a:solidFill>
            </a:endParaRPr>
          </a:p>
          <a:p>
            <a:pPr algn="l" defTabSz="457200">
              <a:defRPr sz="1200">
                <a:solidFill>
                  <a:srgbClr val="CE9178"/>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await</a:t>
            </a:r>
            <a:r>
              <a:t> airdropIfRequired(</a:t>
            </a:r>
          </a:p>
          <a:p>
            <a:pPr algn="l" defTabSz="457200">
              <a:defRPr>
                <a:solidFill>
                  <a:srgbClr val="D4D4D4"/>
                </a:solidFill>
                <a:latin typeface="Menlo Regular"/>
                <a:ea typeface="Menlo Regular"/>
                <a:cs typeface="Menlo Regular"/>
                <a:sym typeface="Menlo Regular"/>
              </a:defRPr>
            </a:pPr>
            <a:r>
              <a:t>  connection,</a:t>
            </a:r>
          </a:p>
          <a:p>
            <a:pPr algn="l" defTabSz="457200">
              <a:defRPr>
                <a:solidFill>
                  <a:srgbClr val="D4D4D4"/>
                </a:solidFill>
                <a:latin typeface="Menlo Regular"/>
                <a:ea typeface="Menlo Regular"/>
                <a:cs typeface="Menlo Regular"/>
                <a:sym typeface="Menlo Regular"/>
              </a:defRPr>
            </a:pPr>
            <a:r>
              <a:t>  publicKey,</a:t>
            </a:r>
          </a:p>
          <a:p>
            <a:pPr algn="l" defTabSz="457200">
              <a:defRPr>
                <a:solidFill>
                  <a:srgbClr val="D4D4D4"/>
                </a:solidFill>
                <a:latin typeface="Menlo Regular"/>
                <a:ea typeface="Menlo Regular"/>
                <a:cs typeface="Menlo Regular"/>
                <a:sym typeface="Menlo Regular"/>
              </a:defRPr>
            </a:pPr>
            <a:r>
              <a:t>  </a:t>
            </a:r>
            <a:r>
              <a:rPr>
                <a:solidFill>
                  <a:srgbClr val="B5CEA8"/>
                </a:solidFill>
              </a:rPr>
              <a:t>1</a:t>
            </a:r>
            <a:r>
              <a:t> * LAMPORTS_PER_SOL,</a:t>
            </a:r>
          </a:p>
          <a:p>
            <a:pPr algn="l" defTabSz="457200">
              <a:defRPr>
                <a:solidFill>
                  <a:srgbClr val="D4D4D4"/>
                </a:solidFill>
                <a:latin typeface="Menlo Regular"/>
                <a:ea typeface="Menlo Regular"/>
                <a:cs typeface="Menlo Regular"/>
                <a:sym typeface="Menlo Regular"/>
              </a:defRPr>
            </a:pPr>
            <a:r>
              <a:t>  </a:t>
            </a:r>
            <a:r>
              <a:rPr>
                <a:solidFill>
                  <a:srgbClr val="B5CEA8"/>
                </a:solidFill>
              </a:rPr>
              <a:t>0.5</a:t>
            </a:r>
            <a:r>
              <a:t> * LAMPORTS_PER_SOL</a:t>
            </a:r>
          </a:p>
          <a:p>
            <a:pPr algn="l" defTabSz="457200">
              <a:defRPr>
                <a:solidFill>
                  <a:srgbClr val="D4D4D4"/>
                </a:solidFill>
                <a:latin typeface="Menlo Regular"/>
                <a:ea typeface="Menlo Regular"/>
                <a:cs typeface="Menlo Regular"/>
                <a:sym typeface="Menlo Regular"/>
              </a:defRPr>
            </a:pPr>
            <a:r>
              <a:t>);</a:t>
            </a:r>
          </a:p>
        </p:txBody>
      </p:sp>
      <p:sp>
        <p:nvSpPr>
          <p:cNvPr id="409" name="Either use the Solana Faucet:"/>
          <p:cNvSpPr txBox="1"/>
          <p:nvPr/>
        </p:nvSpPr>
        <p:spPr>
          <a:xfrm>
            <a:off x="3287586" y="5127988"/>
            <a:ext cx="6101335"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600"/>
            </a:lvl1pPr>
          </a:lstStyle>
          <a:p>
            <a:pPr/>
            <a:r>
              <a:t>Either use the Solana Faucet:</a:t>
            </a:r>
          </a:p>
        </p:txBody>
      </p:sp>
      <p:sp>
        <p:nvSpPr>
          <p:cNvPr id="410" name="Or the helper function:"/>
          <p:cNvSpPr txBox="1"/>
          <p:nvPr/>
        </p:nvSpPr>
        <p:spPr>
          <a:xfrm>
            <a:off x="3320934" y="9202765"/>
            <a:ext cx="4687673"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600"/>
            </a:lvl1pPr>
          </a:lstStyle>
          <a:p>
            <a:pPr/>
            <a:r>
              <a:t>Or the helper function:</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2" name="3. Check your balance again"/>
          <p:cNvSpPr txBox="1"/>
          <p:nvPr/>
        </p:nvSpPr>
        <p:spPr>
          <a:xfrm>
            <a:off x="6387044" y="5740567"/>
            <a:ext cx="17129576"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3. Check your balance again</a:t>
            </a:r>
          </a:p>
        </p:txBody>
      </p:sp>
      <p:sp>
        <p:nvSpPr>
          <p:cNvPr id="413" name="npx esrun check-balance.ts"/>
          <p:cNvSpPr txBox="1"/>
          <p:nvPr/>
        </p:nvSpPr>
        <p:spPr>
          <a:xfrm>
            <a:off x="3870576" y="7121480"/>
            <a:ext cx="16936239" cy="114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3600">
                <a:latin typeface="Andale Mono"/>
                <a:ea typeface="Andale Mono"/>
                <a:cs typeface="Andale Mono"/>
                <a:sym typeface="Andale Mono"/>
              </a:defRPr>
            </a:lvl1pPr>
          </a:lstStyle>
          <a:p>
            <a:pPr/>
            <a:r>
              <a:t>npx esrun check-balance.ts </a:t>
            </a:r>
            <a:endParaRPr>
              <a:solidFill>
                <a:srgbClr val="D4D4D4"/>
              </a:solidFill>
            </a:endParaRP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7" name="4. Check other people's balances"/>
          <p:cNvSpPr txBox="1"/>
          <p:nvPr>
            <p:ph type="title"/>
          </p:nvPr>
        </p:nvSpPr>
        <p:spPr>
          <a:prstGeom prst="rect">
            <a:avLst/>
          </a:prstGeom>
        </p:spPr>
        <p:txBody>
          <a:bodyPr/>
          <a:lstStyle/>
          <a:p>
            <a:pPr/>
            <a:r>
              <a:t>4. Check other people's balances</a:t>
            </a:r>
          </a:p>
        </p:txBody>
      </p:sp>
      <p:sp>
        <p:nvSpPr>
          <p:cNvPr id="418" name="Join this Telegram group: https://t.me/+ro8_m3J1X7E2NDQ8…"/>
          <p:cNvSpPr txBox="1"/>
          <p:nvPr>
            <p:ph type="body" idx="21"/>
          </p:nvPr>
        </p:nvSpPr>
        <p:spPr>
          <a:xfrm>
            <a:off x="1726473" y="4763727"/>
            <a:ext cx="22782818" cy="5739720"/>
          </a:xfrm>
          <a:prstGeom prst="rect">
            <a:avLst/>
          </a:prstGeom>
          <a:extLst>
            <a:ext uri="{C572A759-6A51-4108-AA02-DFA0A04FC94B}">
              <ma14:wrappingTextBoxFlag xmlns:ma14="http://schemas.microsoft.com/office/mac/drawingml/2011/main" val="1"/>
            </a:ext>
          </a:extLst>
        </p:spPr>
        <p:txBody>
          <a:bodyPr/>
          <a:lstStyle/>
          <a:p>
            <a:pPr/>
            <a:r>
              <a:t>Join this Telegram group: </a:t>
            </a:r>
            <a:r>
              <a:rPr u="sng">
                <a:hlinkClick r:id="rId2" invalidUrl="" action="" tgtFrame="" tooltip="" history="1" highlightClick="0" endSnd="0"/>
              </a:rPr>
              <a:t>https://t.me/+ro8_m3J1X7E2NDQ8</a:t>
            </a:r>
          </a:p>
          <a:p>
            <a:pPr/>
          </a:p>
          <a:p>
            <a:pPr/>
            <a:r>
              <a:t>Update check-balance.ts to check someone else's balance</a:t>
            </a:r>
          </a:p>
          <a:p>
            <a:pPr/>
          </a:p>
          <a:p>
            <a:pPr/>
            <a:r>
              <a:t>Run it again!</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4" name="Image" descr="Image"/>
          <p:cNvPicPr>
            <a:picLocks noChangeAspect="1"/>
          </p:cNvPicPr>
          <p:nvPr/>
        </p:nvPicPr>
        <p:blipFill>
          <a:blip r:embed="rId3">
            <a:extLst/>
          </a:blip>
          <a:stretch>
            <a:fillRect/>
          </a:stretch>
        </p:blipFill>
        <p:spPr>
          <a:xfrm>
            <a:off x="-1849431" y="-1413985"/>
            <a:ext cx="15705685" cy="12829352"/>
          </a:xfrm>
          <a:prstGeom prst="rect">
            <a:avLst/>
          </a:prstGeom>
          <a:ln w="12700">
            <a:miter lim="400000"/>
          </a:ln>
        </p:spPr>
      </p:pic>
      <p:pic>
        <p:nvPicPr>
          <p:cNvPr id="175" name="Image" descr="Image"/>
          <p:cNvPicPr>
            <a:picLocks noChangeAspect="1"/>
          </p:cNvPicPr>
          <p:nvPr/>
        </p:nvPicPr>
        <p:blipFill>
          <a:blip r:embed="rId4">
            <a:extLst/>
          </a:blip>
          <a:stretch>
            <a:fillRect/>
          </a:stretch>
        </p:blipFill>
        <p:spPr>
          <a:xfrm>
            <a:off x="8504728" y="-3478930"/>
            <a:ext cx="16502832" cy="16959242"/>
          </a:xfrm>
          <a:prstGeom prst="rect">
            <a:avLst/>
          </a:prstGeom>
          <a:ln w="12700">
            <a:miter lim="400000"/>
          </a:ln>
        </p:spPr>
      </p:pic>
      <p:pic>
        <p:nvPicPr>
          <p:cNvPr id="176" name="Image" descr="Image"/>
          <p:cNvPicPr>
            <a:picLocks noChangeAspect="1"/>
          </p:cNvPicPr>
          <p:nvPr/>
        </p:nvPicPr>
        <p:blipFill>
          <a:blip r:embed="rId5">
            <a:extLst/>
          </a:blip>
          <a:srcRect l="0" t="53082" r="0" b="0"/>
          <a:stretch>
            <a:fillRect/>
          </a:stretch>
        </p:blipFill>
        <p:spPr>
          <a:xfrm>
            <a:off x="364002" y="10839674"/>
            <a:ext cx="25828720" cy="3512802"/>
          </a:xfrm>
          <a:prstGeom prst="rect">
            <a:avLst/>
          </a:prstGeom>
          <a:ln w="12700">
            <a:miter lim="400000"/>
          </a:ln>
        </p:spPr>
      </p:pic>
      <p:sp>
        <p:nvSpPr>
          <p:cNvPr id="177" name="INTRODUCTIONS"/>
          <p:cNvSpPr txBox="1"/>
          <p:nvPr/>
        </p:nvSpPr>
        <p:spPr>
          <a:xfrm>
            <a:off x="4505956" y="6141418"/>
            <a:ext cx="15372088" cy="14331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80000"/>
              </a:lnSpc>
              <a:defRPr b="1" spc="-170" sz="8500"/>
            </a:lvl1pPr>
          </a:lstStyle>
          <a:p>
            <a:pPr/>
            <a:r>
              <a:t>INTRODUCTIONS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Object"/>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 name="Bonus"/>
          <p:cNvSpPr txBox="1"/>
          <p:nvPr>
            <p:ph type="title"/>
          </p:nvPr>
        </p:nvSpPr>
        <p:spPr>
          <a:prstGeom prst="rect">
            <a:avLst/>
          </a:prstGeom>
        </p:spPr>
        <p:txBody>
          <a:bodyPr/>
          <a:lstStyle/>
          <a:p>
            <a:pPr/>
            <a:r>
              <a:t>Bonus</a:t>
            </a:r>
          </a:p>
        </p:txBody>
      </p:sp>
      <p:sp>
        <p:nvSpPr>
          <p:cNvPr id="421" name="Import your key into a wallet app"/>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726440">
              <a:defRPr sz="4840"/>
            </a:lvl1pPr>
          </a:lstStyle>
          <a:p>
            <a:pPr/>
            <a:r>
              <a:t>Import your key into a wallet app</a:t>
            </a:r>
          </a:p>
        </p:txBody>
      </p:sp>
      <p:sp>
        <p:nvSpPr>
          <p:cNvPr id="422" name="Add Solflare browser extension and follow normal setup including adding a wallet…"/>
          <p:cNvSpPr txBox="1"/>
          <p:nvPr>
            <p:ph type="body" sz="half" idx="1"/>
          </p:nvPr>
        </p:nvSpPr>
        <p:spPr>
          <a:prstGeom prst="rect">
            <a:avLst/>
          </a:prstGeom>
        </p:spPr>
        <p:txBody>
          <a:bodyPr/>
          <a:lstStyle/>
          <a:p>
            <a:pPr marL="603504" indent="-603504" defTabSz="2413955">
              <a:spcBef>
                <a:spcPts val="4400"/>
              </a:spcBef>
              <a:defRPr sz="4752"/>
            </a:pPr>
            <a:r>
              <a:t>Add Solflare browser extension and follow normal setup including adding a wallet</a:t>
            </a:r>
          </a:p>
          <a:p>
            <a:pPr marL="603504" indent="-603504" defTabSz="2413955">
              <a:spcBef>
                <a:spcPts val="4400"/>
              </a:spcBef>
              <a:defRPr sz="4752"/>
            </a:pPr>
            <a:r>
              <a:t>Top left icon ⭢ + ⭢ Import Private Key in Solflare</a:t>
            </a:r>
          </a:p>
          <a:p>
            <a:pPr marL="603504" indent="-603504" defTabSz="2413955">
              <a:spcBef>
                <a:spcPts val="4400"/>
              </a:spcBef>
              <a:defRPr sz="4752"/>
            </a:pPr>
            <a:r>
              <a:t>Import your private key from your .env file</a:t>
            </a:r>
          </a:p>
          <a:p>
            <a:pPr marL="603504" indent="-603504" defTabSz="2413955">
              <a:spcBef>
                <a:spcPts val="4400"/>
              </a:spcBef>
              <a:defRPr sz="4752"/>
            </a:pPr>
            <a:r>
              <a:t>Settings ⭢ General ⭢ Network ⭢ DevNet </a:t>
            </a:r>
          </a:p>
        </p:txBody>
      </p:sp>
      <p:pic>
        <p:nvPicPr>
          <p:cNvPr id="423" name="Screenshot 2024-03-20 at 14.59.25.png" descr="Screenshot 2024-03-20 at 14.59.25.png"/>
          <p:cNvPicPr>
            <a:picLocks noChangeAspect="1"/>
          </p:cNvPicPr>
          <p:nvPr/>
        </p:nvPicPr>
        <p:blipFill>
          <a:blip r:embed="rId3">
            <a:extLst/>
          </a:blip>
          <a:srcRect l="1068" t="446" r="1068" b="446"/>
          <a:stretch>
            <a:fillRect/>
          </a:stretch>
        </p:blipFill>
        <p:spPr>
          <a:xfrm>
            <a:off x="12021301" y="826879"/>
            <a:ext cx="4747730" cy="7614907"/>
          </a:xfrm>
          <a:prstGeom prst="rect">
            <a:avLst/>
          </a:prstGeom>
          <a:ln w="12700">
            <a:miter lim="400000"/>
          </a:ln>
        </p:spPr>
      </p:pic>
      <p:pic>
        <p:nvPicPr>
          <p:cNvPr id="424" name="Screenshot 2024-03-20 at 15.00.15.png" descr="Screenshot 2024-03-20 at 15.00.15.png"/>
          <p:cNvPicPr>
            <a:picLocks noChangeAspect="1"/>
          </p:cNvPicPr>
          <p:nvPr/>
        </p:nvPicPr>
        <p:blipFill>
          <a:blip r:embed="rId4">
            <a:extLst/>
          </a:blip>
          <a:stretch>
            <a:fillRect/>
          </a:stretch>
        </p:blipFill>
        <p:spPr>
          <a:xfrm>
            <a:off x="17312960" y="2712396"/>
            <a:ext cx="5603028" cy="8964845"/>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Lesson 2 feedback"/>
          <p:cNvSpPr txBox="1"/>
          <p:nvPr>
            <p:ph type="title"/>
          </p:nvPr>
        </p:nvSpPr>
        <p:spPr>
          <a:xfrm>
            <a:off x="1187777" y="5743879"/>
            <a:ext cx="9779001" cy="1435101"/>
          </a:xfrm>
          <a:prstGeom prst="rect">
            <a:avLst/>
          </a:prstGeom>
        </p:spPr>
        <p:txBody>
          <a:bodyPr/>
          <a:lstStyle/>
          <a:p>
            <a:pPr/>
            <a:r>
              <a:t>Lesson 2 feedback</a:t>
            </a:r>
          </a:p>
        </p:txBody>
      </p:sp>
      <p:sp>
        <p:nvSpPr>
          <p:cNvPr id="429" name="Let us know what you think!"/>
          <p:cNvSpPr txBox="1"/>
          <p:nvPr>
            <p:ph type="body" idx="21"/>
          </p:nvPr>
        </p:nvSpPr>
        <p:spPr>
          <a:xfrm>
            <a:off x="1187777" y="7037341"/>
            <a:ext cx="9779001" cy="934780"/>
          </a:xfrm>
          <a:prstGeom prst="rect">
            <a:avLst/>
          </a:prstGeom>
          <a:extLst>
            <a:ext uri="{C572A759-6A51-4108-AA02-DFA0A04FC94B}">
              <ma14:wrappingTextBoxFlag xmlns:ma14="http://schemas.microsoft.com/office/mac/drawingml/2011/main" val="1"/>
            </a:ext>
          </a:extLst>
        </p:spPr>
        <p:txBody>
          <a:bodyPr/>
          <a:lstStyle/>
          <a:p>
            <a:pPr/>
            <a:r>
              <a:t>Let us know what you think!</a:t>
            </a:r>
          </a:p>
        </p:txBody>
      </p:sp>
      <p:pic>
        <p:nvPicPr>
          <p:cNvPr id="430" name="Large rock formation under dark clouds with a dirt road in the foreground" descr="Large rock formation under dark clouds with a dirt road in the foreground"/>
          <p:cNvPicPr>
            <a:picLocks noChangeAspect="1"/>
          </p:cNvPicPr>
          <p:nvPr>
            <p:ph type="pic" idx="22"/>
          </p:nvPr>
        </p:nvPicPr>
        <p:blipFill>
          <a:blip r:embed="rId2">
            <a:extLst/>
          </a:blip>
          <a:srcRect l="1191" t="0" r="1191" b="0"/>
          <a:stretch>
            <a:fillRect/>
          </a:stretch>
        </p:blipFill>
        <p:spPr>
          <a:xfrm>
            <a:off x="12192000" y="1263848"/>
            <a:ext cx="10922000" cy="11188701"/>
          </a:xfrm>
          <a:prstGeom prst="rect">
            <a:avLst/>
          </a:prstGeom>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2" name="Image" descr="Image"/>
          <p:cNvPicPr>
            <a:picLocks noChangeAspect="1"/>
          </p:cNvPicPr>
          <p:nvPr/>
        </p:nvPicPr>
        <p:blipFill>
          <a:blip r:embed="rId2">
            <a:extLst/>
          </a:blip>
          <a:srcRect l="46548" t="42229" r="0" b="0"/>
          <a:stretch>
            <a:fillRect/>
          </a:stretch>
        </p:blipFill>
        <p:spPr>
          <a:xfrm>
            <a:off x="-203284" y="-315676"/>
            <a:ext cx="6533483" cy="5768152"/>
          </a:xfrm>
          <a:prstGeom prst="rect">
            <a:avLst/>
          </a:prstGeom>
          <a:ln w="12700">
            <a:miter lim="400000"/>
          </a:ln>
        </p:spPr>
      </p:pic>
      <p:pic>
        <p:nvPicPr>
          <p:cNvPr id="433" name="pasted-movie.png" descr="pasted-movie.png"/>
          <p:cNvPicPr>
            <a:picLocks noChangeAspect="1"/>
          </p:cNvPicPr>
          <p:nvPr/>
        </p:nvPicPr>
        <p:blipFill>
          <a:blip r:embed="rId3">
            <a:extLst/>
          </a:blip>
          <a:stretch>
            <a:fillRect/>
          </a:stretch>
        </p:blipFill>
        <p:spPr>
          <a:xfrm rot="20936061">
            <a:off x="-1046343" y="3932965"/>
            <a:ext cx="7609875" cy="13716001"/>
          </a:xfrm>
          <a:prstGeom prst="rect">
            <a:avLst/>
          </a:prstGeom>
          <a:ln w="12700">
            <a:miter lim="400000"/>
          </a:ln>
        </p:spPr>
      </p:pic>
      <p:pic>
        <p:nvPicPr>
          <p:cNvPr id="434" name="pasted-movie.png" descr="pasted-movie.png"/>
          <p:cNvPicPr>
            <a:picLocks noChangeAspect="1"/>
          </p:cNvPicPr>
          <p:nvPr/>
        </p:nvPicPr>
        <p:blipFill>
          <a:blip r:embed="rId4">
            <a:extLst/>
          </a:blip>
          <a:stretch>
            <a:fillRect/>
          </a:stretch>
        </p:blipFill>
        <p:spPr>
          <a:xfrm rot="20410241">
            <a:off x="18954418" y="-4713496"/>
            <a:ext cx="6445851" cy="12714496"/>
          </a:xfrm>
          <a:prstGeom prst="rect">
            <a:avLst/>
          </a:prstGeom>
          <a:ln w="12700">
            <a:miter lim="400000"/>
          </a:ln>
        </p:spPr>
      </p:pic>
      <p:sp>
        <p:nvSpPr>
          <p:cNvPr id="435" name="TRANSACTIONS"/>
          <p:cNvSpPr txBox="1"/>
          <p:nvPr/>
        </p:nvSpPr>
        <p:spPr>
          <a:xfrm>
            <a:off x="2292553" y="5819425"/>
            <a:ext cx="19798894" cy="307739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9600"/>
            </a:lvl1pPr>
          </a:lstStyle>
          <a:p>
            <a:pPr/>
            <a:r>
              <a:t>TRANSACTIONS</a:t>
            </a:r>
          </a:p>
        </p:txBody>
      </p:sp>
      <p:sp>
        <p:nvSpPr>
          <p:cNvPr id="436" name="LESSON 3: RUN"/>
          <p:cNvSpPr txBox="1"/>
          <p:nvPr/>
        </p:nvSpPr>
        <p:spPr>
          <a:xfrm>
            <a:off x="8362558" y="4819178"/>
            <a:ext cx="7365493" cy="11926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7200"/>
            </a:lvl1pPr>
          </a:lstStyle>
          <a:p>
            <a:pPr/>
            <a:r>
              <a:t>LESSON 3: RUN </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8" name="Image" descr="Image"/>
          <p:cNvPicPr>
            <a:picLocks noChangeAspect="1"/>
          </p:cNvPicPr>
          <p:nvPr/>
        </p:nvPicPr>
        <p:blipFill>
          <a:blip r:embed="rId3">
            <a:extLst/>
          </a:blip>
          <a:stretch>
            <a:fillRect/>
          </a:stretch>
        </p:blipFill>
        <p:spPr>
          <a:xfrm>
            <a:off x="-3564762" y="6642877"/>
            <a:ext cx="26831631" cy="7777827"/>
          </a:xfrm>
          <a:prstGeom prst="rect">
            <a:avLst/>
          </a:prstGeom>
          <a:ln w="12700">
            <a:miter lim="400000"/>
          </a:ln>
        </p:spPr>
      </p:pic>
      <p:pic>
        <p:nvPicPr>
          <p:cNvPr id="439" name="Image" descr="Image"/>
          <p:cNvPicPr>
            <a:picLocks noChangeAspect="1"/>
          </p:cNvPicPr>
          <p:nvPr/>
        </p:nvPicPr>
        <p:blipFill>
          <a:blip r:embed="rId4">
            <a:alphaModFix amt="23253"/>
            <a:extLst/>
          </a:blip>
          <a:stretch>
            <a:fillRect/>
          </a:stretch>
        </p:blipFill>
        <p:spPr>
          <a:xfrm>
            <a:off x="-203284" y="-315676"/>
            <a:ext cx="12223083" cy="9984552"/>
          </a:xfrm>
          <a:prstGeom prst="rect">
            <a:avLst/>
          </a:prstGeom>
          <a:ln w="12700">
            <a:miter lim="400000"/>
          </a:ln>
        </p:spPr>
      </p:pic>
      <p:pic>
        <p:nvPicPr>
          <p:cNvPr id="440" name="Image" descr="Image"/>
          <p:cNvPicPr>
            <a:picLocks noChangeAspect="1"/>
          </p:cNvPicPr>
          <p:nvPr/>
        </p:nvPicPr>
        <p:blipFill>
          <a:blip r:embed="rId5">
            <a:extLst/>
          </a:blip>
          <a:stretch>
            <a:fillRect/>
          </a:stretch>
        </p:blipFill>
        <p:spPr>
          <a:xfrm>
            <a:off x="8534662" y="-233367"/>
            <a:ext cx="16952154" cy="17420990"/>
          </a:xfrm>
          <a:prstGeom prst="rect">
            <a:avLst/>
          </a:prstGeom>
          <a:ln w="12700">
            <a:miter lim="400000"/>
          </a:ln>
        </p:spPr>
      </p:pic>
      <p:pic>
        <p:nvPicPr>
          <p:cNvPr id="441" name="48ixuTxnXtzHWQ7WwBqSGu.png" descr="48ixuTxnXtzHWQ7WwBqSGu.png"/>
          <p:cNvPicPr>
            <a:picLocks noChangeAspect="1"/>
          </p:cNvPicPr>
          <p:nvPr/>
        </p:nvPicPr>
        <p:blipFill>
          <a:blip r:embed="rId6">
            <a:extLst/>
          </a:blip>
          <a:srcRect l="0" t="0" r="1219" b="499"/>
          <a:stretch>
            <a:fillRect/>
          </a:stretch>
        </p:blipFill>
        <p:spPr>
          <a:xfrm>
            <a:off x="-6908800" y="-14795500"/>
            <a:ext cx="41148000" cy="27851100"/>
          </a:xfrm>
          <a:prstGeom prst="rect">
            <a:avLst/>
          </a:prstGeom>
          <a:ln w="12700">
            <a:miter lim="400000"/>
          </a:ln>
        </p:spPr>
      </p:pic>
      <p:pic>
        <p:nvPicPr>
          <p:cNvPr id="442" name="FFUDX4QEzQ6fwn32BY26zn.png" descr="FFUDX4QEzQ6fwn32BY26zn.png"/>
          <p:cNvPicPr>
            <a:picLocks noChangeAspect="1"/>
          </p:cNvPicPr>
          <p:nvPr/>
        </p:nvPicPr>
        <p:blipFill>
          <a:blip r:embed="rId7">
            <a:extLst/>
          </a:blip>
          <a:stretch>
            <a:fillRect/>
          </a:stretch>
        </p:blipFill>
        <p:spPr>
          <a:xfrm>
            <a:off x="4945853" y="2159000"/>
            <a:ext cx="5571973" cy="3296750"/>
          </a:xfrm>
          <a:prstGeom prst="rect">
            <a:avLst/>
          </a:prstGeom>
          <a:ln w="12700">
            <a:miter lim="400000"/>
          </a:ln>
        </p:spPr>
      </p:pic>
      <p:pic>
        <p:nvPicPr>
          <p:cNvPr id="443" name="2NgSTVF4gCWS4uos9wFo8T.png" descr="2NgSTVF4gCWS4uos9wFo8T.png"/>
          <p:cNvPicPr>
            <a:picLocks noChangeAspect="1"/>
          </p:cNvPicPr>
          <p:nvPr/>
        </p:nvPicPr>
        <p:blipFill>
          <a:blip r:embed="rId8">
            <a:extLst/>
          </a:blip>
          <a:stretch>
            <a:fillRect/>
          </a:stretch>
        </p:blipFill>
        <p:spPr>
          <a:xfrm>
            <a:off x="15646400" y="7740419"/>
            <a:ext cx="6096000" cy="358140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Object"/>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7" name="Solana is a…"/>
          <p:cNvSpPr txBox="1"/>
          <p:nvPr>
            <p:ph type="body" idx="1"/>
          </p:nvPr>
        </p:nvSpPr>
        <p:spPr>
          <a:xfrm>
            <a:off x="1206500" y="3178468"/>
            <a:ext cx="21971000" cy="7359064"/>
          </a:xfrm>
          <a:prstGeom prst="rect">
            <a:avLst/>
          </a:prstGeom>
        </p:spPr>
        <p:txBody>
          <a:bodyPr anchor="ctr"/>
          <a:lstStyle/>
          <a:p>
            <a:pPr defTabSz="1755604">
              <a:defRPr spc="-180" sz="18000"/>
            </a:pPr>
            <a:r>
              <a:t>Solana is a </a:t>
            </a:r>
          </a:p>
          <a:p>
            <a:pPr defTabSz="1755604">
              <a:defRPr spc="-180" sz="18000"/>
            </a:pPr>
            <a:r>
              <a:rPr>
                <a:solidFill>
                  <a:srgbClr val="14F195"/>
                </a:solidFill>
              </a:rPr>
              <a:t>giant global computer</a:t>
            </a:r>
          </a:p>
        </p:txBody>
      </p:sp>
      <p:sp>
        <p:nvSpPr>
          <p:cNvPr id="448" name="Programs that run on Solana are called onchain programs"/>
          <p:cNvSpPr txBox="1"/>
          <p:nvPr/>
        </p:nvSpPr>
        <p:spPr>
          <a:xfrm rot="2132673">
            <a:off x="14094432" y="20851204"/>
            <a:ext cx="21971001" cy="73590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1755604">
              <a:lnSpc>
                <a:spcPct val="80000"/>
              </a:lnSpc>
              <a:defRPr b="1" spc="-180" sz="18000"/>
            </a:pPr>
            <a:r>
              <a:t>Programs that run on Solana are called </a:t>
            </a:r>
            <a:r>
              <a:rPr>
                <a:solidFill>
                  <a:srgbClr val="12DF8A"/>
                </a:solidFill>
              </a:rPr>
              <a:t>onchain programs</a:t>
            </a:r>
          </a:p>
        </p:txBody>
      </p:sp>
      <p:pic>
        <p:nvPicPr>
          <p:cNvPr id="449" name="pasted-movie.png" descr="pasted-movie.png"/>
          <p:cNvPicPr>
            <a:picLocks noChangeAspect="1"/>
          </p:cNvPicPr>
          <p:nvPr/>
        </p:nvPicPr>
        <p:blipFill>
          <a:blip r:embed="rId2">
            <a:extLst/>
          </a:blip>
          <a:stretch>
            <a:fillRect/>
          </a:stretch>
        </p:blipFill>
        <p:spPr>
          <a:xfrm rot="21597296">
            <a:off x="19764626" y="-4840154"/>
            <a:ext cx="1270001" cy="1270001"/>
          </a:xfrm>
          <a:prstGeom prst="rect">
            <a:avLst/>
          </a:prstGeom>
          <a:ln w="12700">
            <a:miter lim="400000"/>
          </a:ln>
        </p:spPr>
      </p:pic>
      <p:pic>
        <p:nvPicPr>
          <p:cNvPr id="450" name="pasted-movie.png" descr="pasted-movie.png"/>
          <p:cNvPicPr>
            <a:picLocks noChangeAspect="1"/>
          </p:cNvPicPr>
          <p:nvPr/>
        </p:nvPicPr>
        <p:blipFill>
          <a:blip r:embed="rId3">
            <a:extLst/>
          </a:blip>
          <a:stretch>
            <a:fillRect/>
          </a:stretch>
        </p:blipFill>
        <p:spPr>
          <a:xfrm rot="21597296">
            <a:off x="-1804802" y="14016268"/>
            <a:ext cx="1270001" cy="1270001"/>
          </a:xfrm>
          <a:prstGeom prst="rect">
            <a:avLst/>
          </a:prstGeom>
          <a:ln w="12700">
            <a:miter lim="400000"/>
          </a:ln>
        </p:spPr>
      </p:pic>
      <p:pic>
        <p:nvPicPr>
          <p:cNvPr id="451" name="Pyth Logomark_Light.svg" descr="Pyth Logomark_Light.svg"/>
          <p:cNvPicPr>
            <a:picLocks noChangeAspect="1"/>
          </p:cNvPicPr>
          <p:nvPr/>
        </p:nvPicPr>
        <p:blipFill>
          <a:blip r:embed="rId4">
            <a:extLst/>
          </a:blip>
          <a:stretch>
            <a:fillRect/>
          </a:stretch>
        </p:blipFill>
        <p:spPr>
          <a:xfrm>
            <a:off x="2005869" y="-2287367"/>
            <a:ext cx="911782" cy="1142828"/>
          </a:xfrm>
          <a:prstGeom prst="rect">
            <a:avLst/>
          </a:prstGeom>
          <a:ln w="12700">
            <a:miter lim="400000"/>
          </a:ln>
        </p:spPr>
      </p:pic>
      <p:pic>
        <p:nvPicPr>
          <p:cNvPr id="452" name="Screenshot 2024-03-25 at 23.05.17.png" descr="Screenshot 2024-03-25 at 23.05.17.png"/>
          <p:cNvPicPr>
            <a:picLocks noChangeAspect="1"/>
          </p:cNvPicPr>
          <p:nvPr/>
        </p:nvPicPr>
        <p:blipFill>
          <a:blip r:embed="rId5">
            <a:extLst/>
          </a:blip>
          <a:stretch>
            <a:fillRect/>
          </a:stretch>
        </p:blipFill>
        <p:spPr>
          <a:xfrm>
            <a:off x="5233306" y="15233767"/>
            <a:ext cx="1220160" cy="1372680"/>
          </a:xfrm>
          <a:prstGeom prst="rect">
            <a:avLst/>
          </a:prstGeom>
          <a:ln w="12700">
            <a:miter lim="400000"/>
          </a:ln>
        </p:spPr>
      </p:pic>
      <p:pic>
        <p:nvPicPr>
          <p:cNvPr id="453" name="Screenshot 2024-03-25 at 23.06.58.png" descr="Screenshot 2024-03-25 at 23.06.58.png"/>
          <p:cNvPicPr>
            <a:picLocks noChangeAspect="1"/>
          </p:cNvPicPr>
          <p:nvPr/>
        </p:nvPicPr>
        <p:blipFill>
          <a:blip r:embed="rId6">
            <a:extLst/>
          </a:blip>
          <a:stretch>
            <a:fillRect/>
          </a:stretch>
        </p:blipFill>
        <p:spPr>
          <a:xfrm>
            <a:off x="22707600" y="15547125"/>
            <a:ext cx="1544797" cy="1593073"/>
          </a:xfrm>
          <a:prstGeom prst="rect">
            <a:avLst/>
          </a:prstGeom>
          <a:ln w="12700">
            <a:miter lim="400000"/>
          </a:ln>
        </p:spPr>
      </p:pic>
      <p:pic>
        <p:nvPicPr>
          <p:cNvPr id="454" name="pasted-movie.png" descr="pasted-movie.png"/>
          <p:cNvPicPr>
            <a:picLocks noChangeAspect="1"/>
          </p:cNvPicPr>
          <p:nvPr/>
        </p:nvPicPr>
        <p:blipFill>
          <a:blip r:embed="rId7">
            <a:extLst/>
          </a:blip>
          <a:stretch>
            <a:fillRect/>
          </a:stretch>
        </p:blipFill>
        <p:spPr>
          <a:xfrm rot="21597296">
            <a:off x="-1804802" y="18849624"/>
            <a:ext cx="1270001" cy="1270001"/>
          </a:xfrm>
          <a:prstGeom prst="rect">
            <a:avLst/>
          </a:prstGeom>
          <a:ln w="12700">
            <a:miter lim="400000"/>
          </a:ln>
        </p:spPr>
      </p:pic>
      <p:pic>
        <p:nvPicPr>
          <p:cNvPr id="455" name="pasted-movie.png" descr="pasted-movie.png"/>
          <p:cNvPicPr>
            <a:picLocks noChangeAspect="1"/>
          </p:cNvPicPr>
          <p:nvPr/>
        </p:nvPicPr>
        <p:blipFill>
          <a:blip r:embed="rId8">
            <a:extLst/>
          </a:blip>
          <a:stretch>
            <a:fillRect/>
          </a:stretch>
        </p:blipFill>
        <p:spPr>
          <a:xfrm rot="21597296">
            <a:off x="27475606" y="16970024"/>
            <a:ext cx="1270001" cy="1270001"/>
          </a:xfrm>
          <a:prstGeom prst="rect">
            <a:avLst/>
          </a:prstGeom>
          <a:ln w="12700">
            <a:miter lim="400000"/>
          </a:ln>
        </p:spPr>
      </p:pic>
      <p:pic>
        <p:nvPicPr>
          <p:cNvPr id="456" name="pasted-movie.png" descr="pasted-movie.png"/>
          <p:cNvPicPr>
            <a:picLocks noChangeAspect="1"/>
          </p:cNvPicPr>
          <p:nvPr/>
        </p:nvPicPr>
        <p:blipFill>
          <a:blip r:embed="rId9">
            <a:extLst/>
          </a:blip>
          <a:stretch>
            <a:fillRect/>
          </a:stretch>
        </p:blipFill>
        <p:spPr>
          <a:xfrm rot="21597296">
            <a:off x="9869154" y="17286453"/>
            <a:ext cx="2032001" cy="2032001"/>
          </a:xfrm>
          <a:prstGeom prst="rect">
            <a:avLst/>
          </a:prstGeom>
          <a:ln w="12700">
            <a:miter lim="400000"/>
          </a:ln>
        </p:spPr>
      </p:pic>
      <p:pic>
        <p:nvPicPr>
          <p:cNvPr id="457" name="pasted-movie.png" descr="pasted-movie.png"/>
          <p:cNvPicPr>
            <a:picLocks noChangeAspect="1"/>
          </p:cNvPicPr>
          <p:nvPr/>
        </p:nvPicPr>
        <p:blipFill>
          <a:blip r:embed="rId10">
            <a:extLst/>
          </a:blip>
          <a:stretch>
            <a:fillRect/>
          </a:stretch>
        </p:blipFill>
        <p:spPr>
          <a:xfrm rot="21597296">
            <a:off x="-5587526" y="-1767125"/>
            <a:ext cx="1270001" cy="1270001"/>
          </a:xfrm>
          <a:prstGeom prst="rect">
            <a:avLst/>
          </a:prstGeom>
          <a:ln w="12700">
            <a:miter lim="400000"/>
          </a:ln>
        </p:spPr>
      </p:pic>
      <p:pic>
        <p:nvPicPr>
          <p:cNvPr id="458" name="pasted-movie.png" descr="pasted-movie.png"/>
          <p:cNvPicPr>
            <a:picLocks noChangeAspect="1"/>
          </p:cNvPicPr>
          <p:nvPr/>
        </p:nvPicPr>
        <p:blipFill>
          <a:blip r:embed="rId11">
            <a:extLst/>
          </a:blip>
          <a:stretch>
            <a:fillRect/>
          </a:stretch>
        </p:blipFill>
        <p:spPr>
          <a:xfrm rot="21597296">
            <a:off x="-3124296" y="-3392054"/>
            <a:ext cx="1270001" cy="1270001"/>
          </a:xfrm>
          <a:prstGeom prst="rect">
            <a:avLst/>
          </a:prstGeom>
          <a:ln w="12700">
            <a:miter lim="400000"/>
          </a:ln>
        </p:spPr>
      </p:pic>
      <p:pic>
        <p:nvPicPr>
          <p:cNvPr id="459" name="pasted-movie.png" descr="pasted-movie.png"/>
          <p:cNvPicPr>
            <a:picLocks noChangeAspect="1"/>
          </p:cNvPicPr>
          <p:nvPr/>
        </p:nvPicPr>
        <p:blipFill>
          <a:blip r:embed="rId12">
            <a:extLst/>
          </a:blip>
          <a:stretch>
            <a:fillRect/>
          </a:stretch>
        </p:blipFill>
        <p:spPr>
          <a:xfrm rot="21597296">
            <a:off x="6279250" y="-3722534"/>
            <a:ext cx="1219201" cy="1219201"/>
          </a:xfrm>
          <a:prstGeom prst="rect">
            <a:avLst/>
          </a:prstGeom>
          <a:ln w="12700">
            <a:miter lim="400000"/>
          </a:ln>
        </p:spPr>
      </p:pic>
      <p:pic>
        <p:nvPicPr>
          <p:cNvPr id="460" name="pasted-movie.png" descr="pasted-movie.png"/>
          <p:cNvPicPr>
            <a:picLocks noChangeAspect="1"/>
          </p:cNvPicPr>
          <p:nvPr/>
        </p:nvPicPr>
        <p:blipFill>
          <a:blip r:embed="rId13">
            <a:extLst/>
          </a:blip>
          <a:stretch>
            <a:fillRect/>
          </a:stretch>
        </p:blipFill>
        <p:spPr>
          <a:xfrm rot="21597296">
            <a:off x="26091129" y="-2731934"/>
            <a:ext cx="1270001" cy="1270001"/>
          </a:xfrm>
          <a:prstGeom prst="rect">
            <a:avLst/>
          </a:prstGeom>
          <a:ln w="12700">
            <a:miter lim="400000"/>
          </a:ln>
        </p:spPr>
      </p:pic>
      <p:pic>
        <p:nvPicPr>
          <p:cNvPr id="461" name="Screenshot 2024-03-28 at 09.49.18.png" descr="Screenshot 2024-03-28 at 09.49.18.png"/>
          <p:cNvPicPr>
            <a:picLocks noChangeAspect="1"/>
          </p:cNvPicPr>
          <p:nvPr/>
        </p:nvPicPr>
        <p:blipFill>
          <a:blip r:embed="rId14">
            <a:extLst/>
          </a:blip>
          <a:stretch>
            <a:fillRect/>
          </a:stretch>
        </p:blipFill>
        <p:spPr>
          <a:xfrm>
            <a:off x="26554856" y="1125203"/>
            <a:ext cx="1079501" cy="105410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3" name="pasted-movie.png" descr="pasted-movie.png"/>
          <p:cNvPicPr>
            <a:picLocks noChangeAspect="1"/>
          </p:cNvPicPr>
          <p:nvPr/>
        </p:nvPicPr>
        <p:blipFill>
          <a:blip r:embed="rId3">
            <a:extLst/>
          </a:blip>
          <a:stretch>
            <a:fillRect/>
          </a:stretch>
        </p:blipFill>
        <p:spPr>
          <a:xfrm rot="21597296">
            <a:off x="16310226" y="493846"/>
            <a:ext cx="1270001" cy="1270001"/>
          </a:xfrm>
          <a:prstGeom prst="rect">
            <a:avLst/>
          </a:prstGeom>
          <a:ln w="12700">
            <a:miter lim="400000"/>
          </a:ln>
        </p:spPr>
      </p:pic>
      <p:pic>
        <p:nvPicPr>
          <p:cNvPr id="464" name="pasted-movie.png" descr="pasted-movie.png"/>
          <p:cNvPicPr>
            <a:picLocks noChangeAspect="1"/>
          </p:cNvPicPr>
          <p:nvPr/>
        </p:nvPicPr>
        <p:blipFill>
          <a:blip r:embed="rId4">
            <a:extLst/>
          </a:blip>
          <a:stretch>
            <a:fillRect/>
          </a:stretch>
        </p:blipFill>
        <p:spPr>
          <a:xfrm rot="21597296">
            <a:off x="1221472" y="11193855"/>
            <a:ext cx="1270001" cy="1270001"/>
          </a:xfrm>
          <a:prstGeom prst="rect">
            <a:avLst/>
          </a:prstGeom>
          <a:ln w="12700">
            <a:miter lim="400000"/>
          </a:ln>
        </p:spPr>
      </p:pic>
      <p:sp>
        <p:nvSpPr>
          <p:cNvPr id="465" name="Programs that run on Solana are called onchain programs"/>
          <p:cNvSpPr txBox="1"/>
          <p:nvPr/>
        </p:nvSpPr>
        <p:spPr>
          <a:xfrm rot="21597296">
            <a:off x="784832" y="3122004"/>
            <a:ext cx="21971001" cy="73590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1755604">
              <a:lnSpc>
                <a:spcPct val="80000"/>
              </a:lnSpc>
              <a:defRPr b="1" spc="-180" sz="18000"/>
            </a:pPr>
            <a:r>
              <a:t>Programs that run on Solana are called </a:t>
            </a:r>
            <a:r>
              <a:rPr>
                <a:solidFill>
                  <a:srgbClr val="12DF8A"/>
                </a:solidFill>
              </a:rPr>
              <a:t>onchain programs</a:t>
            </a:r>
          </a:p>
        </p:txBody>
      </p:sp>
      <p:pic>
        <p:nvPicPr>
          <p:cNvPr id="466" name="Pyth Logomark_Light.svg" descr="Pyth Logomark_Light.svg"/>
          <p:cNvPicPr>
            <a:picLocks noChangeAspect="1"/>
          </p:cNvPicPr>
          <p:nvPr/>
        </p:nvPicPr>
        <p:blipFill>
          <a:blip r:embed="rId5">
            <a:extLst/>
          </a:blip>
          <a:stretch>
            <a:fillRect/>
          </a:stretch>
        </p:blipFill>
        <p:spPr>
          <a:xfrm>
            <a:off x="7390669" y="811433"/>
            <a:ext cx="911782" cy="1142828"/>
          </a:xfrm>
          <a:prstGeom prst="rect">
            <a:avLst/>
          </a:prstGeom>
          <a:ln w="12700">
            <a:miter lim="400000"/>
          </a:ln>
        </p:spPr>
      </p:pic>
      <p:pic>
        <p:nvPicPr>
          <p:cNvPr id="467" name="Screenshot 2024-03-25 at 23.05.17.png" descr="Screenshot 2024-03-25 at 23.05.17.png"/>
          <p:cNvPicPr>
            <a:picLocks noChangeAspect="1"/>
          </p:cNvPicPr>
          <p:nvPr/>
        </p:nvPicPr>
        <p:blipFill>
          <a:blip r:embed="rId6">
            <a:extLst/>
          </a:blip>
          <a:stretch>
            <a:fillRect/>
          </a:stretch>
        </p:blipFill>
        <p:spPr>
          <a:xfrm>
            <a:off x="8940089" y="11423767"/>
            <a:ext cx="1220160" cy="1372679"/>
          </a:xfrm>
          <a:prstGeom prst="rect">
            <a:avLst/>
          </a:prstGeom>
          <a:ln w="12700">
            <a:miter lim="400000"/>
          </a:ln>
        </p:spPr>
      </p:pic>
      <p:pic>
        <p:nvPicPr>
          <p:cNvPr id="468" name="Screenshot 2024-03-25 at 23.06.58.png" descr="Screenshot 2024-03-25 at 23.06.58.png"/>
          <p:cNvPicPr>
            <a:picLocks noChangeAspect="1"/>
          </p:cNvPicPr>
          <p:nvPr/>
        </p:nvPicPr>
        <p:blipFill>
          <a:blip r:embed="rId7">
            <a:extLst/>
          </a:blip>
          <a:stretch>
            <a:fillRect/>
          </a:stretch>
        </p:blipFill>
        <p:spPr>
          <a:xfrm>
            <a:off x="15951200" y="11584724"/>
            <a:ext cx="1544797" cy="1593073"/>
          </a:xfrm>
          <a:prstGeom prst="rect">
            <a:avLst/>
          </a:prstGeom>
          <a:ln w="12700">
            <a:miter lim="400000"/>
          </a:ln>
        </p:spPr>
      </p:pic>
      <p:pic>
        <p:nvPicPr>
          <p:cNvPr id="469" name="pasted-movie.png" descr="pasted-movie.png"/>
          <p:cNvPicPr>
            <a:picLocks noChangeAspect="1"/>
          </p:cNvPicPr>
          <p:nvPr/>
        </p:nvPicPr>
        <p:blipFill>
          <a:blip r:embed="rId8">
            <a:extLst/>
          </a:blip>
          <a:stretch>
            <a:fillRect/>
          </a:stretch>
        </p:blipFill>
        <p:spPr>
          <a:xfrm rot="21597296">
            <a:off x="3884798" y="13007624"/>
            <a:ext cx="1270001" cy="1270001"/>
          </a:xfrm>
          <a:prstGeom prst="rect">
            <a:avLst/>
          </a:prstGeom>
          <a:ln w="12700">
            <a:miter lim="400000"/>
          </a:ln>
        </p:spPr>
      </p:pic>
      <p:pic>
        <p:nvPicPr>
          <p:cNvPr id="470" name="pasted-movie.png" descr="pasted-movie.png"/>
          <p:cNvPicPr>
            <a:picLocks noChangeAspect="1"/>
          </p:cNvPicPr>
          <p:nvPr/>
        </p:nvPicPr>
        <p:blipFill>
          <a:blip r:embed="rId9">
            <a:extLst/>
          </a:blip>
          <a:stretch>
            <a:fillRect/>
          </a:stretch>
        </p:blipFill>
        <p:spPr>
          <a:xfrm rot="21597296">
            <a:off x="20719208" y="13007624"/>
            <a:ext cx="1270001" cy="1270001"/>
          </a:xfrm>
          <a:prstGeom prst="rect">
            <a:avLst/>
          </a:prstGeom>
          <a:ln w="12700">
            <a:miter lim="400000"/>
          </a:ln>
        </p:spPr>
      </p:pic>
      <p:pic>
        <p:nvPicPr>
          <p:cNvPr id="471" name="pasted-movie.png" descr="pasted-movie.png"/>
          <p:cNvPicPr>
            <a:picLocks noChangeAspect="1"/>
          </p:cNvPicPr>
          <p:nvPr/>
        </p:nvPicPr>
        <p:blipFill>
          <a:blip r:embed="rId10">
            <a:extLst/>
          </a:blip>
          <a:stretch>
            <a:fillRect/>
          </a:stretch>
        </p:blipFill>
        <p:spPr>
          <a:xfrm rot="21597296">
            <a:off x="11799554" y="12626623"/>
            <a:ext cx="2032001" cy="2032001"/>
          </a:xfrm>
          <a:prstGeom prst="rect">
            <a:avLst/>
          </a:prstGeom>
          <a:ln w="12700">
            <a:miter lim="400000"/>
          </a:ln>
        </p:spPr>
      </p:pic>
      <p:pic>
        <p:nvPicPr>
          <p:cNvPr id="472" name="pasted-movie.png" descr="pasted-movie.png"/>
          <p:cNvPicPr>
            <a:picLocks noChangeAspect="1"/>
          </p:cNvPicPr>
          <p:nvPr/>
        </p:nvPicPr>
        <p:blipFill>
          <a:blip r:embed="rId11">
            <a:extLst/>
          </a:blip>
          <a:stretch>
            <a:fillRect/>
          </a:stretch>
        </p:blipFill>
        <p:spPr>
          <a:xfrm rot="21597296">
            <a:off x="-202726" y="1331675"/>
            <a:ext cx="1270001" cy="1270001"/>
          </a:xfrm>
          <a:prstGeom prst="rect">
            <a:avLst/>
          </a:prstGeom>
          <a:ln w="12700">
            <a:miter lim="400000"/>
          </a:ln>
        </p:spPr>
      </p:pic>
      <p:pic>
        <p:nvPicPr>
          <p:cNvPr id="473" name="pasted-movie.png" descr="pasted-movie.png"/>
          <p:cNvPicPr>
            <a:picLocks noChangeAspect="1"/>
          </p:cNvPicPr>
          <p:nvPr/>
        </p:nvPicPr>
        <p:blipFill>
          <a:blip r:embed="rId12">
            <a:extLst/>
          </a:blip>
          <a:stretch>
            <a:fillRect/>
          </a:stretch>
        </p:blipFill>
        <p:spPr>
          <a:xfrm rot="21597296">
            <a:off x="2260504" y="-293254"/>
            <a:ext cx="1270001" cy="1270001"/>
          </a:xfrm>
          <a:prstGeom prst="rect">
            <a:avLst/>
          </a:prstGeom>
          <a:ln w="12700">
            <a:miter lim="400000"/>
          </a:ln>
        </p:spPr>
      </p:pic>
      <p:pic>
        <p:nvPicPr>
          <p:cNvPr id="474" name="pasted-movie.png" descr="pasted-movie.png"/>
          <p:cNvPicPr>
            <a:picLocks noChangeAspect="1"/>
          </p:cNvPicPr>
          <p:nvPr/>
        </p:nvPicPr>
        <p:blipFill>
          <a:blip r:embed="rId13">
            <a:extLst/>
          </a:blip>
          <a:stretch>
            <a:fillRect/>
          </a:stretch>
        </p:blipFill>
        <p:spPr>
          <a:xfrm rot="21597296">
            <a:off x="11664050" y="-623734"/>
            <a:ext cx="1219201" cy="1219201"/>
          </a:xfrm>
          <a:prstGeom prst="rect">
            <a:avLst/>
          </a:prstGeom>
          <a:ln w="12700">
            <a:miter lim="400000"/>
          </a:ln>
        </p:spPr>
      </p:pic>
      <p:pic>
        <p:nvPicPr>
          <p:cNvPr id="475" name="pasted-movie.png" descr="pasted-movie.png"/>
          <p:cNvPicPr>
            <a:picLocks noChangeAspect="1"/>
          </p:cNvPicPr>
          <p:nvPr/>
        </p:nvPicPr>
        <p:blipFill>
          <a:blip r:embed="rId14">
            <a:extLst/>
          </a:blip>
          <a:stretch>
            <a:fillRect/>
          </a:stretch>
        </p:blipFill>
        <p:spPr>
          <a:xfrm rot="21597296">
            <a:off x="23398729" y="-649134"/>
            <a:ext cx="1270001" cy="1270001"/>
          </a:xfrm>
          <a:prstGeom prst="rect">
            <a:avLst/>
          </a:prstGeom>
          <a:ln w="12700">
            <a:miter lim="400000"/>
          </a:ln>
        </p:spPr>
      </p:pic>
      <p:pic>
        <p:nvPicPr>
          <p:cNvPr id="476" name="Screenshot 2024-03-28 at 09.49.18.png" descr="Screenshot 2024-03-28 at 09.49.18.png"/>
          <p:cNvPicPr>
            <a:picLocks noChangeAspect="1"/>
          </p:cNvPicPr>
          <p:nvPr/>
        </p:nvPicPr>
        <p:blipFill>
          <a:blip r:embed="rId15">
            <a:extLst/>
          </a:blip>
          <a:stretch>
            <a:fillRect/>
          </a:stretch>
        </p:blipFill>
        <p:spPr>
          <a:xfrm>
            <a:off x="20814458" y="1125203"/>
            <a:ext cx="1079501" cy="105410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80" name="pasted-movie.png" descr="pasted-movie.png"/>
          <p:cNvPicPr>
            <a:picLocks noChangeAspect="1"/>
          </p:cNvPicPr>
          <p:nvPr/>
        </p:nvPicPr>
        <p:blipFill>
          <a:blip r:embed="rId3">
            <a:extLst/>
          </a:blip>
          <a:stretch>
            <a:fillRect/>
          </a:stretch>
        </p:blipFill>
        <p:spPr>
          <a:xfrm rot="21597296">
            <a:off x="16310226" y="493846"/>
            <a:ext cx="1270001" cy="1270001"/>
          </a:xfrm>
          <a:prstGeom prst="rect">
            <a:avLst/>
          </a:prstGeom>
          <a:ln w="12700">
            <a:miter lim="400000"/>
          </a:ln>
        </p:spPr>
      </p:pic>
      <p:pic>
        <p:nvPicPr>
          <p:cNvPr id="481" name="pasted-movie.png" descr="pasted-movie.png"/>
          <p:cNvPicPr>
            <a:picLocks noChangeAspect="1"/>
          </p:cNvPicPr>
          <p:nvPr/>
        </p:nvPicPr>
        <p:blipFill>
          <a:blip r:embed="rId4">
            <a:extLst/>
          </a:blip>
          <a:stretch>
            <a:fillRect/>
          </a:stretch>
        </p:blipFill>
        <p:spPr>
          <a:xfrm rot="21597296">
            <a:off x="1221472" y="11193855"/>
            <a:ext cx="1270001" cy="1270001"/>
          </a:xfrm>
          <a:prstGeom prst="rect">
            <a:avLst/>
          </a:prstGeom>
          <a:ln w="12700">
            <a:miter lim="400000"/>
          </a:ln>
        </p:spPr>
      </p:pic>
      <p:sp>
        <p:nvSpPr>
          <p:cNvPr id="482" name="onchain programs have addresses"/>
          <p:cNvSpPr txBox="1"/>
          <p:nvPr/>
        </p:nvSpPr>
        <p:spPr>
          <a:xfrm rot="21597296">
            <a:off x="784832" y="3122004"/>
            <a:ext cx="21971001" cy="73590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1950671">
              <a:lnSpc>
                <a:spcPct val="80000"/>
              </a:lnSpc>
              <a:defRPr b="1" spc="-200" sz="20000"/>
            </a:pPr>
            <a:r>
              <a:rPr>
                <a:solidFill>
                  <a:srgbClr val="9945FF"/>
                </a:solidFill>
              </a:rPr>
              <a:t>onchain</a:t>
            </a:r>
            <a:r>
              <a:t> </a:t>
            </a:r>
            <a:r>
              <a:rPr>
                <a:solidFill>
                  <a:srgbClr val="9945FF"/>
                </a:solidFill>
              </a:rPr>
              <a:t>programs</a:t>
            </a:r>
            <a:r>
              <a:t> have </a:t>
            </a:r>
            <a:r>
              <a:rPr>
                <a:solidFill>
                  <a:srgbClr val="14F195"/>
                </a:solidFill>
              </a:rPr>
              <a:t>addresses</a:t>
            </a:r>
          </a:p>
        </p:txBody>
      </p:sp>
      <p:sp>
        <p:nvSpPr>
          <p:cNvPr id="483" name="9W959DqEETiGZocYWCQPaJ6sBmUzgfxXfqGeTEdp3aQP"/>
          <p:cNvSpPr txBox="1"/>
          <p:nvPr/>
        </p:nvSpPr>
        <p:spPr>
          <a:xfrm>
            <a:off x="589839" y="10676432"/>
            <a:ext cx="5670545" cy="330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sz="1600">
                <a:latin typeface="Andale Mono"/>
                <a:ea typeface="Andale Mono"/>
                <a:cs typeface="Andale Mono"/>
                <a:sym typeface="Andale Mono"/>
              </a:defRPr>
            </a:lvl1pPr>
          </a:lstStyle>
          <a:p>
            <a:pPr/>
            <a:r>
              <a:t>9W959DqEETiGZocYWCQPaJ6sBmUzgfxXfqGeTEdp3aQP</a:t>
            </a:r>
          </a:p>
        </p:txBody>
      </p:sp>
      <p:pic>
        <p:nvPicPr>
          <p:cNvPr id="484" name="Pyth Logomark_Light.svg" descr="Pyth Logomark_Light.svg"/>
          <p:cNvPicPr>
            <a:picLocks noChangeAspect="1"/>
          </p:cNvPicPr>
          <p:nvPr/>
        </p:nvPicPr>
        <p:blipFill>
          <a:blip r:embed="rId5">
            <a:extLst/>
          </a:blip>
          <a:stretch>
            <a:fillRect/>
          </a:stretch>
        </p:blipFill>
        <p:spPr>
          <a:xfrm>
            <a:off x="7390669" y="811433"/>
            <a:ext cx="911782" cy="1142828"/>
          </a:xfrm>
          <a:prstGeom prst="rect">
            <a:avLst/>
          </a:prstGeom>
          <a:ln w="12700">
            <a:miter lim="400000"/>
          </a:ln>
        </p:spPr>
      </p:pic>
      <p:sp>
        <p:nvSpPr>
          <p:cNvPr id="485" name="FsJ3A3u2vn5cTVofAjvy6y5kwABJAqYWpe4975bi2epH"/>
          <p:cNvSpPr txBox="1"/>
          <p:nvPr/>
        </p:nvSpPr>
        <p:spPr>
          <a:xfrm>
            <a:off x="5698897" y="2481232"/>
            <a:ext cx="5670544" cy="330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sz="1600">
                <a:latin typeface="Andale Mono"/>
                <a:ea typeface="Andale Mono"/>
                <a:cs typeface="Andale Mono"/>
                <a:sym typeface="Andale Mono"/>
              </a:defRPr>
            </a:lvl1pPr>
          </a:lstStyle>
          <a:p>
            <a:pPr/>
            <a:r>
              <a:t>FsJ3A3u2vn5cTVofAjvy6y5kwABJAqYWpe4975bi2epH</a:t>
            </a:r>
          </a:p>
        </p:txBody>
      </p:sp>
      <p:sp>
        <p:nvSpPr>
          <p:cNvPr id="486" name="mv3ekLzLbnVPNxjSKvqBpU3ZeZXPQdEC3bp5MDEBG68"/>
          <p:cNvSpPr txBox="1"/>
          <p:nvPr/>
        </p:nvSpPr>
        <p:spPr>
          <a:xfrm>
            <a:off x="14512697" y="2079514"/>
            <a:ext cx="5670544" cy="330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sz="1600">
                <a:latin typeface="Andale Mono"/>
                <a:ea typeface="Andale Mono"/>
                <a:cs typeface="Andale Mono"/>
                <a:sym typeface="Andale Mono"/>
              </a:defRPr>
            </a:lvl1pPr>
          </a:lstStyle>
          <a:p>
            <a:pPr/>
            <a:r>
              <a:t>mv3ekLzLbnVPNxjSKvqBpU3ZeZXPQdEC3bp5MDEBG68</a:t>
            </a:r>
          </a:p>
        </p:txBody>
      </p:sp>
      <p:pic>
        <p:nvPicPr>
          <p:cNvPr id="487" name="Screenshot 2024-03-25 at 23.05.17.png" descr="Screenshot 2024-03-25 at 23.05.17.png"/>
          <p:cNvPicPr>
            <a:picLocks noChangeAspect="1"/>
          </p:cNvPicPr>
          <p:nvPr/>
        </p:nvPicPr>
        <p:blipFill>
          <a:blip r:embed="rId6">
            <a:extLst/>
          </a:blip>
          <a:stretch>
            <a:fillRect/>
          </a:stretch>
        </p:blipFill>
        <p:spPr>
          <a:xfrm>
            <a:off x="8940089" y="11423767"/>
            <a:ext cx="1220160" cy="1372679"/>
          </a:xfrm>
          <a:prstGeom prst="rect">
            <a:avLst/>
          </a:prstGeom>
          <a:ln w="12700">
            <a:miter lim="400000"/>
          </a:ln>
        </p:spPr>
      </p:pic>
      <p:sp>
        <p:nvSpPr>
          <p:cNvPr id="488" name="EhhTKczWMGQt46ynNeRX1WfeagwwJd7ufHvCDjRxjo5Q"/>
          <p:cNvSpPr txBox="1"/>
          <p:nvPr/>
        </p:nvSpPr>
        <p:spPr>
          <a:xfrm>
            <a:off x="7349897" y="10791638"/>
            <a:ext cx="5670544" cy="330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sz="1600">
                <a:latin typeface="Andale Mono"/>
                <a:ea typeface="Andale Mono"/>
                <a:cs typeface="Andale Mono"/>
                <a:sym typeface="Andale Mono"/>
              </a:defRPr>
            </a:lvl1pPr>
          </a:lstStyle>
          <a:p>
            <a:pPr/>
            <a:r>
              <a:t>EhhTKczWMGQt46ynNeRX1WfeagwwJd7ufHvCDjRxjo5Q</a:t>
            </a:r>
          </a:p>
        </p:txBody>
      </p:sp>
      <p:pic>
        <p:nvPicPr>
          <p:cNvPr id="489" name="Screenshot 2024-03-25 at 23.06.58.png" descr="Screenshot 2024-03-25 at 23.06.58.png"/>
          <p:cNvPicPr>
            <a:picLocks noChangeAspect="1"/>
          </p:cNvPicPr>
          <p:nvPr/>
        </p:nvPicPr>
        <p:blipFill>
          <a:blip r:embed="rId7">
            <a:extLst/>
          </a:blip>
          <a:stretch>
            <a:fillRect/>
          </a:stretch>
        </p:blipFill>
        <p:spPr>
          <a:xfrm>
            <a:off x="15951200" y="11584724"/>
            <a:ext cx="1544797" cy="1593073"/>
          </a:xfrm>
          <a:prstGeom prst="rect">
            <a:avLst/>
          </a:prstGeom>
          <a:ln w="12700">
            <a:miter lim="400000"/>
          </a:ln>
        </p:spPr>
      </p:pic>
      <p:sp>
        <p:nvSpPr>
          <p:cNvPr id="490" name="So1endDq2YkqhipRh3WViPa8hdiSpxWy6z3Z6tMCpAo"/>
          <p:cNvSpPr txBox="1"/>
          <p:nvPr/>
        </p:nvSpPr>
        <p:spPr>
          <a:xfrm>
            <a:off x="14109954" y="11000895"/>
            <a:ext cx="5670545" cy="330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sz="1600">
                <a:latin typeface="Andale Mono"/>
                <a:ea typeface="Andale Mono"/>
                <a:cs typeface="Andale Mono"/>
                <a:sym typeface="Andale Mono"/>
              </a:defRPr>
            </a:lvl1pPr>
          </a:lstStyle>
          <a:p>
            <a:pPr/>
            <a:r>
              <a:t>So1endDq2YkqhipRh3WViPa8hdiSpxWy6z3Z6tMCpAo</a:t>
            </a:r>
          </a:p>
        </p:txBody>
      </p:sp>
      <p:pic>
        <p:nvPicPr>
          <p:cNvPr id="491" name="pasted-movie.png" descr="pasted-movie.png"/>
          <p:cNvPicPr>
            <a:picLocks noChangeAspect="1"/>
          </p:cNvPicPr>
          <p:nvPr/>
        </p:nvPicPr>
        <p:blipFill>
          <a:blip r:embed="rId8">
            <a:extLst/>
          </a:blip>
          <a:stretch>
            <a:fillRect/>
          </a:stretch>
        </p:blipFill>
        <p:spPr>
          <a:xfrm rot="21597296">
            <a:off x="3884798" y="13007624"/>
            <a:ext cx="1270001" cy="1270001"/>
          </a:xfrm>
          <a:prstGeom prst="rect">
            <a:avLst/>
          </a:prstGeom>
          <a:ln w="12700">
            <a:miter lim="400000"/>
          </a:ln>
        </p:spPr>
      </p:pic>
      <p:pic>
        <p:nvPicPr>
          <p:cNvPr id="492" name="pasted-movie.png" descr="pasted-movie.png"/>
          <p:cNvPicPr>
            <a:picLocks noChangeAspect="1"/>
          </p:cNvPicPr>
          <p:nvPr/>
        </p:nvPicPr>
        <p:blipFill>
          <a:blip r:embed="rId9">
            <a:extLst/>
          </a:blip>
          <a:stretch>
            <a:fillRect/>
          </a:stretch>
        </p:blipFill>
        <p:spPr>
          <a:xfrm rot="21597296">
            <a:off x="20719208" y="13007624"/>
            <a:ext cx="1270001" cy="1270001"/>
          </a:xfrm>
          <a:prstGeom prst="rect">
            <a:avLst/>
          </a:prstGeom>
          <a:ln w="12700">
            <a:miter lim="400000"/>
          </a:ln>
        </p:spPr>
      </p:pic>
      <p:pic>
        <p:nvPicPr>
          <p:cNvPr id="493" name="pasted-movie.png" descr="pasted-movie.png"/>
          <p:cNvPicPr>
            <a:picLocks noChangeAspect="1"/>
          </p:cNvPicPr>
          <p:nvPr/>
        </p:nvPicPr>
        <p:blipFill>
          <a:blip r:embed="rId10">
            <a:extLst/>
          </a:blip>
          <a:stretch>
            <a:fillRect/>
          </a:stretch>
        </p:blipFill>
        <p:spPr>
          <a:xfrm rot="21597296">
            <a:off x="11799554" y="12626623"/>
            <a:ext cx="2032001" cy="2032001"/>
          </a:xfrm>
          <a:prstGeom prst="rect">
            <a:avLst/>
          </a:prstGeom>
          <a:ln w="12700">
            <a:miter lim="400000"/>
          </a:ln>
        </p:spPr>
      </p:pic>
      <p:pic>
        <p:nvPicPr>
          <p:cNvPr id="494" name="pasted-movie.png" descr="pasted-movie.png"/>
          <p:cNvPicPr>
            <a:picLocks noChangeAspect="1"/>
          </p:cNvPicPr>
          <p:nvPr/>
        </p:nvPicPr>
        <p:blipFill>
          <a:blip r:embed="rId11">
            <a:extLst/>
          </a:blip>
          <a:stretch>
            <a:fillRect/>
          </a:stretch>
        </p:blipFill>
        <p:spPr>
          <a:xfrm rot="21597296">
            <a:off x="-202726" y="1331675"/>
            <a:ext cx="1270001" cy="1270001"/>
          </a:xfrm>
          <a:prstGeom prst="rect">
            <a:avLst/>
          </a:prstGeom>
          <a:ln w="12700">
            <a:miter lim="400000"/>
          </a:ln>
        </p:spPr>
      </p:pic>
      <p:pic>
        <p:nvPicPr>
          <p:cNvPr id="495" name="pasted-movie.png" descr="pasted-movie.png"/>
          <p:cNvPicPr>
            <a:picLocks noChangeAspect="1"/>
          </p:cNvPicPr>
          <p:nvPr/>
        </p:nvPicPr>
        <p:blipFill>
          <a:blip r:embed="rId12">
            <a:extLst/>
          </a:blip>
          <a:stretch>
            <a:fillRect/>
          </a:stretch>
        </p:blipFill>
        <p:spPr>
          <a:xfrm rot="21597296">
            <a:off x="2260504" y="-293254"/>
            <a:ext cx="1270001" cy="1270001"/>
          </a:xfrm>
          <a:prstGeom prst="rect">
            <a:avLst/>
          </a:prstGeom>
          <a:ln w="12700">
            <a:miter lim="400000"/>
          </a:ln>
        </p:spPr>
      </p:pic>
      <p:pic>
        <p:nvPicPr>
          <p:cNvPr id="496" name="pasted-movie.png" descr="pasted-movie.png"/>
          <p:cNvPicPr>
            <a:picLocks noChangeAspect="1"/>
          </p:cNvPicPr>
          <p:nvPr/>
        </p:nvPicPr>
        <p:blipFill>
          <a:blip r:embed="rId13">
            <a:extLst/>
          </a:blip>
          <a:stretch>
            <a:fillRect/>
          </a:stretch>
        </p:blipFill>
        <p:spPr>
          <a:xfrm rot="21597296">
            <a:off x="11664050" y="-623734"/>
            <a:ext cx="1219201" cy="1219201"/>
          </a:xfrm>
          <a:prstGeom prst="rect">
            <a:avLst/>
          </a:prstGeom>
          <a:ln w="12700">
            <a:miter lim="400000"/>
          </a:ln>
        </p:spPr>
      </p:pic>
      <p:pic>
        <p:nvPicPr>
          <p:cNvPr id="497" name="Screenshot 2024-03-28 at 09.49.18.png" descr="Screenshot 2024-03-28 at 09.49.18.png"/>
          <p:cNvPicPr>
            <a:picLocks noChangeAspect="1"/>
          </p:cNvPicPr>
          <p:nvPr/>
        </p:nvPicPr>
        <p:blipFill>
          <a:blip r:embed="rId14">
            <a:extLst/>
          </a:blip>
          <a:srcRect l="0" t="19277" r="0" b="0"/>
          <a:stretch>
            <a:fillRect/>
          </a:stretch>
        </p:blipFill>
        <p:spPr>
          <a:xfrm>
            <a:off x="20943222" y="1341103"/>
            <a:ext cx="1079501" cy="850901"/>
          </a:xfrm>
          <a:prstGeom prst="rect">
            <a:avLst/>
          </a:prstGeom>
          <a:ln w="12700">
            <a:miter lim="400000"/>
          </a:ln>
        </p:spPr>
      </p:pic>
      <p:pic>
        <p:nvPicPr>
          <p:cNvPr id="498" name="pasted-movie.png" descr="pasted-movie.png"/>
          <p:cNvPicPr>
            <a:picLocks noChangeAspect="1"/>
          </p:cNvPicPr>
          <p:nvPr/>
        </p:nvPicPr>
        <p:blipFill>
          <a:blip r:embed="rId15">
            <a:extLst/>
          </a:blip>
          <a:stretch>
            <a:fillRect/>
          </a:stretch>
        </p:blipFill>
        <p:spPr>
          <a:xfrm rot="21597296">
            <a:off x="23398729" y="-649134"/>
            <a:ext cx="1270001" cy="1270001"/>
          </a:xfrm>
          <a:prstGeom prst="rect">
            <a:avLst/>
          </a:prstGeom>
          <a:ln w="12700">
            <a:miter lim="400000"/>
          </a:ln>
        </p:spPr>
      </p:pic>
      <p:sp>
        <p:nvSpPr>
          <p:cNvPr id="499" name="metaqbxxUerdq28cj1RbAWkYQm3ybzjb6a8bt518x1s"/>
          <p:cNvSpPr txBox="1"/>
          <p:nvPr/>
        </p:nvSpPr>
        <p:spPr>
          <a:xfrm>
            <a:off x="18518936" y="2724883"/>
            <a:ext cx="5670545" cy="330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sz="1600">
                <a:latin typeface="Andale Mono"/>
                <a:ea typeface="Andale Mono"/>
                <a:cs typeface="Andale Mono"/>
                <a:sym typeface="Andale Mono"/>
              </a:defRPr>
            </a:lvl1pPr>
          </a:lstStyle>
          <a:p>
            <a:pPr/>
            <a:r>
              <a:t>metaqbxxUerdq28cj1RbAWkYQm3ybzjb6a8bt518x1s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03" name="Image" descr="Image"/>
          <p:cNvPicPr>
            <a:picLocks noChangeAspect="1"/>
          </p:cNvPicPr>
          <p:nvPr/>
        </p:nvPicPr>
        <p:blipFill>
          <a:blip r:embed="rId3">
            <a:extLst/>
          </a:blip>
          <a:stretch>
            <a:fillRect/>
          </a:stretch>
        </p:blipFill>
        <p:spPr>
          <a:xfrm>
            <a:off x="-3564762" y="6642877"/>
            <a:ext cx="26831631" cy="7777827"/>
          </a:xfrm>
          <a:prstGeom prst="rect">
            <a:avLst/>
          </a:prstGeom>
          <a:ln w="12700">
            <a:miter lim="400000"/>
          </a:ln>
        </p:spPr>
      </p:pic>
      <p:pic>
        <p:nvPicPr>
          <p:cNvPr id="504" name="Image" descr="Image"/>
          <p:cNvPicPr>
            <a:picLocks noChangeAspect="1"/>
          </p:cNvPicPr>
          <p:nvPr/>
        </p:nvPicPr>
        <p:blipFill>
          <a:blip r:embed="rId4">
            <a:alphaModFix amt="23253"/>
            <a:extLst/>
          </a:blip>
          <a:stretch>
            <a:fillRect/>
          </a:stretch>
        </p:blipFill>
        <p:spPr>
          <a:xfrm>
            <a:off x="-203284" y="-315676"/>
            <a:ext cx="12223083" cy="9984552"/>
          </a:xfrm>
          <a:prstGeom prst="rect">
            <a:avLst/>
          </a:prstGeom>
          <a:ln w="12700">
            <a:miter lim="400000"/>
          </a:ln>
        </p:spPr>
      </p:pic>
      <p:pic>
        <p:nvPicPr>
          <p:cNvPr id="505" name="Image" descr="Image"/>
          <p:cNvPicPr>
            <a:picLocks noChangeAspect="1"/>
          </p:cNvPicPr>
          <p:nvPr/>
        </p:nvPicPr>
        <p:blipFill>
          <a:blip r:embed="rId5">
            <a:extLst/>
          </a:blip>
          <a:stretch>
            <a:fillRect/>
          </a:stretch>
        </p:blipFill>
        <p:spPr>
          <a:xfrm>
            <a:off x="8534662" y="-233367"/>
            <a:ext cx="16952154" cy="17420990"/>
          </a:xfrm>
          <a:prstGeom prst="rect">
            <a:avLst/>
          </a:prstGeom>
          <a:ln w="12700">
            <a:miter lim="400000"/>
          </a:ln>
        </p:spPr>
      </p:pic>
      <p:pic>
        <p:nvPicPr>
          <p:cNvPr id="506" name="48ixuTxnXtzHWQ7WwBqSGu.png" descr="48ixuTxnXtzHWQ7WwBqSGu.png"/>
          <p:cNvPicPr>
            <a:picLocks noChangeAspect="1"/>
          </p:cNvPicPr>
          <p:nvPr/>
        </p:nvPicPr>
        <p:blipFill>
          <a:blip r:embed="rId6">
            <a:extLst/>
          </a:blip>
          <a:srcRect l="0" t="0" r="1219" b="499"/>
          <a:stretch>
            <a:fillRect/>
          </a:stretch>
        </p:blipFill>
        <p:spPr>
          <a:xfrm>
            <a:off x="-6908800" y="-14795500"/>
            <a:ext cx="41148000" cy="27851100"/>
          </a:xfrm>
          <a:prstGeom prst="rect">
            <a:avLst/>
          </a:prstGeom>
          <a:ln w="12700">
            <a:miter lim="400000"/>
          </a:ln>
        </p:spPr>
      </p:pic>
      <p:pic>
        <p:nvPicPr>
          <p:cNvPr id="507" name="FFUDX4QEzQ6fwn32BY26zn.png" descr="FFUDX4QEzQ6fwn32BY26zn.png"/>
          <p:cNvPicPr>
            <a:picLocks noChangeAspect="1"/>
          </p:cNvPicPr>
          <p:nvPr/>
        </p:nvPicPr>
        <p:blipFill>
          <a:blip r:embed="rId7">
            <a:extLst/>
          </a:blip>
          <a:stretch>
            <a:fillRect/>
          </a:stretch>
        </p:blipFill>
        <p:spPr>
          <a:xfrm>
            <a:off x="8885525" y="4769906"/>
            <a:ext cx="4517713" cy="2672981"/>
          </a:xfrm>
          <a:prstGeom prst="rect">
            <a:avLst/>
          </a:prstGeom>
          <a:ln w="12700">
            <a:miter lim="400000"/>
          </a:ln>
        </p:spPr>
      </p:pic>
      <p:pic>
        <p:nvPicPr>
          <p:cNvPr id="508" name="2NgSTVF4gCWS4uos9wFo8T.png" descr="2NgSTVF4gCWS4uos9wFo8T.png"/>
          <p:cNvPicPr>
            <a:picLocks noChangeAspect="1"/>
          </p:cNvPicPr>
          <p:nvPr/>
        </p:nvPicPr>
        <p:blipFill>
          <a:blip r:embed="rId8">
            <a:extLst/>
          </a:blip>
          <a:stretch>
            <a:fillRect/>
          </a:stretch>
        </p:blipFill>
        <p:spPr>
          <a:xfrm>
            <a:off x="13804779" y="7064381"/>
            <a:ext cx="4692707" cy="2756966"/>
          </a:xfrm>
          <a:prstGeom prst="rect">
            <a:avLst/>
          </a:prstGeom>
          <a:ln w="12700">
            <a:miter lim="400000"/>
          </a:ln>
        </p:spPr>
      </p:pic>
      <p:pic>
        <p:nvPicPr>
          <p:cNvPr id="509" name="EfyLYxieoQ8Sqx52MyXgu5.png" descr="EfyLYxieoQ8Sqx52MyXgu5.png"/>
          <p:cNvPicPr>
            <a:picLocks noChangeAspect="1"/>
          </p:cNvPicPr>
          <p:nvPr/>
        </p:nvPicPr>
        <p:blipFill>
          <a:blip r:embed="rId9">
            <a:extLst/>
          </a:blip>
          <a:stretch>
            <a:fillRect/>
          </a:stretch>
        </p:blipFill>
        <p:spPr>
          <a:xfrm>
            <a:off x="4604206" y="2205832"/>
            <a:ext cx="3948189" cy="2238344"/>
          </a:xfrm>
          <a:prstGeom prst="rect">
            <a:avLst/>
          </a:prstGeom>
          <a:ln w="12700">
            <a:miter lim="400000"/>
          </a:ln>
        </p:spPr>
      </p:pic>
      <p:pic>
        <p:nvPicPr>
          <p:cNvPr id="510" name="Mu5pgap2FS1j6Vuzmgj57A.png" descr="Mu5pgap2FS1j6Vuzmgj57A.png"/>
          <p:cNvPicPr>
            <a:picLocks noChangeAspect="1"/>
          </p:cNvPicPr>
          <p:nvPr/>
        </p:nvPicPr>
        <p:blipFill>
          <a:blip r:embed="rId10">
            <a:extLst/>
          </a:blip>
          <a:stretch>
            <a:fillRect/>
          </a:stretch>
        </p:blipFill>
        <p:spPr>
          <a:xfrm>
            <a:off x="2252198" y="135958"/>
            <a:ext cx="3400991" cy="1928122"/>
          </a:xfrm>
          <a:prstGeom prst="rect">
            <a:avLst/>
          </a:prstGeom>
          <a:ln w="12700">
            <a:miter lim="400000"/>
          </a:ln>
        </p:spPr>
      </p:pic>
      <p:sp>
        <p:nvSpPr>
          <p:cNvPr id="511" name="Alice will send Bob 10 SOL"/>
          <p:cNvSpPr txBox="1"/>
          <p:nvPr/>
        </p:nvSpPr>
        <p:spPr>
          <a:xfrm>
            <a:off x="5659431" y="1005289"/>
            <a:ext cx="5643678"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Alice will send Bob 10 SOL</a:t>
            </a:r>
          </a:p>
        </p:txBody>
      </p:sp>
      <p:sp>
        <p:nvSpPr>
          <p:cNvPr id="512" name="And say thanks!"/>
          <p:cNvSpPr txBox="1"/>
          <p:nvPr/>
        </p:nvSpPr>
        <p:spPr>
          <a:xfrm>
            <a:off x="8546344" y="3312355"/>
            <a:ext cx="3375052"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And say thanks!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16" name="Image" descr="Image"/>
          <p:cNvPicPr>
            <a:picLocks noChangeAspect="1"/>
          </p:cNvPicPr>
          <p:nvPr/>
        </p:nvPicPr>
        <p:blipFill>
          <a:blip r:embed="rId3">
            <a:extLst/>
          </a:blip>
          <a:stretch>
            <a:fillRect/>
          </a:stretch>
        </p:blipFill>
        <p:spPr>
          <a:xfrm>
            <a:off x="-3564762" y="6642877"/>
            <a:ext cx="26831631" cy="7777827"/>
          </a:xfrm>
          <a:prstGeom prst="rect">
            <a:avLst/>
          </a:prstGeom>
          <a:ln w="12700">
            <a:miter lim="400000"/>
          </a:ln>
        </p:spPr>
      </p:pic>
      <p:pic>
        <p:nvPicPr>
          <p:cNvPr id="517" name="Image" descr="Image"/>
          <p:cNvPicPr>
            <a:picLocks noChangeAspect="1"/>
          </p:cNvPicPr>
          <p:nvPr/>
        </p:nvPicPr>
        <p:blipFill>
          <a:blip r:embed="rId4">
            <a:alphaModFix amt="23253"/>
            <a:extLst/>
          </a:blip>
          <a:stretch>
            <a:fillRect/>
          </a:stretch>
        </p:blipFill>
        <p:spPr>
          <a:xfrm>
            <a:off x="-203284" y="-315676"/>
            <a:ext cx="12223083" cy="9984552"/>
          </a:xfrm>
          <a:prstGeom prst="rect">
            <a:avLst/>
          </a:prstGeom>
          <a:ln w="12700">
            <a:miter lim="400000"/>
          </a:ln>
        </p:spPr>
      </p:pic>
      <p:pic>
        <p:nvPicPr>
          <p:cNvPr id="518" name="Image" descr="Image"/>
          <p:cNvPicPr>
            <a:picLocks noChangeAspect="1"/>
          </p:cNvPicPr>
          <p:nvPr/>
        </p:nvPicPr>
        <p:blipFill>
          <a:blip r:embed="rId5">
            <a:extLst/>
          </a:blip>
          <a:stretch>
            <a:fillRect/>
          </a:stretch>
        </p:blipFill>
        <p:spPr>
          <a:xfrm>
            <a:off x="8534662" y="-233367"/>
            <a:ext cx="16952154" cy="17420990"/>
          </a:xfrm>
          <a:prstGeom prst="rect">
            <a:avLst/>
          </a:prstGeom>
          <a:ln w="12700">
            <a:miter lim="400000"/>
          </a:ln>
        </p:spPr>
      </p:pic>
      <p:pic>
        <p:nvPicPr>
          <p:cNvPr id="519" name="48ixuTxnXtzHWQ7WwBqSGu.png" descr="48ixuTxnXtzHWQ7WwBqSGu.png"/>
          <p:cNvPicPr>
            <a:picLocks noChangeAspect="1"/>
          </p:cNvPicPr>
          <p:nvPr/>
        </p:nvPicPr>
        <p:blipFill>
          <a:blip r:embed="rId6">
            <a:extLst/>
          </a:blip>
          <a:srcRect l="0" t="0" r="1219" b="499"/>
          <a:stretch>
            <a:fillRect/>
          </a:stretch>
        </p:blipFill>
        <p:spPr>
          <a:xfrm>
            <a:off x="-6908800" y="-14795500"/>
            <a:ext cx="41148000" cy="27851100"/>
          </a:xfrm>
          <a:prstGeom prst="rect">
            <a:avLst/>
          </a:prstGeom>
          <a:ln w="12700">
            <a:miter lim="400000"/>
          </a:ln>
        </p:spPr>
      </p:pic>
      <p:pic>
        <p:nvPicPr>
          <p:cNvPr id="520" name="FFUDX4QEzQ6fwn32BY26zn.png" descr="FFUDX4QEzQ6fwn32BY26zn.png"/>
          <p:cNvPicPr>
            <a:picLocks noChangeAspect="1"/>
          </p:cNvPicPr>
          <p:nvPr/>
        </p:nvPicPr>
        <p:blipFill>
          <a:blip r:embed="rId7">
            <a:extLst/>
          </a:blip>
          <a:stretch>
            <a:fillRect/>
          </a:stretch>
        </p:blipFill>
        <p:spPr>
          <a:xfrm>
            <a:off x="8885525" y="4769906"/>
            <a:ext cx="4517713" cy="2672981"/>
          </a:xfrm>
          <a:prstGeom prst="rect">
            <a:avLst/>
          </a:prstGeom>
          <a:ln w="12700">
            <a:miter lim="400000"/>
          </a:ln>
        </p:spPr>
      </p:pic>
      <p:pic>
        <p:nvPicPr>
          <p:cNvPr id="521" name="2NgSTVF4gCWS4uos9wFo8T.png" descr="2NgSTVF4gCWS4uos9wFo8T.png"/>
          <p:cNvPicPr>
            <a:picLocks noChangeAspect="1"/>
          </p:cNvPicPr>
          <p:nvPr/>
        </p:nvPicPr>
        <p:blipFill>
          <a:blip r:embed="rId8">
            <a:extLst/>
          </a:blip>
          <a:stretch>
            <a:fillRect/>
          </a:stretch>
        </p:blipFill>
        <p:spPr>
          <a:xfrm>
            <a:off x="13804779" y="7064381"/>
            <a:ext cx="4692707" cy="2756966"/>
          </a:xfrm>
          <a:prstGeom prst="rect">
            <a:avLst/>
          </a:prstGeom>
          <a:ln w="12700">
            <a:miter lim="400000"/>
          </a:ln>
        </p:spPr>
      </p:pic>
      <p:pic>
        <p:nvPicPr>
          <p:cNvPr id="522" name="EfyLYxieoQ8Sqx52MyXgu5.png" descr="EfyLYxieoQ8Sqx52MyXgu5.png"/>
          <p:cNvPicPr>
            <a:picLocks noChangeAspect="1"/>
          </p:cNvPicPr>
          <p:nvPr/>
        </p:nvPicPr>
        <p:blipFill>
          <a:blip r:embed="rId9">
            <a:extLst/>
          </a:blip>
          <a:stretch>
            <a:fillRect/>
          </a:stretch>
        </p:blipFill>
        <p:spPr>
          <a:xfrm>
            <a:off x="4604206" y="2205832"/>
            <a:ext cx="3948189" cy="2238344"/>
          </a:xfrm>
          <a:prstGeom prst="rect">
            <a:avLst/>
          </a:prstGeom>
          <a:ln w="12700">
            <a:miter lim="400000"/>
          </a:ln>
        </p:spPr>
      </p:pic>
      <p:pic>
        <p:nvPicPr>
          <p:cNvPr id="523" name="Mu5pgap2FS1j6Vuzmgj57A.png" descr="Mu5pgap2FS1j6Vuzmgj57A.png"/>
          <p:cNvPicPr>
            <a:picLocks noChangeAspect="1"/>
          </p:cNvPicPr>
          <p:nvPr/>
        </p:nvPicPr>
        <p:blipFill>
          <a:blip r:embed="rId10">
            <a:extLst/>
          </a:blip>
          <a:stretch>
            <a:fillRect/>
          </a:stretch>
        </p:blipFill>
        <p:spPr>
          <a:xfrm>
            <a:off x="2252198" y="135958"/>
            <a:ext cx="3400991" cy="1928122"/>
          </a:xfrm>
          <a:prstGeom prst="rect">
            <a:avLst/>
          </a:prstGeom>
          <a:ln w="12700">
            <a:miter lim="400000"/>
          </a:ln>
        </p:spPr>
      </p:pic>
      <p:sp>
        <p:nvSpPr>
          <p:cNvPr id="524" name="ALICE SENDS BOB 10 SOL,…"/>
          <p:cNvSpPr txBox="1"/>
          <p:nvPr/>
        </p:nvSpPr>
        <p:spPr>
          <a:xfrm>
            <a:off x="9420713" y="2734505"/>
            <a:ext cx="5932171" cy="11809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600"/>
            </a:pPr>
            <a:r>
              <a:t>ALICE SENDS BOB 10 SOL,</a:t>
            </a:r>
          </a:p>
          <a:p>
            <a:pPr>
              <a:defRPr sz="3600"/>
            </a:pPr>
            <a:r>
              <a:t>SAYS THANKS</a:t>
            </a:r>
          </a:p>
        </p:txBody>
      </p:sp>
      <p:sp>
        <p:nvSpPr>
          <p:cNvPr id="525" name="Rectangle"/>
          <p:cNvSpPr/>
          <p:nvPr/>
        </p:nvSpPr>
        <p:spPr>
          <a:xfrm>
            <a:off x="-1300063" y="-967170"/>
            <a:ext cx="37763848" cy="19494700"/>
          </a:xfrm>
          <a:prstGeom prst="rect">
            <a:avLst/>
          </a:prstGeom>
          <a:solidFill>
            <a:srgbClr val="000000">
              <a:alpha val="89136"/>
            </a:srgbClr>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526" name="Screenshot 2023-10-28 at 22.58.52.png" descr="Screenshot 2023-10-28 at 22.58.52.png"/>
          <p:cNvPicPr>
            <a:picLocks noChangeAspect="1"/>
          </p:cNvPicPr>
          <p:nvPr/>
        </p:nvPicPr>
        <p:blipFill>
          <a:blip r:embed="rId11">
            <a:extLst/>
          </a:blip>
          <a:srcRect l="3544" t="3982" r="5295" b="2086"/>
          <a:stretch>
            <a:fillRect/>
          </a:stretch>
        </p:blipFill>
        <p:spPr>
          <a:xfrm>
            <a:off x="1438428" y="1752553"/>
            <a:ext cx="14080498" cy="11003361"/>
          </a:xfrm>
          <a:custGeom>
            <a:avLst/>
            <a:gdLst/>
            <a:ahLst/>
            <a:cxnLst>
              <a:cxn ang="0">
                <a:pos x="wd2" y="hd2"/>
              </a:cxn>
              <a:cxn ang="5400000">
                <a:pos x="wd2" y="hd2"/>
              </a:cxn>
              <a:cxn ang="10800000">
                <a:pos x="wd2" y="hd2"/>
              </a:cxn>
              <a:cxn ang="16200000">
                <a:pos x="wd2" y="hd2"/>
              </a:cxn>
            </a:cxnLst>
            <a:rect l="0" t="0" r="r" b="b"/>
            <a:pathLst>
              <a:path w="21595" h="21600" fill="norm" stroke="1" extrusionOk="0">
                <a:moveTo>
                  <a:pt x="1301" y="0"/>
                </a:moveTo>
                <a:cubicBezTo>
                  <a:pt x="1286" y="0"/>
                  <a:pt x="1274" y="18"/>
                  <a:pt x="1253" y="56"/>
                </a:cubicBezTo>
                <a:cubicBezTo>
                  <a:pt x="1228" y="100"/>
                  <a:pt x="1165" y="136"/>
                  <a:pt x="1115" y="136"/>
                </a:cubicBezTo>
                <a:cubicBezTo>
                  <a:pt x="1064" y="136"/>
                  <a:pt x="1011" y="158"/>
                  <a:pt x="998" y="185"/>
                </a:cubicBezTo>
                <a:cubicBezTo>
                  <a:pt x="981" y="221"/>
                  <a:pt x="964" y="221"/>
                  <a:pt x="936" y="185"/>
                </a:cubicBezTo>
                <a:cubicBezTo>
                  <a:pt x="914" y="158"/>
                  <a:pt x="858" y="136"/>
                  <a:pt x="809" y="136"/>
                </a:cubicBezTo>
                <a:cubicBezTo>
                  <a:pt x="760" y="136"/>
                  <a:pt x="692" y="103"/>
                  <a:pt x="657" y="62"/>
                </a:cubicBezTo>
                <a:cubicBezTo>
                  <a:pt x="623" y="22"/>
                  <a:pt x="577" y="3"/>
                  <a:pt x="556" y="19"/>
                </a:cubicBezTo>
                <a:cubicBezTo>
                  <a:pt x="514" y="53"/>
                  <a:pt x="503" y="558"/>
                  <a:pt x="544" y="610"/>
                </a:cubicBezTo>
                <a:cubicBezTo>
                  <a:pt x="558" y="628"/>
                  <a:pt x="618" y="637"/>
                  <a:pt x="677" y="629"/>
                </a:cubicBezTo>
                <a:cubicBezTo>
                  <a:pt x="768" y="618"/>
                  <a:pt x="789" y="593"/>
                  <a:pt x="801" y="478"/>
                </a:cubicBezTo>
                <a:lnTo>
                  <a:pt x="816" y="341"/>
                </a:lnTo>
                <a:lnTo>
                  <a:pt x="836" y="476"/>
                </a:lnTo>
                <a:cubicBezTo>
                  <a:pt x="856" y="600"/>
                  <a:pt x="872" y="613"/>
                  <a:pt x="1025" y="626"/>
                </a:cubicBezTo>
                <a:cubicBezTo>
                  <a:pt x="1117" y="633"/>
                  <a:pt x="1203" y="618"/>
                  <a:pt x="1216" y="591"/>
                </a:cubicBezTo>
                <a:cubicBezTo>
                  <a:pt x="1232" y="558"/>
                  <a:pt x="1254" y="558"/>
                  <a:pt x="1287" y="594"/>
                </a:cubicBezTo>
                <a:cubicBezTo>
                  <a:pt x="1314" y="622"/>
                  <a:pt x="1381" y="638"/>
                  <a:pt x="1436" y="630"/>
                </a:cubicBezTo>
                <a:cubicBezTo>
                  <a:pt x="1515" y="619"/>
                  <a:pt x="1541" y="586"/>
                  <a:pt x="1559" y="478"/>
                </a:cubicBezTo>
                <a:cubicBezTo>
                  <a:pt x="1575" y="383"/>
                  <a:pt x="1583" y="371"/>
                  <a:pt x="1586" y="439"/>
                </a:cubicBezTo>
                <a:cubicBezTo>
                  <a:pt x="1588" y="492"/>
                  <a:pt x="1610" y="558"/>
                  <a:pt x="1636" y="584"/>
                </a:cubicBezTo>
                <a:cubicBezTo>
                  <a:pt x="1693" y="645"/>
                  <a:pt x="2153" y="648"/>
                  <a:pt x="2182" y="587"/>
                </a:cubicBezTo>
                <a:cubicBezTo>
                  <a:pt x="2196" y="558"/>
                  <a:pt x="2218" y="558"/>
                  <a:pt x="2245" y="587"/>
                </a:cubicBezTo>
                <a:cubicBezTo>
                  <a:pt x="2300" y="645"/>
                  <a:pt x="2703" y="641"/>
                  <a:pt x="2760" y="582"/>
                </a:cubicBezTo>
                <a:cubicBezTo>
                  <a:pt x="2791" y="550"/>
                  <a:pt x="2805" y="552"/>
                  <a:pt x="2805" y="587"/>
                </a:cubicBezTo>
                <a:cubicBezTo>
                  <a:pt x="2805" y="616"/>
                  <a:pt x="2821" y="638"/>
                  <a:pt x="2841" y="638"/>
                </a:cubicBezTo>
                <a:cubicBezTo>
                  <a:pt x="2860" y="638"/>
                  <a:pt x="2876" y="588"/>
                  <a:pt x="2876" y="527"/>
                </a:cubicBezTo>
                <a:cubicBezTo>
                  <a:pt x="2876" y="368"/>
                  <a:pt x="2940" y="337"/>
                  <a:pt x="2954" y="489"/>
                </a:cubicBezTo>
                <a:cubicBezTo>
                  <a:pt x="2964" y="604"/>
                  <a:pt x="2980" y="617"/>
                  <a:pt x="3123" y="627"/>
                </a:cubicBezTo>
                <a:cubicBezTo>
                  <a:pt x="3209" y="633"/>
                  <a:pt x="3302" y="615"/>
                  <a:pt x="3328" y="587"/>
                </a:cubicBezTo>
                <a:cubicBezTo>
                  <a:pt x="3380" y="532"/>
                  <a:pt x="3384" y="284"/>
                  <a:pt x="3334" y="199"/>
                </a:cubicBezTo>
                <a:cubicBezTo>
                  <a:pt x="3294" y="131"/>
                  <a:pt x="2805" y="123"/>
                  <a:pt x="2805" y="190"/>
                </a:cubicBezTo>
                <a:cubicBezTo>
                  <a:pt x="2805" y="221"/>
                  <a:pt x="2785" y="218"/>
                  <a:pt x="2751" y="182"/>
                </a:cubicBezTo>
                <a:cubicBezTo>
                  <a:pt x="2722" y="150"/>
                  <a:pt x="2659" y="135"/>
                  <a:pt x="2611" y="146"/>
                </a:cubicBezTo>
                <a:cubicBezTo>
                  <a:pt x="2549" y="162"/>
                  <a:pt x="2520" y="144"/>
                  <a:pt x="2508" y="85"/>
                </a:cubicBezTo>
                <a:cubicBezTo>
                  <a:pt x="2495" y="22"/>
                  <a:pt x="2460" y="6"/>
                  <a:pt x="2358" y="14"/>
                </a:cubicBezTo>
                <a:cubicBezTo>
                  <a:pt x="2285" y="20"/>
                  <a:pt x="2207" y="55"/>
                  <a:pt x="2185" y="92"/>
                </a:cubicBezTo>
                <a:cubicBezTo>
                  <a:pt x="2158" y="135"/>
                  <a:pt x="2087" y="156"/>
                  <a:pt x="1982" y="152"/>
                </a:cubicBezTo>
                <a:cubicBezTo>
                  <a:pt x="1894" y="148"/>
                  <a:pt x="1800" y="168"/>
                  <a:pt x="1772" y="197"/>
                </a:cubicBezTo>
                <a:cubicBezTo>
                  <a:pt x="1733" y="237"/>
                  <a:pt x="1718" y="236"/>
                  <a:pt x="1706" y="192"/>
                </a:cubicBezTo>
                <a:cubicBezTo>
                  <a:pt x="1698" y="161"/>
                  <a:pt x="1634" y="136"/>
                  <a:pt x="1563" y="136"/>
                </a:cubicBezTo>
                <a:cubicBezTo>
                  <a:pt x="1492" y="136"/>
                  <a:pt x="1405" y="100"/>
                  <a:pt x="1367" y="56"/>
                </a:cubicBezTo>
                <a:cubicBezTo>
                  <a:pt x="1334" y="18"/>
                  <a:pt x="1316" y="0"/>
                  <a:pt x="1301" y="0"/>
                </a:cubicBezTo>
                <a:close/>
                <a:moveTo>
                  <a:pt x="10808" y="1599"/>
                </a:moveTo>
                <a:cubicBezTo>
                  <a:pt x="3989" y="1599"/>
                  <a:pt x="515" y="1614"/>
                  <a:pt x="500" y="1645"/>
                </a:cubicBezTo>
                <a:cubicBezTo>
                  <a:pt x="486" y="1675"/>
                  <a:pt x="3931" y="1690"/>
                  <a:pt x="10808" y="1690"/>
                </a:cubicBezTo>
                <a:cubicBezTo>
                  <a:pt x="17686" y="1690"/>
                  <a:pt x="21131" y="1675"/>
                  <a:pt x="21117" y="1645"/>
                </a:cubicBezTo>
                <a:cubicBezTo>
                  <a:pt x="21102" y="1614"/>
                  <a:pt x="17627" y="1599"/>
                  <a:pt x="10808" y="1599"/>
                </a:cubicBezTo>
                <a:close/>
                <a:moveTo>
                  <a:pt x="10818" y="2925"/>
                </a:moveTo>
                <a:cubicBezTo>
                  <a:pt x="1073" y="2925"/>
                  <a:pt x="287" y="2930"/>
                  <a:pt x="226" y="3000"/>
                </a:cubicBezTo>
                <a:cubicBezTo>
                  <a:pt x="179" y="3056"/>
                  <a:pt x="161" y="3142"/>
                  <a:pt x="161" y="3322"/>
                </a:cubicBezTo>
                <a:cubicBezTo>
                  <a:pt x="161" y="3462"/>
                  <a:pt x="126" y="3690"/>
                  <a:pt x="80" y="3852"/>
                </a:cubicBezTo>
                <a:lnTo>
                  <a:pt x="0" y="4136"/>
                </a:lnTo>
                <a:lnTo>
                  <a:pt x="0" y="4862"/>
                </a:lnTo>
                <a:cubicBezTo>
                  <a:pt x="16" y="4163"/>
                  <a:pt x="47" y="3951"/>
                  <a:pt x="103" y="3785"/>
                </a:cubicBezTo>
                <a:cubicBezTo>
                  <a:pt x="148" y="3652"/>
                  <a:pt x="155" y="4228"/>
                  <a:pt x="157" y="8523"/>
                </a:cubicBezTo>
                <a:cubicBezTo>
                  <a:pt x="160" y="13385"/>
                  <a:pt x="160" y="13413"/>
                  <a:pt x="233" y="13506"/>
                </a:cubicBezTo>
                <a:lnTo>
                  <a:pt x="306" y="13599"/>
                </a:lnTo>
                <a:lnTo>
                  <a:pt x="10805" y="13599"/>
                </a:lnTo>
                <a:cubicBezTo>
                  <a:pt x="21081" y="13599"/>
                  <a:pt x="21308" y="13598"/>
                  <a:pt x="21381" y="13512"/>
                </a:cubicBezTo>
                <a:lnTo>
                  <a:pt x="21456" y="13425"/>
                </a:lnTo>
                <a:lnTo>
                  <a:pt x="21458" y="8529"/>
                </a:lnTo>
                <a:cubicBezTo>
                  <a:pt x="21459" y="4154"/>
                  <a:pt x="21462" y="3693"/>
                  <a:pt x="21511" y="3779"/>
                </a:cubicBezTo>
                <a:cubicBezTo>
                  <a:pt x="21480" y="3640"/>
                  <a:pt x="21456" y="3467"/>
                  <a:pt x="21456" y="3359"/>
                </a:cubicBezTo>
                <a:cubicBezTo>
                  <a:pt x="21456" y="3224"/>
                  <a:pt x="21433" y="3085"/>
                  <a:pt x="21401" y="3026"/>
                </a:cubicBezTo>
                <a:lnTo>
                  <a:pt x="21346" y="2925"/>
                </a:lnTo>
                <a:lnTo>
                  <a:pt x="10818" y="2925"/>
                </a:lnTo>
                <a:close/>
                <a:moveTo>
                  <a:pt x="21545" y="3922"/>
                </a:moveTo>
                <a:cubicBezTo>
                  <a:pt x="21577" y="4205"/>
                  <a:pt x="21582" y="5085"/>
                  <a:pt x="21582" y="8730"/>
                </a:cubicBezTo>
                <a:lnTo>
                  <a:pt x="21582" y="13508"/>
                </a:lnTo>
                <a:lnTo>
                  <a:pt x="21591" y="8812"/>
                </a:lnTo>
                <a:cubicBezTo>
                  <a:pt x="21600" y="4606"/>
                  <a:pt x="21598" y="4163"/>
                  <a:pt x="21545" y="3922"/>
                </a:cubicBezTo>
                <a:close/>
                <a:moveTo>
                  <a:pt x="127" y="13738"/>
                </a:moveTo>
                <a:cubicBezTo>
                  <a:pt x="144" y="13773"/>
                  <a:pt x="162" y="13804"/>
                  <a:pt x="184" y="13840"/>
                </a:cubicBezTo>
                <a:cubicBezTo>
                  <a:pt x="213" y="13890"/>
                  <a:pt x="241" y="13931"/>
                  <a:pt x="269" y="13967"/>
                </a:cubicBezTo>
                <a:cubicBezTo>
                  <a:pt x="241" y="13931"/>
                  <a:pt x="213" y="13890"/>
                  <a:pt x="184" y="13840"/>
                </a:cubicBezTo>
                <a:cubicBezTo>
                  <a:pt x="163" y="13804"/>
                  <a:pt x="144" y="13772"/>
                  <a:pt x="127" y="13738"/>
                </a:cubicBezTo>
                <a:close/>
                <a:moveTo>
                  <a:pt x="10802" y="14491"/>
                </a:moveTo>
                <a:cubicBezTo>
                  <a:pt x="351" y="14491"/>
                  <a:pt x="303" y="14491"/>
                  <a:pt x="232" y="14582"/>
                </a:cubicBezTo>
                <a:cubicBezTo>
                  <a:pt x="179" y="14649"/>
                  <a:pt x="161" y="14735"/>
                  <a:pt x="161" y="14904"/>
                </a:cubicBezTo>
                <a:cubicBezTo>
                  <a:pt x="161" y="15030"/>
                  <a:pt x="125" y="15262"/>
                  <a:pt x="80" y="15418"/>
                </a:cubicBezTo>
                <a:cubicBezTo>
                  <a:pt x="40" y="15561"/>
                  <a:pt x="20" y="15640"/>
                  <a:pt x="10" y="16032"/>
                </a:cubicBezTo>
                <a:cubicBezTo>
                  <a:pt x="27" y="15674"/>
                  <a:pt x="56" y="15488"/>
                  <a:pt x="102" y="15351"/>
                </a:cubicBezTo>
                <a:cubicBezTo>
                  <a:pt x="147" y="15217"/>
                  <a:pt x="154" y="15566"/>
                  <a:pt x="157" y="18307"/>
                </a:cubicBezTo>
                <a:cubicBezTo>
                  <a:pt x="160" y="21369"/>
                  <a:pt x="161" y="21415"/>
                  <a:pt x="233" y="21507"/>
                </a:cubicBezTo>
                <a:lnTo>
                  <a:pt x="306" y="21600"/>
                </a:lnTo>
                <a:lnTo>
                  <a:pt x="10805" y="21600"/>
                </a:lnTo>
                <a:cubicBezTo>
                  <a:pt x="21081" y="21600"/>
                  <a:pt x="21308" y="21598"/>
                  <a:pt x="21381" y="21513"/>
                </a:cubicBezTo>
                <a:cubicBezTo>
                  <a:pt x="21456" y="21426"/>
                  <a:pt x="21456" y="21418"/>
                  <a:pt x="21458" y="18336"/>
                </a:cubicBezTo>
                <a:cubicBezTo>
                  <a:pt x="21459" y="15397"/>
                  <a:pt x="21462" y="15252"/>
                  <a:pt x="21520" y="15382"/>
                </a:cubicBezTo>
                <a:cubicBezTo>
                  <a:pt x="21521" y="15383"/>
                  <a:pt x="21521" y="15384"/>
                  <a:pt x="21521" y="15384"/>
                </a:cubicBezTo>
                <a:cubicBezTo>
                  <a:pt x="21496" y="15261"/>
                  <a:pt x="21470" y="15099"/>
                  <a:pt x="21461" y="14955"/>
                </a:cubicBezTo>
                <a:cubicBezTo>
                  <a:pt x="21443" y="14698"/>
                  <a:pt x="21422" y="14605"/>
                  <a:pt x="21369" y="14556"/>
                </a:cubicBezTo>
                <a:cubicBezTo>
                  <a:pt x="21309" y="14500"/>
                  <a:pt x="19801" y="14491"/>
                  <a:pt x="10802" y="14491"/>
                </a:cubicBezTo>
                <a:close/>
                <a:moveTo>
                  <a:pt x="21554" y="15539"/>
                </a:moveTo>
                <a:cubicBezTo>
                  <a:pt x="21579" y="15795"/>
                  <a:pt x="21582" y="16458"/>
                  <a:pt x="21582" y="18514"/>
                </a:cubicBezTo>
                <a:cubicBezTo>
                  <a:pt x="21582" y="20640"/>
                  <a:pt x="21579" y="21265"/>
                  <a:pt x="21552" y="21510"/>
                </a:cubicBezTo>
                <a:cubicBezTo>
                  <a:pt x="21580" y="21267"/>
                  <a:pt x="21584" y="20651"/>
                  <a:pt x="21591" y="18598"/>
                </a:cubicBezTo>
                <a:cubicBezTo>
                  <a:pt x="21600" y="16190"/>
                  <a:pt x="21596" y="15736"/>
                  <a:pt x="21554" y="15539"/>
                </a:cubicBezTo>
                <a:close/>
                <a:moveTo>
                  <a:pt x="10" y="20727"/>
                </a:moveTo>
                <a:cubicBezTo>
                  <a:pt x="11" y="20763"/>
                  <a:pt x="12" y="20806"/>
                  <a:pt x="13" y="20839"/>
                </a:cubicBezTo>
                <a:cubicBezTo>
                  <a:pt x="12" y="20805"/>
                  <a:pt x="11" y="20764"/>
                  <a:pt x="10" y="20727"/>
                </a:cubicBezTo>
                <a:close/>
                <a:moveTo>
                  <a:pt x="23" y="21067"/>
                </a:moveTo>
                <a:cubicBezTo>
                  <a:pt x="25" y="21123"/>
                  <a:pt x="27" y="21186"/>
                  <a:pt x="30" y="21232"/>
                </a:cubicBezTo>
                <a:cubicBezTo>
                  <a:pt x="27" y="21186"/>
                  <a:pt x="25" y="21123"/>
                  <a:pt x="23" y="21067"/>
                </a:cubicBezTo>
                <a:close/>
                <a:moveTo>
                  <a:pt x="48" y="21407"/>
                </a:moveTo>
                <a:cubicBezTo>
                  <a:pt x="51" y="21430"/>
                  <a:pt x="53" y="21460"/>
                  <a:pt x="56" y="21481"/>
                </a:cubicBezTo>
                <a:cubicBezTo>
                  <a:pt x="53" y="21460"/>
                  <a:pt x="51" y="21430"/>
                  <a:pt x="48" y="21407"/>
                </a:cubicBezTo>
                <a:close/>
              </a:path>
            </a:pathLst>
          </a:custGeom>
          <a:ln w="12700">
            <a:miter lim="400000"/>
          </a:ln>
        </p:spPr>
      </p:pic>
      <p:sp>
        <p:nvSpPr>
          <p:cNvPr id="527" name="Solana Explorer"/>
          <p:cNvSpPr txBox="1"/>
          <p:nvPr/>
        </p:nvSpPr>
        <p:spPr>
          <a:xfrm>
            <a:off x="9989762" y="-116949"/>
            <a:ext cx="4134004" cy="7338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200"/>
            </a:lvl1pPr>
          </a:lstStyle>
          <a:p>
            <a:pPr/>
            <a:r>
              <a:t>Solana Explorer</a:t>
            </a:r>
          </a:p>
        </p:txBody>
      </p:sp>
      <p:sp>
        <p:nvSpPr>
          <p:cNvPr id="528" name="And say thanks!"/>
          <p:cNvSpPr txBox="1"/>
          <p:nvPr/>
        </p:nvSpPr>
        <p:spPr>
          <a:xfrm>
            <a:off x="15910696" y="10461881"/>
            <a:ext cx="3375052"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And say thanks!</a:t>
            </a:r>
          </a:p>
        </p:txBody>
      </p:sp>
      <p:sp>
        <p:nvSpPr>
          <p:cNvPr id="529" name="Alice will send Bob 10 SOL"/>
          <p:cNvSpPr txBox="1"/>
          <p:nvPr/>
        </p:nvSpPr>
        <p:spPr>
          <a:xfrm>
            <a:off x="15823273" y="6061282"/>
            <a:ext cx="5643677"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Alice will send Bob 10 SOL</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33" name="Image" descr="Image"/>
          <p:cNvPicPr>
            <a:picLocks noChangeAspect="1"/>
          </p:cNvPicPr>
          <p:nvPr/>
        </p:nvPicPr>
        <p:blipFill>
          <a:blip r:embed="rId3">
            <a:extLst/>
          </a:blip>
          <a:stretch>
            <a:fillRect/>
          </a:stretch>
        </p:blipFill>
        <p:spPr>
          <a:xfrm>
            <a:off x="-6663562" y="7811277"/>
            <a:ext cx="26831631" cy="7777827"/>
          </a:xfrm>
          <a:prstGeom prst="rect">
            <a:avLst/>
          </a:prstGeom>
          <a:ln w="12700">
            <a:miter lim="400000"/>
          </a:ln>
        </p:spPr>
      </p:pic>
      <p:pic>
        <p:nvPicPr>
          <p:cNvPr id="534" name="Image" descr="Image"/>
          <p:cNvPicPr>
            <a:picLocks noChangeAspect="1"/>
          </p:cNvPicPr>
          <p:nvPr/>
        </p:nvPicPr>
        <p:blipFill>
          <a:blip r:embed="rId4">
            <a:alphaModFix amt="23253"/>
            <a:extLst/>
          </a:blip>
          <a:stretch>
            <a:fillRect/>
          </a:stretch>
        </p:blipFill>
        <p:spPr>
          <a:xfrm>
            <a:off x="-1377564" y="-1382476"/>
            <a:ext cx="12223082" cy="9984552"/>
          </a:xfrm>
          <a:prstGeom prst="rect">
            <a:avLst/>
          </a:prstGeom>
          <a:ln w="12700">
            <a:miter lim="400000"/>
          </a:ln>
        </p:spPr>
      </p:pic>
      <p:pic>
        <p:nvPicPr>
          <p:cNvPr id="535" name="Image" descr="Image"/>
          <p:cNvPicPr>
            <a:picLocks noChangeAspect="1"/>
          </p:cNvPicPr>
          <p:nvPr/>
        </p:nvPicPr>
        <p:blipFill>
          <a:blip r:embed="rId5">
            <a:extLst/>
          </a:blip>
          <a:stretch>
            <a:fillRect/>
          </a:stretch>
        </p:blipFill>
        <p:spPr>
          <a:xfrm>
            <a:off x="8026662" y="-4294505"/>
            <a:ext cx="16952154" cy="17420990"/>
          </a:xfrm>
          <a:prstGeom prst="rect">
            <a:avLst/>
          </a:prstGeom>
          <a:ln w="12700">
            <a:miter lim="400000"/>
          </a:ln>
        </p:spPr>
      </p:pic>
      <p:pic>
        <p:nvPicPr>
          <p:cNvPr id="536" name="48ixuTxnXtzHWQ7WwBqSGu.png" descr="48ixuTxnXtzHWQ7WwBqSGu.png"/>
          <p:cNvPicPr>
            <a:picLocks noChangeAspect="1"/>
          </p:cNvPicPr>
          <p:nvPr/>
        </p:nvPicPr>
        <p:blipFill>
          <a:blip r:embed="rId6">
            <a:extLst/>
          </a:blip>
          <a:srcRect l="0" t="0" r="1219" b="499"/>
          <a:stretch>
            <a:fillRect/>
          </a:stretch>
        </p:blipFill>
        <p:spPr>
          <a:xfrm>
            <a:off x="-6908800" y="-14795500"/>
            <a:ext cx="41148000" cy="27851100"/>
          </a:xfrm>
          <a:prstGeom prst="rect">
            <a:avLst/>
          </a:prstGeom>
          <a:ln w="12700">
            <a:miter lim="400000"/>
          </a:ln>
        </p:spPr>
      </p:pic>
      <p:pic>
        <p:nvPicPr>
          <p:cNvPr id="537" name="6921AR3gf3Xz7abdDmxh9V.png" descr="6921AR3gf3Xz7abdDmxh9V.png"/>
          <p:cNvPicPr>
            <a:picLocks noChangeAspect="1"/>
          </p:cNvPicPr>
          <p:nvPr/>
        </p:nvPicPr>
        <p:blipFill>
          <a:blip r:embed="rId7">
            <a:extLst/>
          </a:blip>
          <a:stretch>
            <a:fillRect/>
          </a:stretch>
        </p:blipFill>
        <p:spPr>
          <a:xfrm>
            <a:off x="13226515" y="6781934"/>
            <a:ext cx="7660307" cy="4500431"/>
          </a:xfrm>
          <a:prstGeom prst="rect">
            <a:avLst/>
          </a:prstGeom>
          <a:ln w="12700">
            <a:miter lim="400000"/>
          </a:ln>
        </p:spPr>
      </p:pic>
      <p:pic>
        <p:nvPicPr>
          <p:cNvPr id="538" name="NHkKUFZcfuWsSAqnXbEsMM.png" descr="NHkKUFZcfuWsSAqnXbEsMM.png"/>
          <p:cNvPicPr>
            <a:picLocks noChangeAspect="1"/>
          </p:cNvPicPr>
          <p:nvPr/>
        </p:nvPicPr>
        <p:blipFill>
          <a:blip r:embed="rId8">
            <a:extLst/>
          </a:blip>
          <a:stretch>
            <a:fillRect/>
          </a:stretch>
        </p:blipFill>
        <p:spPr>
          <a:xfrm>
            <a:off x="4031453" y="1484465"/>
            <a:ext cx="7339286" cy="4250670"/>
          </a:xfrm>
          <a:prstGeom prst="rect">
            <a:avLst/>
          </a:prstGeom>
          <a:ln w="12700">
            <a:miter lim="400000"/>
          </a:ln>
        </p:spPr>
      </p:pic>
      <p:pic>
        <p:nvPicPr>
          <p:cNvPr id="539" name="pasted-movie.png" descr="pasted-movie.png"/>
          <p:cNvPicPr>
            <a:picLocks noChangeAspect="1"/>
          </p:cNvPicPr>
          <p:nvPr/>
        </p:nvPicPr>
        <p:blipFill>
          <a:blip r:embed="rId9">
            <a:extLst/>
          </a:blip>
          <a:stretch>
            <a:fillRect/>
          </a:stretch>
        </p:blipFill>
        <p:spPr>
          <a:xfrm rot="427396">
            <a:off x="-10354289" y="4327734"/>
            <a:ext cx="8688221" cy="15659608"/>
          </a:xfrm>
          <a:prstGeom prst="rect">
            <a:avLst/>
          </a:prstGeom>
          <a:ln w="12700">
            <a:miter lim="400000"/>
          </a:ln>
        </p:spPr>
      </p:pic>
      <p:sp>
        <p:nvSpPr>
          <p:cNvPr id="540" name="The transaction completes -  10 SOL was transferred from Alice to Bob,  and &quot;Thanks!&quot; is written to the logs."/>
          <p:cNvSpPr txBox="1"/>
          <p:nvPr/>
        </p:nvSpPr>
        <p:spPr>
          <a:xfrm>
            <a:off x="2312841" y="7755716"/>
            <a:ext cx="8878825" cy="17270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600"/>
            </a:pPr>
            <a:r>
              <a:t>The transaction completes - </a:t>
            </a:r>
            <a:br/>
            <a:r>
              <a:t>10 SOL was transferred from Alice to Bob, </a:t>
            </a:r>
            <a:br/>
            <a:r>
              <a:t>and "Thanks!" is written to the logs.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1" name="Image" descr="Image"/>
          <p:cNvPicPr>
            <a:picLocks noChangeAspect="1"/>
          </p:cNvPicPr>
          <p:nvPr/>
        </p:nvPicPr>
        <p:blipFill>
          <a:blip r:embed="rId3">
            <a:extLst/>
          </a:blip>
          <a:srcRect l="46548" t="42229" r="0" b="0"/>
          <a:stretch>
            <a:fillRect/>
          </a:stretch>
        </p:blipFill>
        <p:spPr>
          <a:xfrm>
            <a:off x="-203284" y="-315676"/>
            <a:ext cx="6533483" cy="5768152"/>
          </a:xfrm>
          <a:prstGeom prst="rect">
            <a:avLst/>
          </a:prstGeom>
          <a:ln w="12700">
            <a:miter lim="400000"/>
          </a:ln>
        </p:spPr>
      </p:pic>
      <p:pic>
        <p:nvPicPr>
          <p:cNvPr id="182" name="pasted-movie.png" descr="pasted-movie.png"/>
          <p:cNvPicPr>
            <a:picLocks noChangeAspect="1"/>
          </p:cNvPicPr>
          <p:nvPr/>
        </p:nvPicPr>
        <p:blipFill>
          <a:blip r:embed="rId4">
            <a:extLst/>
          </a:blip>
          <a:stretch>
            <a:fillRect/>
          </a:stretch>
        </p:blipFill>
        <p:spPr>
          <a:xfrm rot="427396">
            <a:off x="-1819889" y="3149600"/>
            <a:ext cx="8688221" cy="15659607"/>
          </a:xfrm>
          <a:prstGeom prst="rect">
            <a:avLst/>
          </a:prstGeom>
          <a:ln w="12700">
            <a:miter lim="400000"/>
          </a:ln>
        </p:spPr>
      </p:pic>
      <p:pic>
        <p:nvPicPr>
          <p:cNvPr id="183" name="pasted-movie.png" descr="pasted-movie.png"/>
          <p:cNvPicPr>
            <a:picLocks noChangeAspect="1"/>
          </p:cNvPicPr>
          <p:nvPr/>
        </p:nvPicPr>
        <p:blipFill>
          <a:blip r:embed="rId5">
            <a:extLst/>
          </a:blip>
          <a:stretch>
            <a:fillRect/>
          </a:stretch>
        </p:blipFill>
        <p:spPr>
          <a:xfrm rot="21280554">
            <a:off x="17836818" y="-5003800"/>
            <a:ext cx="6953582" cy="13716000"/>
          </a:xfrm>
          <a:prstGeom prst="rect">
            <a:avLst/>
          </a:prstGeom>
          <a:ln w="12700">
            <a:miter lim="400000"/>
          </a:ln>
        </p:spPr>
      </p:pic>
      <p:sp>
        <p:nvSpPr>
          <p:cNvPr id="184" name="CRYPTO"/>
          <p:cNvSpPr txBox="1"/>
          <p:nvPr/>
        </p:nvSpPr>
        <p:spPr>
          <a:xfrm>
            <a:off x="6971004" y="5319302"/>
            <a:ext cx="10441992" cy="307739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9600"/>
            </a:lvl1pPr>
          </a:lstStyle>
          <a:p>
            <a:pPr/>
            <a:r>
              <a:t>CRYPTO</a:t>
            </a:r>
          </a:p>
        </p:txBody>
      </p:sp>
      <p:pic>
        <p:nvPicPr>
          <p:cNvPr id="185" name="Image" descr="Image"/>
          <p:cNvPicPr>
            <a:picLocks noChangeAspect="1"/>
          </p:cNvPicPr>
          <p:nvPr/>
        </p:nvPicPr>
        <p:blipFill>
          <a:blip r:embed="rId6">
            <a:extLst/>
          </a:blip>
          <a:srcRect l="0" t="53081" r="0" b="0"/>
          <a:stretch>
            <a:fillRect/>
          </a:stretch>
        </p:blipFill>
        <p:spPr>
          <a:xfrm rot="1223069">
            <a:off x="12193696" y="17260617"/>
            <a:ext cx="20327171" cy="276457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Object"/>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44" name="Image" descr="Image"/>
          <p:cNvPicPr>
            <a:picLocks noChangeAspect="1"/>
          </p:cNvPicPr>
          <p:nvPr/>
        </p:nvPicPr>
        <p:blipFill>
          <a:blip r:embed="rId2">
            <a:extLst/>
          </a:blip>
          <a:stretch>
            <a:fillRect/>
          </a:stretch>
        </p:blipFill>
        <p:spPr>
          <a:xfrm rot="19800000">
            <a:off x="11319638" y="9843277"/>
            <a:ext cx="26831631" cy="7777827"/>
          </a:xfrm>
          <a:prstGeom prst="rect">
            <a:avLst/>
          </a:prstGeom>
          <a:ln w="12700">
            <a:miter lim="400000"/>
          </a:ln>
        </p:spPr>
      </p:pic>
      <p:pic>
        <p:nvPicPr>
          <p:cNvPr id="545" name="Image" descr="Image"/>
          <p:cNvPicPr>
            <a:picLocks noChangeAspect="1"/>
          </p:cNvPicPr>
          <p:nvPr/>
        </p:nvPicPr>
        <p:blipFill>
          <a:blip r:embed="rId3">
            <a:extLst/>
          </a:blip>
          <a:stretch>
            <a:fillRect/>
          </a:stretch>
        </p:blipFill>
        <p:spPr>
          <a:xfrm rot="19800000">
            <a:off x="-2190364" y="-1788876"/>
            <a:ext cx="12223082" cy="9984552"/>
          </a:xfrm>
          <a:prstGeom prst="rect">
            <a:avLst/>
          </a:prstGeom>
          <a:ln w="12700">
            <a:miter lim="400000"/>
          </a:ln>
        </p:spPr>
      </p:pic>
      <p:pic>
        <p:nvPicPr>
          <p:cNvPr id="546" name="Image" descr="Image"/>
          <p:cNvPicPr>
            <a:picLocks noChangeAspect="1"/>
          </p:cNvPicPr>
          <p:nvPr/>
        </p:nvPicPr>
        <p:blipFill>
          <a:blip r:embed="rId4">
            <a:extLst/>
          </a:blip>
          <a:stretch>
            <a:fillRect/>
          </a:stretch>
        </p:blipFill>
        <p:spPr>
          <a:xfrm rot="19800000">
            <a:off x="7518662" y="-6631305"/>
            <a:ext cx="16952154" cy="17420990"/>
          </a:xfrm>
          <a:prstGeom prst="rect">
            <a:avLst/>
          </a:prstGeom>
          <a:ln w="12700">
            <a:miter lim="400000"/>
          </a:ln>
        </p:spPr>
      </p:pic>
      <p:pic>
        <p:nvPicPr>
          <p:cNvPr id="547" name="pasted-movie.png" descr="pasted-movie.png"/>
          <p:cNvPicPr>
            <a:picLocks noChangeAspect="1"/>
          </p:cNvPicPr>
          <p:nvPr/>
        </p:nvPicPr>
        <p:blipFill>
          <a:blip r:embed="rId5">
            <a:extLst/>
          </a:blip>
          <a:stretch>
            <a:fillRect/>
          </a:stretch>
        </p:blipFill>
        <p:spPr>
          <a:xfrm rot="19923988">
            <a:off x="-41889" y="3556000"/>
            <a:ext cx="8688221" cy="15659607"/>
          </a:xfrm>
          <a:prstGeom prst="rect">
            <a:avLst/>
          </a:prstGeom>
          <a:ln w="12700">
            <a:miter lim="400000"/>
          </a:ln>
        </p:spPr>
      </p:pic>
      <p:sp>
        <p:nvSpPr>
          <p:cNvPr id="548" name="LAB"/>
          <p:cNvSpPr txBox="1"/>
          <p:nvPr>
            <p:ph type="subTitle" sz="half" idx="1"/>
          </p:nvPr>
        </p:nvSpPr>
        <p:spPr>
          <a:xfrm>
            <a:off x="1104900" y="4490711"/>
            <a:ext cx="21971000" cy="4024917"/>
          </a:xfrm>
          <a:prstGeom prst="rect">
            <a:avLst/>
          </a:prstGeom>
        </p:spPr>
        <p:txBody>
          <a:bodyPr anchor="b"/>
          <a:lstStyle>
            <a:lvl1pPr algn="ctr">
              <a:defRPr sz="25500"/>
            </a:lvl1pPr>
          </a:lstStyle>
          <a:p>
            <a:pPr/>
            <a:r>
              <a:t>LAB</a:t>
            </a:r>
          </a:p>
        </p:txBody>
      </p:sp>
      <p:sp>
        <p:nvSpPr>
          <p:cNvPr id="549" name="TRANSACTIONS &amp; SENDING SOL"/>
          <p:cNvSpPr txBox="1"/>
          <p:nvPr/>
        </p:nvSpPr>
        <p:spPr>
          <a:xfrm>
            <a:off x="1308100" y="8290509"/>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825500">
              <a:defRPr b="1" sz="5500"/>
            </a:lvl1pPr>
          </a:lstStyle>
          <a:p>
            <a:pPr/>
            <a:r>
              <a:t>TRANSACTIONS &amp; SENDING SOL</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1" name="import &quot;dotenv/config&quot;;…"/>
          <p:cNvSpPr txBox="1"/>
          <p:nvPr/>
        </p:nvSpPr>
        <p:spPr>
          <a:xfrm>
            <a:off x="3672024" y="5059570"/>
            <a:ext cx="16936239" cy="80264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CE9178"/>
                </a:solidFill>
                <a:latin typeface="Menlo Regular"/>
                <a:ea typeface="Menlo Regular"/>
                <a:cs typeface="Menlo Regular"/>
                <a:sym typeface="Menlo Regular"/>
              </a:defRPr>
            </a:pPr>
            <a:r>
              <a:rPr>
                <a:solidFill>
                  <a:srgbClr val="569CD6"/>
                </a:solidFill>
              </a:rPr>
              <a:t>import</a:t>
            </a:r>
            <a:r>
              <a:rPr>
                <a:solidFill>
                  <a:srgbClr val="D4D4D4"/>
                </a:solidFill>
              </a:rPr>
              <a:t> </a:t>
            </a:r>
            <a:r>
              <a:t>"dotenv/config"</a:t>
            </a:r>
            <a:r>
              <a:rPr>
                <a:solidFill>
                  <a:srgbClr val="D4D4D4"/>
                </a:solidFill>
              </a:rPr>
              <a:t>;</a:t>
            </a:r>
            <a:endParaRPr>
              <a:solidFill>
                <a:srgbClr val="D4D4D4"/>
              </a:solidFill>
            </a:endParaRPr>
          </a:p>
          <a:p>
            <a:pPr algn="l" defTabSz="457200">
              <a:defRPr>
                <a:solidFill>
                  <a:srgbClr val="D4D4D4"/>
                </a:solidFill>
                <a:latin typeface="Menlo Regular"/>
                <a:ea typeface="Menlo Regular"/>
                <a:cs typeface="Menlo Regular"/>
                <a:sym typeface="Menlo Regular"/>
              </a:defRPr>
            </a:pPr>
            <a:r>
              <a:rPr>
                <a:solidFill>
                  <a:srgbClr val="569CD6"/>
                </a:solidFill>
              </a:rPr>
              <a:t>import</a:t>
            </a:r>
            <a:r>
              <a:t> { getKeypairFromEnvironment } </a:t>
            </a:r>
            <a:r>
              <a:rPr>
                <a:solidFill>
                  <a:srgbClr val="569CD6"/>
                </a:solidFill>
              </a:rPr>
              <a:t>from</a:t>
            </a:r>
            <a:r>
              <a:t> </a:t>
            </a:r>
            <a:r>
              <a:rPr>
                <a:solidFill>
                  <a:srgbClr val="CE9178"/>
                </a:solidFill>
              </a:rPr>
              <a:t>"@solana-developers/helpers"</a:t>
            </a:r>
            <a:r>
              <a:t>;</a:t>
            </a:r>
          </a:p>
          <a:p>
            <a:pPr algn="l" defTabSz="457200">
              <a:defRPr>
                <a:solidFill>
                  <a:srgbClr val="569CD6"/>
                </a:solidFill>
                <a:latin typeface="Menlo Regular"/>
                <a:ea typeface="Menlo Regular"/>
                <a:cs typeface="Menlo Regular"/>
                <a:sym typeface="Menlo Regular"/>
              </a:defRPr>
            </a:pPr>
            <a:r>
              <a:t>import</a:t>
            </a:r>
            <a:r>
              <a:rPr>
                <a:solidFill>
                  <a:srgbClr val="D4D4D4"/>
                </a:solidFill>
              </a:rPr>
              <a:t> {</a:t>
            </a:r>
            <a:endParaRPr>
              <a:solidFill>
                <a:srgbClr val="D4D4D4"/>
              </a:solidFill>
            </a:endParaRPr>
          </a:p>
          <a:p>
            <a:pPr algn="l" defTabSz="457200">
              <a:defRPr>
                <a:solidFill>
                  <a:srgbClr val="D4D4D4"/>
                </a:solidFill>
                <a:latin typeface="Menlo Regular"/>
                <a:ea typeface="Menlo Regular"/>
                <a:cs typeface="Menlo Regular"/>
                <a:sym typeface="Menlo Regular"/>
              </a:defRPr>
            </a:pPr>
            <a:r>
              <a:t>  LAMPORTS_PER_SOL,</a:t>
            </a:r>
          </a:p>
          <a:p>
            <a:pPr algn="l" defTabSz="457200">
              <a:defRPr>
                <a:solidFill>
                  <a:srgbClr val="D4D4D4"/>
                </a:solidFill>
                <a:latin typeface="Menlo Regular"/>
                <a:ea typeface="Menlo Regular"/>
                <a:cs typeface="Menlo Regular"/>
                <a:sym typeface="Menlo Regular"/>
              </a:defRPr>
            </a:pPr>
            <a:r>
              <a:t>  PublicKey,</a:t>
            </a:r>
          </a:p>
          <a:p>
            <a:pPr algn="l" defTabSz="457200">
              <a:defRPr>
                <a:solidFill>
                  <a:srgbClr val="D4D4D4"/>
                </a:solidFill>
                <a:latin typeface="Menlo Regular"/>
                <a:ea typeface="Menlo Regular"/>
                <a:cs typeface="Menlo Regular"/>
                <a:sym typeface="Menlo Regular"/>
              </a:defRPr>
            </a:pPr>
            <a:r>
              <a:t>  SystemProgram,</a:t>
            </a:r>
          </a:p>
          <a:p>
            <a:pPr algn="l" defTabSz="457200">
              <a:defRPr>
                <a:solidFill>
                  <a:srgbClr val="D4D4D4"/>
                </a:solidFill>
                <a:latin typeface="Menlo Regular"/>
                <a:ea typeface="Menlo Regular"/>
                <a:cs typeface="Menlo Regular"/>
                <a:sym typeface="Menlo Regular"/>
              </a:defRPr>
            </a:pPr>
            <a:r>
              <a:t>  Transaction,</a:t>
            </a:r>
          </a:p>
          <a:p>
            <a:pPr algn="l" defTabSz="457200">
              <a:defRPr>
                <a:solidFill>
                  <a:srgbClr val="D4D4D4"/>
                </a:solidFill>
                <a:latin typeface="Menlo Regular"/>
                <a:ea typeface="Menlo Regular"/>
                <a:cs typeface="Menlo Regular"/>
                <a:sym typeface="Menlo Regular"/>
              </a:defRPr>
            </a:pPr>
            <a:r>
              <a:t>  clusterApiUrl,</a:t>
            </a:r>
          </a:p>
          <a:p>
            <a:pPr algn="l" defTabSz="457200">
              <a:defRPr>
                <a:solidFill>
                  <a:srgbClr val="D4D4D4"/>
                </a:solidFill>
                <a:latin typeface="Menlo Regular"/>
                <a:ea typeface="Menlo Regular"/>
                <a:cs typeface="Menlo Regular"/>
                <a:sym typeface="Menlo Regular"/>
              </a:defRPr>
            </a:pPr>
            <a:r>
              <a:t>  Connection,</a:t>
            </a:r>
          </a:p>
          <a:p>
            <a:pPr algn="l" defTabSz="457200">
              <a:defRPr>
                <a:solidFill>
                  <a:srgbClr val="D4D4D4"/>
                </a:solidFill>
                <a:latin typeface="Menlo Regular"/>
                <a:ea typeface="Menlo Regular"/>
                <a:cs typeface="Menlo Regular"/>
                <a:sym typeface="Menlo Regular"/>
              </a:defRPr>
            </a:pPr>
            <a:r>
              <a:t>  sendAndConfirmTransaction</a:t>
            </a:r>
          </a:p>
          <a:p>
            <a:pPr algn="l" defTabSz="457200">
              <a:defRPr>
                <a:solidFill>
                  <a:srgbClr val="CE9178"/>
                </a:solidFill>
                <a:latin typeface="Menlo Regular"/>
                <a:ea typeface="Menlo Regular"/>
                <a:cs typeface="Menlo Regular"/>
                <a:sym typeface="Menlo Regular"/>
              </a:defRPr>
            </a:pPr>
            <a:r>
              <a:rPr>
                <a:solidFill>
                  <a:srgbClr val="D4D4D4"/>
                </a:solidFill>
              </a:rPr>
              <a:t>} </a:t>
            </a:r>
            <a:r>
              <a:rPr>
                <a:solidFill>
                  <a:srgbClr val="569CD6"/>
                </a:solidFill>
              </a:rPr>
              <a:t>from</a:t>
            </a:r>
            <a:r>
              <a:rPr>
                <a:solidFill>
                  <a:srgbClr val="D4D4D4"/>
                </a:solidFill>
              </a:rPr>
              <a:t> </a:t>
            </a:r>
            <a:r>
              <a:t>"@solana/web3.js"</a:t>
            </a:r>
            <a:r>
              <a:rPr>
                <a:solidFill>
                  <a:srgbClr val="D4D4D4"/>
                </a:solidFill>
              </a:rPr>
              <a:t>;</a:t>
            </a:r>
            <a:endParaRPr>
              <a:solidFill>
                <a:srgbClr val="D4D4D4"/>
              </a:solidFill>
            </a:endParaRP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sender = getKeypairFromEnvironment(</a:t>
            </a:r>
            <a:r>
              <a:rPr>
                <a:solidFill>
                  <a:srgbClr val="CE9178"/>
                </a:solidFill>
              </a:rPr>
              <a:t>"SECRET_KEY"</a:t>
            </a: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connection = </a:t>
            </a:r>
            <a:r>
              <a:rPr>
                <a:solidFill>
                  <a:srgbClr val="569CD6"/>
                </a:solidFill>
              </a:rPr>
              <a:t>new</a:t>
            </a:r>
            <a:r>
              <a:t> Connection(clusterApiUrl(</a:t>
            </a:r>
            <a:r>
              <a:rPr>
                <a:solidFill>
                  <a:srgbClr val="CE9178"/>
                </a:solidFill>
              </a:rPr>
              <a:t>"devnet"</a:t>
            </a: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console.log(</a:t>
            </a:r>
          </a:p>
          <a:p>
            <a:pPr algn="l" defTabSz="457200">
              <a:defRPr>
                <a:solidFill>
                  <a:srgbClr val="CE9178"/>
                </a:solidFill>
                <a:latin typeface="Menlo Regular"/>
                <a:ea typeface="Menlo Regular"/>
                <a:cs typeface="Menlo Regular"/>
                <a:sym typeface="Menlo Regular"/>
              </a:defRPr>
            </a:pPr>
            <a:r>
              <a:rPr>
                <a:solidFill>
                  <a:srgbClr val="D4D4D4"/>
                </a:solidFill>
              </a:rPr>
              <a:t>  </a:t>
            </a:r>
            <a:r>
              <a:t>`🔑 Loaded our keypair securely, using an env file! Our public key is: </a:t>
            </a:r>
            <a:r>
              <a:rPr>
                <a:solidFill>
                  <a:srgbClr val="569CD6"/>
                </a:solidFill>
              </a:rPr>
              <a:t>${</a:t>
            </a:r>
            <a:r>
              <a:rPr>
                <a:solidFill>
                  <a:srgbClr val="D4D4D4"/>
                </a:solidFill>
              </a:rPr>
              <a:t>sender.publicKey.toBase58()</a:t>
            </a:r>
            <a:r>
              <a:rPr>
                <a:solidFill>
                  <a:srgbClr val="569CD6"/>
                </a:solidFill>
              </a:rPr>
              <a:t>}</a:t>
            </a:r>
            <a:r>
              <a:t>`</a:t>
            </a:r>
            <a:endParaRPr>
              <a:solidFill>
                <a:srgbClr val="D4D4D4"/>
              </a:solidFill>
            </a:endParaRPr>
          </a:p>
          <a:p>
            <a:pPr algn="l" defTabSz="457200">
              <a:defRPr>
                <a:solidFill>
                  <a:srgbClr val="D4D4D4"/>
                </a:solidFill>
                <a:latin typeface="Menlo Regular"/>
                <a:ea typeface="Menlo Regular"/>
                <a:cs typeface="Menlo Regular"/>
                <a:sym typeface="Menlo Regular"/>
              </a:defRPr>
            </a:pPr>
            <a:r>
              <a:t>);</a:t>
            </a:r>
          </a:p>
        </p:txBody>
      </p:sp>
      <p:sp>
        <p:nvSpPr>
          <p:cNvPr id="552" name="1. Load the keypair and connect to devnet (again!)"/>
          <p:cNvSpPr txBox="1"/>
          <p:nvPr/>
        </p:nvSpPr>
        <p:spPr>
          <a:xfrm>
            <a:off x="1682133" y="1543102"/>
            <a:ext cx="19665621" cy="23102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1. Load the keypair and connect to devnet (again!)</a:t>
            </a:r>
          </a:p>
        </p:txBody>
      </p:sp>
      <p:sp>
        <p:nvSpPr>
          <p:cNvPr id="553" name="send-sol.ts"/>
          <p:cNvSpPr txBox="1"/>
          <p:nvPr/>
        </p:nvSpPr>
        <p:spPr>
          <a:xfrm>
            <a:off x="3167816" y="4309897"/>
            <a:ext cx="2383842"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send-sol.ts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7" name="... per previous slide ...…"/>
          <p:cNvSpPr txBox="1"/>
          <p:nvPr/>
        </p:nvSpPr>
        <p:spPr>
          <a:xfrm>
            <a:off x="3723881" y="3644008"/>
            <a:ext cx="16936238" cy="84328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CE9178"/>
                </a:solidFill>
                <a:latin typeface="Menlo Regular"/>
                <a:ea typeface="Menlo Regular"/>
                <a:cs typeface="Menlo Regular"/>
                <a:sym typeface="Menlo Regular"/>
              </a:defRPr>
            </a:pPr>
            <a:r>
              <a:t>... per previous slide ...</a:t>
            </a:r>
          </a:p>
          <a:p>
            <a:pPr algn="l" defTabSz="457200">
              <a:defRPr>
                <a:solidFill>
                  <a:srgbClr val="CE9178"/>
                </a:solidFill>
                <a:latin typeface="Menlo Regular"/>
                <a:ea typeface="Menlo Regular"/>
                <a:cs typeface="Menlo Regular"/>
                <a:sym typeface="Menlo Regular"/>
              </a:defRPr>
            </a:pPr>
          </a:p>
          <a:p>
            <a:pPr algn="l" defTabSz="457200">
              <a:defRPr>
                <a:solidFill>
                  <a:srgbClr val="CE9178"/>
                </a:solidFill>
                <a:latin typeface="Menlo Regular"/>
                <a:ea typeface="Menlo Regular"/>
                <a:cs typeface="Menlo Regular"/>
                <a:sym typeface="Menlo Regular"/>
              </a:defRPr>
            </a:pPr>
            <a:r>
              <a:rPr>
                <a:solidFill>
                  <a:srgbClr val="569CD6"/>
                </a:solidFill>
              </a:rPr>
              <a:t>const</a:t>
            </a:r>
            <a:r>
              <a:rPr>
                <a:solidFill>
                  <a:srgbClr val="D4D4D4"/>
                </a:solidFill>
              </a:rPr>
              <a:t> recipient = </a:t>
            </a:r>
            <a:r>
              <a:rPr>
                <a:solidFill>
                  <a:srgbClr val="569CD6"/>
                </a:solidFill>
              </a:rPr>
              <a:t>new</a:t>
            </a:r>
            <a:r>
              <a:rPr>
                <a:solidFill>
                  <a:srgbClr val="D4D4D4"/>
                </a:solidFill>
              </a:rPr>
              <a:t> PublicKey(SOMEONE_IN_CLASS);</a:t>
            </a:r>
            <a:endParaRPr>
              <a:solidFill>
                <a:srgbClr val="D4D4D4"/>
              </a:solidFill>
            </a:endParaRPr>
          </a:p>
          <a:p>
            <a:pPr algn="l" defTabSz="457200">
              <a:defRPr>
                <a:solidFill>
                  <a:srgbClr val="D4D4D4"/>
                </a:solidFill>
                <a:latin typeface="Menlo Regular"/>
                <a:ea typeface="Menlo Regular"/>
                <a:cs typeface="Menlo Regular"/>
                <a:sym typeface="Menlo Regular"/>
              </a:defRPr>
            </a:pPr>
          </a:p>
          <a:p>
            <a:pPr algn="l" defTabSz="457200">
              <a:defRPr>
                <a:solidFill>
                  <a:srgbClr val="CE9178"/>
                </a:solidFill>
                <a:latin typeface="Menlo Regular"/>
                <a:ea typeface="Menlo Regular"/>
                <a:cs typeface="Menlo Regular"/>
                <a:sym typeface="Menlo Regular"/>
              </a:defRPr>
            </a:pPr>
            <a:r>
              <a:rPr>
                <a:solidFill>
                  <a:srgbClr val="D4D4D4"/>
                </a:solidFill>
              </a:rPr>
              <a:t>console.log(</a:t>
            </a:r>
            <a:r>
              <a:t>`💸 Attempting to send 0.01 SOL to </a:t>
            </a:r>
            <a:r>
              <a:rPr>
                <a:solidFill>
                  <a:srgbClr val="569CD6"/>
                </a:solidFill>
              </a:rPr>
              <a:t>${</a:t>
            </a:r>
            <a:r>
              <a:rPr>
                <a:solidFill>
                  <a:srgbClr val="D4D4D4"/>
                </a:solidFill>
              </a:rPr>
              <a:t>recipient.toBase58()</a:t>
            </a:r>
            <a:r>
              <a:rPr>
                <a:solidFill>
                  <a:srgbClr val="569CD6"/>
                </a:solidFill>
              </a:rPr>
              <a:t>}</a:t>
            </a:r>
            <a:r>
              <a:t>...`</a:t>
            </a:r>
            <a:r>
              <a:rPr>
                <a:solidFill>
                  <a:srgbClr val="D4D4D4"/>
                </a:solidFill>
              </a:rPr>
              <a:t>);</a:t>
            </a:r>
            <a:endParaRPr>
              <a:solidFill>
                <a:srgbClr val="D4D4D4"/>
              </a:solidFill>
            </a:endParaRP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transaction = </a:t>
            </a:r>
            <a:r>
              <a:rPr>
                <a:solidFill>
                  <a:srgbClr val="569CD6"/>
                </a:solidFill>
              </a:rPr>
              <a:t>new</a:t>
            </a:r>
            <a:r>
              <a:t> Transaction();</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sendSolInstruction = SystemProgram.transfer({</a:t>
            </a:r>
          </a:p>
          <a:p>
            <a:pPr algn="l" defTabSz="457200">
              <a:defRPr>
                <a:solidFill>
                  <a:srgbClr val="D4D4D4"/>
                </a:solidFill>
                <a:latin typeface="Menlo Regular"/>
                <a:ea typeface="Menlo Regular"/>
                <a:cs typeface="Menlo Regular"/>
                <a:sym typeface="Menlo Regular"/>
              </a:defRPr>
            </a:pPr>
            <a:r>
              <a:t>  fromPubkey: sender.publicKey,</a:t>
            </a:r>
          </a:p>
          <a:p>
            <a:pPr algn="l" defTabSz="457200">
              <a:defRPr>
                <a:solidFill>
                  <a:srgbClr val="D4D4D4"/>
                </a:solidFill>
                <a:latin typeface="Menlo Regular"/>
                <a:ea typeface="Menlo Regular"/>
                <a:cs typeface="Menlo Regular"/>
                <a:sym typeface="Menlo Regular"/>
              </a:defRPr>
            </a:pPr>
            <a:r>
              <a:t>  toPubkey: recipient,</a:t>
            </a:r>
          </a:p>
          <a:p>
            <a:pPr algn="l" defTabSz="457200">
              <a:defRPr>
                <a:solidFill>
                  <a:srgbClr val="D4D4D4"/>
                </a:solidFill>
                <a:latin typeface="Menlo Regular"/>
                <a:ea typeface="Menlo Regular"/>
                <a:cs typeface="Menlo Regular"/>
                <a:sym typeface="Menlo Regular"/>
              </a:defRPr>
            </a:pPr>
            <a:r>
              <a:t>  lamports: </a:t>
            </a:r>
            <a:r>
              <a:rPr>
                <a:solidFill>
                  <a:srgbClr val="B5CEA8"/>
                </a:solidFill>
              </a:rPr>
              <a:t>0.01</a:t>
            </a:r>
            <a:r>
              <a:t> * LAMPORTS_PER_SOL,</a:t>
            </a:r>
          </a:p>
          <a:p>
            <a:pPr algn="l" defTabSz="457200">
              <a:defRPr>
                <a:solidFill>
                  <a:srgbClr val="D4D4D4"/>
                </a:solidFill>
                <a:latin typeface="Menlo Regular"/>
                <a:ea typeface="Menlo Regular"/>
                <a:cs typeface="Menlo Regular"/>
                <a:sym typeface="Menlo Regular"/>
              </a:defRPr>
            </a:pP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transaction.add(sendSolInstruction);</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signature = </a:t>
            </a:r>
            <a:r>
              <a:rPr>
                <a:solidFill>
                  <a:srgbClr val="569CD6"/>
                </a:solidFill>
              </a:rPr>
              <a:t>await</a:t>
            </a:r>
            <a:r>
              <a:t> sendAndConfirmTransaction(connection, transaction, [</a:t>
            </a:r>
          </a:p>
          <a:p>
            <a:pPr algn="l" defTabSz="457200">
              <a:defRPr>
                <a:solidFill>
                  <a:srgbClr val="D4D4D4"/>
                </a:solidFill>
                <a:latin typeface="Menlo Regular"/>
                <a:ea typeface="Menlo Regular"/>
                <a:cs typeface="Menlo Regular"/>
                <a:sym typeface="Menlo Regular"/>
              </a:defRPr>
            </a:pPr>
            <a:r>
              <a:t>  sender,</a:t>
            </a:r>
          </a:p>
          <a:p>
            <a:pPr algn="l" defTabSz="457200">
              <a:defRPr>
                <a:solidFill>
                  <a:srgbClr val="D4D4D4"/>
                </a:solidFill>
                <a:latin typeface="Menlo Regular"/>
                <a:ea typeface="Menlo Regular"/>
                <a:cs typeface="Menlo Regular"/>
                <a:sym typeface="Menlo Regular"/>
              </a:defRPr>
            </a:pPr>
            <a:r>
              <a:t>]);</a:t>
            </a:r>
          </a:p>
          <a:p>
            <a:pPr algn="l" defTabSz="457200">
              <a:defRPr>
                <a:solidFill>
                  <a:srgbClr val="D4D4D4"/>
                </a:solidFill>
                <a:latin typeface="Menlo Regular"/>
                <a:ea typeface="Menlo Regular"/>
                <a:cs typeface="Menlo Regular"/>
                <a:sym typeface="Menlo Regular"/>
              </a:defRPr>
            </a:pPr>
          </a:p>
          <a:p>
            <a:pPr algn="l" defTabSz="457200">
              <a:defRPr>
                <a:solidFill>
                  <a:srgbClr val="CE9178"/>
                </a:solidFill>
                <a:latin typeface="Menlo Regular"/>
                <a:ea typeface="Menlo Regular"/>
                <a:cs typeface="Menlo Regular"/>
                <a:sym typeface="Menlo Regular"/>
              </a:defRPr>
            </a:pPr>
            <a:r>
              <a:rPr>
                <a:solidFill>
                  <a:srgbClr val="D4D4D4"/>
                </a:solidFill>
              </a:rPr>
              <a:t>console.log(</a:t>
            </a:r>
            <a:r>
              <a:t>`✅ Transaction confirmed, signature: </a:t>
            </a:r>
            <a:r>
              <a:rPr>
                <a:solidFill>
                  <a:srgbClr val="569CD6"/>
                </a:solidFill>
              </a:rPr>
              <a:t>${</a:t>
            </a:r>
            <a:r>
              <a:rPr>
                <a:solidFill>
                  <a:srgbClr val="D4D4D4"/>
                </a:solidFill>
              </a:rPr>
              <a:t>signature</a:t>
            </a:r>
            <a:r>
              <a:rPr>
                <a:solidFill>
                  <a:srgbClr val="569CD6"/>
                </a:solidFill>
              </a:rPr>
              <a:t>}</a:t>
            </a:r>
            <a:r>
              <a:t>!`</a:t>
            </a:r>
            <a:r>
              <a:rPr>
                <a:solidFill>
                  <a:srgbClr val="D4D4D4"/>
                </a:solidFill>
              </a:rPr>
              <a:t>);</a:t>
            </a:r>
          </a:p>
        </p:txBody>
      </p:sp>
      <p:sp>
        <p:nvSpPr>
          <p:cNvPr id="558" name="2. Make a transaction, add an instruction to send 0.01 SOL to a classmate, and run it!"/>
          <p:cNvSpPr txBox="1"/>
          <p:nvPr/>
        </p:nvSpPr>
        <p:spPr>
          <a:xfrm>
            <a:off x="1408463" y="37917"/>
            <a:ext cx="19790588" cy="23102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2. Make a transaction, add an instruction to send 0.01 SOL to a classmate, and run it!</a:t>
            </a:r>
          </a:p>
        </p:txBody>
      </p:sp>
      <p:sp>
        <p:nvSpPr>
          <p:cNvPr id="559" name="send-sol.ts (continued)"/>
          <p:cNvSpPr txBox="1"/>
          <p:nvPr/>
        </p:nvSpPr>
        <p:spPr>
          <a:xfrm>
            <a:off x="2585603" y="2501749"/>
            <a:ext cx="4780484"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send-sol.ts (continued)</a:t>
            </a:r>
          </a:p>
        </p:txBody>
      </p:sp>
      <p:sp>
        <p:nvSpPr>
          <p:cNvPr id="560" name="npx esrun send-sol.ts"/>
          <p:cNvSpPr txBox="1"/>
          <p:nvPr/>
        </p:nvSpPr>
        <p:spPr>
          <a:xfrm>
            <a:off x="-2697505" y="12584168"/>
            <a:ext cx="16936239" cy="114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3600">
                <a:latin typeface="Andale Mono"/>
                <a:ea typeface="Andale Mono"/>
                <a:cs typeface="Andale Mono"/>
                <a:sym typeface="Andale Mono"/>
              </a:defRPr>
            </a:lvl1pPr>
          </a:lstStyle>
          <a:p>
            <a:pPr/>
            <a:r>
              <a:t>npx esrun send-sol.ts </a:t>
            </a:r>
            <a:endParaRPr>
              <a:solidFill>
                <a:srgbClr val="D4D4D4"/>
              </a:solidFill>
            </a:endParaRP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4" name="3. Check Solana Explorer"/>
          <p:cNvSpPr txBox="1"/>
          <p:nvPr>
            <p:ph type="title"/>
          </p:nvPr>
        </p:nvSpPr>
        <p:spPr>
          <a:prstGeom prst="rect">
            <a:avLst/>
          </a:prstGeom>
        </p:spPr>
        <p:txBody>
          <a:bodyPr/>
          <a:lstStyle/>
          <a:p>
            <a:pPr/>
            <a:r>
              <a:t>3. Check Solana Explorer</a:t>
            </a:r>
          </a:p>
        </p:txBody>
      </p:sp>
      <p:sp>
        <p:nvSpPr>
          <p:cNvPr id="565" name="Remember we are using the devnet network."/>
          <p:cNvSpPr txBox="1"/>
          <p:nvPr>
            <p:ph type="body" idx="21"/>
          </p:nvPr>
        </p:nvSpPr>
        <p:spPr>
          <a:xfrm>
            <a:off x="1206500" y="5092131"/>
            <a:ext cx="10991914" cy="6461845"/>
          </a:xfrm>
          <a:prstGeom prst="rect">
            <a:avLst/>
          </a:prstGeom>
          <a:extLst>
            <a:ext uri="{C572A759-6A51-4108-AA02-DFA0A04FC94B}">
              <ma14:wrappingTextBoxFlag xmlns:ma14="http://schemas.microsoft.com/office/mac/drawingml/2011/main" val="1"/>
            </a:ext>
          </a:extLst>
        </p:spPr>
        <p:txBody>
          <a:bodyPr/>
          <a:lstStyle/>
          <a:p>
            <a:pPr/>
            <a:r>
              <a:t>Remember we are using the </a:t>
            </a:r>
            <a:r>
              <a:rPr>
                <a:solidFill>
                  <a:srgbClr val="1DD89C"/>
                </a:solidFill>
              </a:rPr>
              <a:t>devnet</a:t>
            </a:r>
            <a:r>
              <a:t> network.</a:t>
            </a:r>
          </a:p>
          <a:p>
            <a:pPr/>
          </a:p>
        </p:txBody>
      </p:sp>
      <p:pic>
        <p:nvPicPr>
          <p:cNvPr id="566" name="Screenshot 2024-03-22 at 11.08.02.png" descr="Screenshot 2024-03-22 at 11.08.02.png"/>
          <p:cNvPicPr>
            <a:picLocks noChangeAspect="1"/>
          </p:cNvPicPr>
          <p:nvPr/>
        </p:nvPicPr>
        <p:blipFill>
          <a:blip r:embed="rId2">
            <a:extLst/>
          </a:blip>
          <a:stretch>
            <a:fillRect/>
          </a:stretch>
        </p:blipFill>
        <p:spPr>
          <a:xfrm>
            <a:off x="13567598" y="3287503"/>
            <a:ext cx="10071101" cy="10071101"/>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8" name="const addMemoInstruction = createMemoInstruction(&quot;Hello from Solana!&quot;);…"/>
          <p:cNvSpPr txBox="1"/>
          <p:nvPr/>
        </p:nvSpPr>
        <p:spPr>
          <a:xfrm>
            <a:off x="3723881" y="8095826"/>
            <a:ext cx="16936238" cy="26924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r>
              <a:rPr>
                <a:solidFill>
                  <a:srgbClr val="569CD6"/>
                </a:solidFill>
              </a:rPr>
              <a:t>const</a:t>
            </a:r>
            <a:r>
              <a:t> addMemoInstruction = createMemoInstruction(</a:t>
            </a:r>
            <a:r>
              <a:rPr>
                <a:solidFill>
                  <a:srgbClr val="CE9178"/>
                </a:solidFill>
              </a:rPr>
              <a:t>"Hello from Solana!"</a:t>
            </a: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transaction.add(addMemoInstruction);</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console.log(</a:t>
            </a:r>
            <a:r>
              <a:rPr>
                <a:solidFill>
                  <a:srgbClr val="CE9178"/>
                </a:solidFill>
              </a:rPr>
              <a:t>`📝 memo is </a:t>
            </a:r>
            <a:r>
              <a:rPr>
                <a:solidFill>
                  <a:srgbClr val="569CD6"/>
                </a:solidFill>
              </a:rPr>
              <a:t>${</a:t>
            </a:r>
            <a:r>
              <a:t>memoText</a:t>
            </a:r>
            <a:r>
              <a:rPr>
                <a:solidFill>
                  <a:srgbClr val="569CD6"/>
                </a:solidFill>
              </a:rPr>
              <a:t>}</a:t>
            </a:r>
            <a:r>
              <a:rPr>
                <a:solidFill>
                  <a:srgbClr val="CE9178"/>
                </a:solidFill>
              </a:rPr>
              <a:t>...`</a:t>
            </a:r>
            <a:r>
              <a:t>);</a:t>
            </a:r>
          </a:p>
        </p:txBody>
      </p:sp>
      <p:sp>
        <p:nvSpPr>
          <p:cNvPr id="569" name="4. Add a second instruction and run it again!"/>
          <p:cNvSpPr txBox="1"/>
          <p:nvPr/>
        </p:nvSpPr>
        <p:spPr>
          <a:xfrm>
            <a:off x="1244261" y="268313"/>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4. Add a second instruction and run it again!</a:t>
            </a:r>
          </a:p>
        </p:txBody>
      </p:sp>
      <p:sp>
        <p:nvSpPr>
          <p:cNvPr id="570" name="send-sol.ts (continued)"/>
          <p:cNvSpPr txBox="1"/>
          <p:nvPr/>
        </p:nvSpPr>
        <p:spPr>
          <a:xfrm>
            <a:off x="2585603" y="2501749"/>
            <a:ext cx="4780484"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send-sol.ts (continued)</a:t>
            </a:r>
          </a:p>
        </p:txBody>
      </p:sp>
      <p:sp>
        <p:nvSpPr>
          <p:cNvPr id="571" name="npx esrun send-sol.ts"/>
          <p:cNvSpPr txBox="1"/>
          <p:nvPr/>
        </p:nvSpPr>
        <p:spPr>
          <a:xfrm>
            <a:off x="-2775289" y="12645516"/>
            <a:ext cx="16936238" cy="114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3600">
                <a:latin typeface="Andale Mono"/>
                <a:ea typeface="Andale Mono"/>
                <a:cs typeface="Andale Mono"/>
                <a:sym typeface="Andale Mono"/>
              </a:defRPr>
            </a:lvl1pPr>
          </a:lstStyle>
          <a:p>
            <a:pPr/>
            <a:r>
              <a:t>npx esrun send-sol.ts </a:t>
            </a:r>
            <a:endParaRPr>
              <a:solidFill>
                <a:srgbClr val="D4D4D4"/>
              </a:solidFill>
            </a:endParaRPr>
          </a:p>
        </p:txBody>
      </p:sp>
      <p:sp>
        <p:nvSpPr>
          <p:cNvPr id="572" name="import { createMemoInstruction } from &quot;@solana/spl-memo&quot;;"/>
          <p:cNvSpPr txBox="1"/>
          <p:nvPr/>
        </p:nvSpPr>
        <p:spPr>
          <a:xfrm>
            <a:off x="3723881" y="4993937"/>
            <a:ext cx="16936238" cy="12192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r>
              <a:rPr>
                <a:solidFill>
                  <a:srgbClr val="569CD6"/>
                </a:solidFill>
              </a:rPr>
              <a:t>import</a:t>
            </a:r>
            <a:r>
              <a:t> { createMemoInstruction } </a:t>
            </a:r>
            <a:r>
              <a:rPr>
                <a:solidFill>
                  <a:srgbClr val="569CD6"/>
                </a:solidFill>
              </a:rPr>
              <a:t>from</a:t>
            </a:r>
            <a:r>
              <a:t> </a:t>
            </a:r>
            <a:r>
              <a:rPr>
                <a:solidFill>
                  <a:srgbClr val="CE9178"/>
                </a:solidFill>
              </a:rPr>
              <a:t>"@solana/spl-memo"</a:t>
            </a:r>
            <a:r>
              <a:t>;</a:t>
            </a:r>
          </a:p>
        </p:txBody>
      </p:sp>
      <p:sp>
        <p:nvSpPr>
          <p:cNvPr id="573" name="Add this just after 'transaction.add(sendSolInstruction)'..."/>
          <p:cNvSpPr txBox="1"/>
          <p:nvPr/>
        </p:nvSpPr>
        <p:spPr>
          <a:xfrm>
            <a:off x="2617769" y="6717289"/>
            <a:ext cx="29477368" cy="1181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sz="3600"/>
            </a:lvl1pPr>
          </a:lstStyle>
          <a:p>
            <a:pPr/>
            <a:r>
              <a:t>Add this just after 'transaction.add(sendSolInstruction)'...</a:t>
            </a:r>
          </a:p>
        </p:txBody>
      </p:sp>
      <p:sp>
        <p:nvSpPr>
          <p:cNvPr id="574" name="Add this to your imports:"/>
          <p:cNvSpPr txBox="1"/>
          <p:nvPr/>
        </p:nvSpPr>
        <p:spPr>
          <a:xfrm>
            <a:off x="2617769" y="3681053"/>
            <a:ext cx="29477368" cy="118099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sz="3600"/>
            </a:lvl1pPr>
          </a:lstStyle>
          <a:p>
            <a:pPr/>
            <a:r>
              <a:t>Add this to your imports:</a:t>
            </a:r>
          </a:p>
        </p:txBody>
      </p:sp>
      <p:sp>
        <p:nvSpPr>
          <p:cNvPr id="575" name="npm i@solana/spl-memo"/>
          <p:cNvSpPr txBox="1"/>
          <p:nvPr/>
        </p:nvSpPr>
        <p:spPr>
          <a:xfrm>
            <a:off x="2754851" y="11846387"/>
            <a:ext cx="58759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5500">
              <a:defRPr sz="3600">
                <a:latin typeface="Andale Mono"/>
                <a:ea typeface="Andale Mono"/>
                <a:cs typeface="Andale Mono"/>
                <a:sym typeface="Andale Mono"/>
              </a:defRPr>
            </a:lvl1pPr>
          </a:lstStyle>
          <a:p>
            <a:pPr/>
            <a:r>
              <a:t>npm i@solana/spl-memo</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9" name="5. Check Solana Explorer again"/>
          <p:cNvSpPr txBox="1"/>
          <p:nvPr>
            <p:ph type="title"/>
          </p:nvPr>
        </p:nvSpPr>
        <p:spPr>
          <a:prstGeom prst="rect">
            <a:avLst/>
          </a:prstGeom>
        </p:spPr>
        <p:txBody>
          <a:bodyPr/>
          <a:lstStyle/>
          <a:p>
            <a:pPr/>
            <a:r>
              <a:t>5. Check Solana Explorer again</a:t>
            </a:r>
          </a:p>
        </p:txBody>
      </p:sp>
      <p:sp>
        <p:nvSpPr>
          <p:cNvPr id="580" name="Remember we are using the devnet network.…"/>
          <p:cNvSpPr txBox="1"/>
          <p:nvPr>
            <p:ph type="body" idx="21"/>
          </p:nvPr>
        </p:nvSpPr>
        <p:spPr>
          <a:xfrm>
            <a:off x="1206500" y="5092131"/>
            <a:ext cx="10991914" cy="6461845"/>
          </a:xfrm>
          <a:prstGeom prst="rect">
            <a:avLst/>
          </a:prstGeom>
          <a:extLst>
            <a:ext uri="{C572A759-6A51-4108-AA02-DFA0A04FC94B}">
              <ma14:wrappingTextBoxFlag xmlns:ma14="http://schemas.microsoft.com/office/mac/drawingml/2011/main" val="1"/>
            </a:ext>
          </a:extLst>
        </p:spPr>
        <p:txBody>
          <a:bodyPr/>
          <a:lstStyle/>
          <a:p>
            <a:pPr/>
            <a:r>
              <a:t>Remember we are using the </a:t>
            </a:r>
            <a:r>
              <a:rPr>
                <a:solidFill>
                  <a:srgbClr val="1DD89C"/>
                </a:solidFill>
              </a:rPr>
              <a:t>devnet</a:t>
            </a:r>
            <a:r>
              <a:t> network.</a:t>
            </a:r>
          </a:p>
          <a:p>
            <a:pPr/>
          </a:p>
          <a:p>
            <a:pPr/>
            <a:r>
              <a:t>What were the fees? What is this in USD?</a:t>
            </a:r>
          </a:p>
          <a:p>
            <a:pPr/>
          </a:p>
        </p:txBody>
      </p:sp>
      <p:pic>
        <p:nvPicPr>
          <p:cNvPr id="581" name="Screenshot 2024-03-22 at 11.08.02.png" descr="Screenshot 2024-03-22 at 11.08.02.png"/>
          <p:cNvPicPr>
            <a:picLocks noChangeAspect="1"/>
          </p:cNvPicPr>
          <p:nvPr/>
        </p:nvPicPr>
        <p:blipFill>
          <a:blip r:embed="rId2">
            <a:extLst/>
          </a:blip>
          <a:stretch>
            <a:fillRect/>
          </a:stretch>
        </p:blipFill>
        <p:spPr>
          <a:xfrm>
            <a:off x="13567598" y="3287503"/>
            <a:ext cx="10071101" cy="10071101"/>
          </a:xfrm>
          <a:prstGeom prst="rect">
            <a:avLst/>
          </a:prstGeom>
          <a:ln w="12700">
            <a:miter lim="400000"/>
          </a:ln>
        </p:spPr>
      </p:pic>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3" name="Lesson 3 feedback"/>
          <p:cNvSpPr txBox="1"/>
          <p:nvPr>
            <p:ph type="title"/>
          </p:nvPr>
        </p:nvSpPr>
        <p:spPr>
          <a:xfrm>
            <a:off x="1187777" y="5743879"/>
            <a:ext cx="9779001" cy="1435101"/>
          </a:xfrm>
          <a:prstGeom prst="rect">
            <a:avLst/>
          </a:prstGeom>
        </p:spPr>
        <p:txBody>
          <a:bodyPr/>
          <a:lstStyle/>
          <a:p>
            <a:pPr/>
            <a:r>
              <a:t>Lesson 3 feedback</a:t>
            </a:r>
          </a:p>
        </p:txBody>
      </p:sp>
      <p:sp>
        <p:nvSpPr>
          <p:cNvPr id="584" name="Let us know what you think!"/>
          <p:cNvSpPr txBox="1"/>
          <p:nvPr>
            <p:ph type="body" idx="21"/>
          </p:nvPr>
        </p:nvSpPr>
        <p:spPr>
          <a:xfrm>
            <a:off x="1187777" y="7037341"/>
            <a:ext cx="9779001" cy="934780"/>
          </a:xfrm>
          <a:prstGeom prst="rect">
            <a:avLst/>
          </a:prstGeom>
          <a:extLst>
            <a:ext uri="{C572A759-6A51-4108-AA02-DFA0A04FC94B}">
              <ma14:wrappingTextBoxFlag xmlns:ma14="http://schemas.microsoft.com/office/mac/drawingml/2011/main" val="1"/>
            </a:ext>
          </a:extLst>
        </p:spPr>
        <p:txBody>
          <a:bodyPr/>
          <a:lstStyle/>
          <a:p>
            <a:pPr/>
            <a:r>
              <a:t>Let us know what you think!</a:t>
            </a:r>
          </a:p>
        </p:txBody>
      </p:sp>
      <p:pic>
        <p:nvPicPr>
          <p:cNvPr id="585" name="Large rock formation under dark clouds with a dirt road in the foreground" descr="Large rock formation under dark clouds with a dirt road in the foreground"/>
          <p:cNvPicPr>
            <a:picLocks noChangeAspect="1"/>
          </p:cNvPicPr>
          <p:nvPr>
            <p:ph type="pic" idx="22"/>
          </p:nvPr>
        </p:nvPicPr>
        <p:blipFill>
          <a:blip r:embed="rId2">
            <a:extLst/>
          </a:blip>
          <a:srcRect l="1191" t="0" r="1191" b="0"/>
          <a:stretch>
            <a:fillRect/>
          </a:stretch>
        </p:blipFill>
        <p:spPr>
          <a:xfrm>
            <a:off x="12192000" y="1263848"/>
            <a:ext cx="10922000" cy="11188701"/>
          </a:xfrm>
          <a:prstGeom prst="rect">
            <a:avLst/>
          </a:prstGeom>
        </p:spPr>
      </p:pic>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87" name="Image" descr="Image"/>
          <p:cNvPicPr>
            <a:picLocks noChangeAspect="1"/>
          </p:cNvPicPr>
          <p:nvPr/>
        </p:nvPicPr>
        <p:blipFill>
          <a:blip r:embed="rId3">
            <a:extLst/>
          </a:blip>
          <a:stretch>
            <a:fillRect/>
          </a:stretch>
        </p:blipFill>
        <p:spPr>
          <a:xfrm rot="19800000">
            <a:off x="11319638" y="9843277"/>
            <a:ext cx="26831631" cy="7777827"/>
          </a:xfrm>
          <a:prstGeom prst="rect">
            <a:avLst/>
          </a:prstGeom>
          <a:ln w="12700">
            <a:miter lim="400000"/>
          </a:ln>
        </p:spPr>
      </p:pic>
      <p:pic>
        <p:nvPicPr>
          <p:cNvPr id="588" name="Image" descr="Image"/>
          <p:cNvPicPr>
            <a:picLocks noChangeAspect="1"/>
          </p:cNvPicPr>
          <p:nvPr/>
        </p:nvPicPr>
        <p:blipFill>
          <a:blip r:embed="rId4">
            <a:extLst/>
          </a:blip>
          <a:stretch>
            <a:fillRect/>
          </a:stretch>
        </p:blipFill>
        <p:spPr>
          <a:xfrm rot="19800000">
            <a:off x="-2190364" y="-1788876"/>
            <a:ext cx="12223082" cy="9984552"/>
          </a:xfrm>
          <a:prstGeom prst="rect">
            <a:avLst/>
          </a:prstGeom>
          <a:ln w="12700">
            <a:miter lim="400000"/>
          </a:ln>
        </p:spPr>
      </p:pic>
      <p:pic>
        <p:nvPicPr>
          <p:cNvPr id="589" name="Image" descr="Image"/>
          <p:cNvPicPr>
            <a:picLocks noChangeAspect="1"/>
          </p:cNvPicPr>
          <p:nvPr/>
        </p:nvPicPr>
        <p:blipFill>
          <a:blip r:embed="rId5">
            <a:extLst/>
          </a:blip>
          <a:stretch>
            <a:fillRect/>
          </a:stretch>
        </p:blipFill>
        <p:spPr>
          <a:xfrm rot="19800000">
            <a:off x="7518662" y="-6631305"/>
            <a:ext cx="16952154" cy="17420990"/>
          </a:xfrm>
          <a:prstGeom prst="rect">
            <a:avLst/>
          </a:prstGeom>
          <a:ln w="12700">
            <a:miter lim="400000"/>
          </a:ln>
        </p:spPr>
      </p:pic>
      <p:pic>
        <p:nvPicPr>
          <p:cNvPr id="590" name="pasted-movie.png" descr="pasted-movie.png"/>
          <p:cNvPicPr>
            <a:picLocks noChangeAspect="1"/>
          </p:cNvPicPr>
          <p:nvPr/>
        </p:nvPicPr>
        <p:blipFill>
          <a:blip r:embed="rId6">
            <a:extLst/>
          </a:blip>
          <a:stretch>
            <a:fillRect/>
          </a:stretch>
        </p:blipFill>
        <p:spPr>
          <a:xfrm rot="19923988">
            <a:off x="-41889" y="3556000"/>
            <a:ext cx="8688221" cy="15659607"/>
          </a:xfrm>
          <a:prstGeom prst="rect">
            <a:avLst/>
          </a:prstGeom>
          <a:ln w="12700">
            <a:miter lim="400000"/>
          </a:ln>
        </p:spPr>
      </p:pic>
      <p:sp>
        <p:nvSpPr>
          <p:cNvPr id="591" name="TOKENS"/>
          <p:cNvSpPr txBox="1"/>
          <p:nvPr>
            <p:ph type="subTitle" sz="quarter" idx="1"/>
          </p:nvPr>
        </p:nvSpPr>
        <p:spPr>
          <a:xfrm>
            <a:off x="2555507" y="5314057"/>
            <a:ext cx="19679386" cy="3087886"/>
          </a:xfrm>
          <a:prstGeom prst="rect">
            <a:avLst/>
          </a:prstGeom>
        </p:spPr>
        <p:txBody>
          <a:bodyPr anchor="b"/>
          <a:lstStyle>
            <a:lvl1pPr algn="ctr" defTabSz="635634">
              <a:defRPr sz="19635"/>
            </a:lvl1pPr>
          </a:lstStyle>
          <a:p>
            <a:pPr/>
            <a:r>
              <a:t>TOKENS</a:t>
            </a:r>
          </a:p>
        </p:txBody>
      </p:sp>
      <p:sp>
        <p:nvSpPr>
          <p:cNvPr id="592" name="LESSON 4: MAKE AND TRANSFER"/>
          <p:cNvSpPr txBox="1"/>
          <p:nvPr/>
        </p:nvSpPr>
        <p:spPr>
          <a:xfrm>
            <a:off x="4665319" y="4615978"/>
            <a:ext cx="15459762" cy="11926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7200"/>
            </a:lvl1pPr>
          </a:lstStyle>
          <a:p>
            <a:pPr/>
            <a:r>
              <a:t>LESSON 4: MAKE AND TRANSFER </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96" name="Image" descr="Image"/>
          <p:cNvPicPr>
            <a:picLocks noChangeAspect="1"/>
          </p:cNvPicPr>
          <p:nvPr/>
        </p:nvPicPr>
        <p:blipFill>
          <a:blip r:embed="rId3">
            <a:extLst/>
          </a:blip>
          <a:stretch>
            <a:fillRect/>
          </a:stretch>
        </p:blipFill>
        <p:spPr>
          <a:xfrm>
            <a:off x="-3564762" y="6642877"/>
            <a:ext cx="26831631" cy="7777827"/>
          </a:xfrm>
          <a:prstGeom prst="rect">
            <a:avLst/>
          </a:prstGeom>
          <a:ln w="12700">
            <a:miter lim="400000"/>
          </a:ln>
        </p:spPr>
      </p:pic>
      <p:pic>
        <p:nvPicPr>
          <p:cNvPr id="597" name="Image" descr="Image"/>
          <p:cNvPicPr>
            <a:picLocks noChangeAspect="1"/>
          </p:cNvPicPr>
          <p:nvPr/>
        </p:nvPicPr>
        <p:blipFill>
          <a:blip r:embed="rId4">
            <a:alphaModFix amt="23253"/>
            <a:extLst/>
          </a:blip>
          <a:stretch>
            <a:fillRect/>
          </a:stretch>
        </p:blipFill>
        <p:spPr>
          <a:xfrm>
            <a:off x="-203284" y="-315676"/>
            <a:ext cx="12223083" cy="9984552"/>
          </a:xfrm>
          <a:prstGeom prst="rect">
            <a:avLst/>
          </a:prstGeom>
          <a:ln w="12700">
            <a:miter lim="400000"/>
          </a:ln>
        </p:spPr>
      </p:pic>
      <p:pic>
        <p:nvPicPr>
          <p:cNvPr id="598" name="Image" descr="Image"/>
          <p:cNvPicPr>
            <a:picLocks noChangeAspect="1"/>
          </p:cNvPicPr>
          <p:nvPr/>
        </p:nvPicPr>
        <p:blipFill>
          <a:blip r:embed="rId5">
            <a:extLst/>
          </a:blip>
          <a:stretch>
            <a:fillRect/>
          </a:stretch>
        </p:blipFill>
        <p:spPr>
          <a:xfrm>
            <a:off x="8534662" y="-233367"/>
            <a:ext cx="16952154" cy="17420990"/>
          </a:xfrm>
          <a:prstGeom prst="rect">
            <a:avLst/>
          </a:prstGeom>
          <a:ln w="12700">
            <a:miter lim="400000"/>
          </a:ln>
        </p:spPr>
      </p:pic>
      <p:pic>
        <p:nvPicPr>
          <p:cNvPr id="599" name="48ixuTxnXtzHWQ7WwBqSGu.png" descr="48ixuTxnXtzHWQ7WwBqSGu.png"/>
          <p:cNvPicPr>
            <a:picLocks noChangeAspect="1"/>
          </p:cNvPicPr>
          <p:nvPr/>
        </p:nvPicPr>
        <p:blipFill>
          <a:blip r:embed="rId6">
            <a:extLst/>
          </a:blip>
          <a:srcRect l="0" t="0" r="1219" b="499"/>
          <a:stretch>
            <a:fillRect/>
          </a:stretch>
        </p:blipFill>
        <p:spPr>
          <a:xfrm>
            <a:off x="-6908800" y="-14795500"/>
            <a:ext cx="41148000" cy="27851100"/>
          </a:xfrm>
          <a:prstGeom prst="rect">
            <a:avLst/>
          </a:prstGeom>
          <a:ln w="12700">
            <a:miter lim="400000"/>
          </a:ln>
        </p:spPr>
      </p:pic>
      <p:pic>
        <p:nvPicPr>
          <p:cNvPr id="600" name="FFUDX4QEzQ6fwn32BY26zn.png" descr="FFUDX4QEzQ6fwn32BY26zn.png"/>
          <p:cNvPicPr>
            <a:picLocks noChangeAspect="1"/>
          </p:cNvPicPr>
          <p:nvPr/>
        </p:nvPicPr>
        <p:blipFill>
          <a:blip r:embed="rId7">
            <a:extLst/>
          </a:blip>
          <a:stretch>
            <a:fillRect/>
          </a:stretch>
        </p:blipFill>
        <p:spPr>
          <a:xfrm>
            <a:off x="4945853" y="2159000"/>
            <a:ext cx="5571973" cy="3296750"/>
          </a:xfrm>
          <a:prstGeom prst="rect">
            <a:avLst/>
          </a:prstGeom>
          <a:ln w="12700">
            <a:miter lim="400000"/>
          </a:ln>
        </p:spPr>
      </p:pic>
      <p:pic>
        <p:nvPicPr>
          <p:cNvPr id="601" name="2NgSTVF4gCWS4uos9wFo8T.png" descr="2NgSTVF4gCWS4uos9wFo8T.png"/>
          <p:cNvPicPr>
            <a:picLocks noChangeAspect="1"/>
          </p:cNvPicPr>
          <p:nvPr/>
        </p:nvPicPr>
        <p:blipFill>
          <a:blip r:embed="rId8">
            <a:extLst/>
          </a:blip>
          <a:stretch>
            <a:fillRect/>
          </a:stretch>
        </p:blipFill>
        <p:spPr>
          <a:xfrm>
            <a:off x="15646400" y="7740419"/>
            <a:ext cx="6096000" cy="358140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05" name="Image" descr="Image"/>
          <p:cNvPicPr>
            <a:picLocks noChangeAspect="1"/>
          </p:cNvPicPr>
          <p:nvPr/>
        </p:nvPicPr>
        <p:blipFill>
          <a:blip r:embed="rId3">
            <a:extLst/>
          </a:blip>
          <a:stretch>
            <a:fillRect/>
          </a:stretch>
        </p:blipFill>
        <p:spPr>
          <a:xfrm>
            <a:off x="-3564762" y="6642877"/>
            <a:ext cx="26831631" cy="7777827"/>
          </a:xfrm>
          <a:prstGeom prst="rect">
            <a:avLst/>
          </a:prstGeom>
          <a:ln w="12700">
            <a:miter lim="400000"/>
          </a:ln>
        </p:spPr>
      </p:pic>
      <p:pic>
        <p:nvPicPr>
          <p:cNvPr id="606" name="Image" descr="Image"/>
          <p:cNvPicPr>
            <a:picLocks noChangeAspect="1"/>
          </p:cNvPicPr>
          <p:nvPr/>
        </p:nvPicPr>
        <p:blipFill>
          <a:blip r:embed="rId4">
            <a:alphaModFix amt="23253"/>
            <a:extLst/>
          </a:blip>
          <a:stretch>
            <a:fillRect/>
          </a:stretch>
        </p:blipFill>
        <p:spPr>
          <a:xfrm>
            <a:off x="-203284" y="-315676"/>
            <a:ext cx="12223083" cy="9984552"/>
          </a:xfrm>
          <a:prstGeom prst="rect">
            <a:avLst/>
          </a:prstGeom>
          <a:ln w="12700">
            <a:miter lim="400000"/>
          </a:ln>
        </p:spPr>
      </p:pic>
      <p:pic>
        <p:nvPicPr>
          <p:cNvPr id="607" name="Image" descr="Image"/>
          <p:cNvPicPr>
            <a:picLocks noChangeAspect="1"/>
          </p:cNvPicPr>
          <p:nvPr/>
        </p:nvPicPr>
        <p:blipFill>
          <a:blip r:embed="rId5">
            <a:extLst/>
          </a:blip>
          <a:stretch>
            <a:fillRect/>
          </a:stretch>
        </p:blipFill>
        <p:spPr>
          <a:xfrm>
            <a:off x="8534662" y="-233367"/>
            <a:ext cx="16952154" cy="17420990"/>
          </a:xfrm>
          <a:prstGeom prst="rect">
            <a:avLst/>
          </a:prstGeom>
          <a:ln w="12700">
            <a:miter lim="400000"/>
          </a:ln>
        </p:spPr>
      </p:pic>
      <p:pic>
        <p:nvPicPr>
          <p:cNvPr id="608" name="48ixuTxnXtzHWQ7WwBqSGu.png" descr="48ixuTxnXtzHWQ7WwBqSGu.png"/>
          <p:cNvPicPr>
            <a:picLocks noChangeAspect="1"/>
          </p:cNvPicPr>
          <p:nvPr/>
        </p:nvPicPr>
        <p:blipFill>
          <a:blip r:embed="rId6">
            <a:extLst/>
          </a:blip>
          <a:srcRect l="0" t="0" r="1219" b="499"/>
          <a:stretch>
            <a:fillRect/>
          </a:stretch>
        </p:blipFill>
        <p:spPr>
          <a:xfrm>
            <a:off x="-6908800" y="-14795500"/>
            <a:ext cx="41148000" cy="27851100"/>
          </a:xfrm>
          <a:prstGeom prst="rect">
            <a:avLst/>
          </a:prstGeom>
          <a:ln w="12700">
            <a:miter lim="400000"/>
          </a:ln>
        </p:spPr>
      </p:pic>
      <p:pic>
        <p:nvPicPr>
          <p:cNvPr id="609" name="FFUDX4QEzQ6fwn32BY26zn.png" descr="FFUDX4QEzQ6fwn32BY26zn.png"/>
          <p:cNvPicPr>
            <a:picLocks noChangeAspect="1"/>
          </p:cNvPicPr>
          <p:nvPr/>
        </p:nvPicPr>
        <p:blipFill>
          <a:blip r:embed="rId7">
            <a:extLst/>
          </a:blip>
          <a:stretch>
            <a:fillRect/>
          </a:stretch>
        </p:blipFill>
        <p:spPr>
          <a:xfrm>
            <a:off x="12036349" y="6454225"/>
            <a:ext cx="3872900" cy="2291466"/>
          </a:xfrm>
          <a:prstGeom prst="rect">
            <a:avLst/>
          </a:prstGeom>
          <a:ln w="12700">
            <a:miter lim="400000"/>
          </a:ln>
        </p:spPr>
      </p:pic>
      <p:pic>
        <p:nvPicPr>
          <p:cNvPr id="610" name="94QGGjaYNJVBt4UitwBbvG.png" descr="94QGGjaYNJVBt4UitwBbvG.png"/>
          <p:cNvPicPr>
            <a:picLocks noChangeAspect="1"/>
          </p:cNvPicPr>
          <p:nvPr/>
        </p:nvPicPr>
        <p:blipFill>
          <a:blip r:embed="rId8">
            <a:extLst/>
          </a:blip>
          <a:stretch>
            <a:fillRect/>
          </a:stretch>
        </p:blipFill>
        <p:spPr>
          <a:xfrm>
            <a:off x="5279053" y="2387600"/>
            <a:ext cx="4045523" cy="2393601"/>
          </a:xfrm>
          <a:prstGeom prst="rect">
            <a:avLst/>
          </a:prstGeom>
          <a:ln w="12700">
            <a:miter lim="400000"/>
          </a:ln>
        </p:spPr>
      </p:pic>
      <p:sp>
        <p:nvSpPr>
          <p:cNvPr id="611" name="USDC is one one many SPL tokens.…"/>
          <p:cNvSpPr txBox="1"/>
          <p:nvPr/>
        </p:nvSpPr>
        <p:spPr>
          <a:xfrm>
            <a:off x="952500" y="7300868"/>
            <a:ext cx="10991914" cy="646184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825500">
              <a:defRPr b="1" sz="3200"/>
            </a:pPr>
            <a:r>
              <a:t>USDC is one one many SPL tokens. </a:t>
            </a:r>
          </a:p>
          <a:p>
            <a:pPr algn="l" defTabSz="825500">
              <a:defRPr b="1" sz="3200"/>
            </a:pPr>
          </a:p>
          <a:p>
            <a:pPr algn="l" defTabSz="825500">
              <a:defRPr b="1" sz="3200"/>
            </a:pPr>
            <a:r>
              <a:t>Each token has a unique </a:t>
            </a:r>
            <a:r>
              <a:rPr>
                <a:solidFill>
                  <a:srgbClr val="1DD79B"/>
                </a:solidFill>
              </a:rPr>
              <a:t>mint address</a:t>
            </a:r>
            <a:r>
              <a:t> that </a:t>
            </a:r>
          </a:p>
          <a:p>
            <a:pPr algn="l" defTabSz="825500">
              <a:defRPr b="1" sz="3200"/>
            </a:pPr>
            <a:r>
              <a:t>controls the token's supply.</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9" name="_4ef105bf-7967-490f-8fa0-3aebcbafa68a.jpeg" descr="_4ef105bf-7967-490f-8fa0-3aebcbafa68a.jpeg"/>
          <p:cNvPicPr>
            <a:picLocks noChangeAspect="1"/>
          </p:cNvPicPr>
          <p:nvPr/>
        </p:nvPicPr>
        <p:blipFill>
          <a:blip r:embed="rId2">
            <a:extLst/>
          </a:blip>
          <a:stretch>
            <a:fillRect/>
          </a:stretch>
        </p:blipFill>
        <p:spPr>
          <a:xfrm>
            <a:off x="-109443838" y="-74832946"/>
            <a:ext cx="159464078" cy="159464078"/>
          </a:xfrm>
          <a:prstGeom prst="rect">
            <a:avLst/>
          </a:prstGeom>
          <a:ln w="12700">
            <a:miter lim="400000"/>
          </a:ln>
        </p:spPr>
      </p:pic>
      <p:pic>
        <p:nvPicPr>
          <p:cNvPr id="190" name="Image" descr="Image"/>
          <p:cNvPicPr>
            <a:picLocks noChangeAspect="1"/>
          </p:cNvPicPr>
          <p:nvPr/>
        </p:nvPicPr>
        <p:blipFill>
          <a:blip r:embed="rId3">
            <a:extLst/>
          </a:blip>
          <a:srcRect l="46548" t="42229" r="0" b="0"/>
          <a:stretch>
            <a:fillRect/>
          </a:stretch>
        </p:blipFill>
        <p:spPr>
          <a:xfrm>
            <a:off x="-203284" y="-315676"/>
            <a:ext cx="6533483" cy="5768152"/>
          </a:xfrm>
          <a:prstGeom prst="rect">
            <a:avLst/>
          </a:prstGeom>
          <a:ln w="12700">
            <a:miter lim="400000"/>
          </a:ln>
        </p:spPr>
      </p:pic>
      <p:pic>
        <p:nvPicPr>
          <p:cNvPr id="191" name="pasted-movie.png" descr="pasted-movie.png"/>
          <p:cNvPicPr>
            <a:picLocks noChangeAspect="1"/>
          </p:cNvPicPr>
          <p:nvPr/>
        </p:nvPicPr>
        <p:blipFill>
          <a:blip r:embed="rId4">
            <a:extLst/>
          </a:blip>
          <a:stretch>
            <a:fillRect/>
          </a:stretch>
        </p:blipFill>
        <p:spPr>
          <a:xfrm rot="20936061">
            <a:off x="-1046343" y="3932965"/>
            <a:ext cx="7609875" cy="13716001"/>
          </a:xfrm>
          <a:prstGeom prst="rect">
            <a:avLst/>
          </a:prstGeom>
          <a:ln w="12700">
            <a:miter lim="400000"/>
          </a:ln>
        </p:spPr>
      </p:pic>
      <p:pic>
        <p:nvPicPr>
          <p:cNvPr id="192" name="pasted-movie.png" descr="pasted-movie.png"/>
          <p:cNvPicPr>
            <a:picLocks noChangeAspect="1"/>
          </p:cNvPicPr>
          <p:nvPr/>
        </p:nvPicPr>
        <p:blipFill>
          <a:blip r:embed="rId5">
            <a:extLst/>
          </a:blip>
          <a:stretch>
            <a:fillRect/>
          </a:stretch>
        </p:blipFill>
        <p:spPr>
          <a:xfrm rot="20410241">
            <a:off x="18954418" y="-4713496"/>
            <a:ext cx="6445851" cy="12714496"/>
          </a:xfrm>
          <a:prstGeom prst="rect">
            <a:avLst/>
          </a:prstGeom>
          <a:ln w="12700">
            <a:miter lim="400000"/>
          </a:ln>
        </p:spPr>
      </p:pic>
      <p:sp>
        <p:nvSpPr>
          <p:cNvPr id="193" name="CRYPTO"/>
          <p:cNvSpPr txBox="1"/>
          <p:nvPr/>
        </p:nvSpPr>
        <p:spPr>
          <a:xfrm>
            <a:off x="1617852" y="5697179"/>
            <a:ext cx="10441992" cy="307739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9600"/>
            </a:lvl1pPr>
          </a:lstStyle>
          <a:p>
            <a:pPr/>
            <a:r>
              <a:t>CRYPTO</a:t>
            </a:r>
          </a:p>
        </p:txBody>
      </p:sp>
      <p:sp>
        <p:nvSpPr>
          <p:cNvPr id="194" name="GRAPHY"/>
          <p:cNvSpPr txBox="1"/>
          <p:nvPr/>
        </p:nvSpPr>
        <p:spPr>
          <a:xfrm>
            <a:off x="12095150" y="5697179"/>
            <a:ext cx="10670998" cy="307739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9600"/>
            </a:lvl1pPr>
          </a:lstStyle>
          <a:p>
            <a:pPr/>
            <a:r>
              <a:t>GRAPHY</a:t>
            </a:r>
          </a:p>
        </p:txBody>
      </p:sp>
      <p:sp>
        <p:nvSpPr>
          <p:cNvPr id="195" name="LESSON 1: INTRODUCTION TO"/>
          <p:cNvSpPr txBox="1"/>
          <p:nvPr/>
        </p:nvSpPr>
        <p:spPr>
          <a:xfrm>
            <a:off x="5317997" y="4941424"/>
            <a:ext cx="13748005" cy="11926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7200"/>
            </a:lvl1pPr>
          </a:lstStyle>
          <a:p>
            <a:pPr/>
            <a:r>
              <a:t>LESSON 1: INTRODUCTION TO</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Object"/>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15" name="Image" descr="Image"/>
          <p:cNvPicPr>
            <a:picLocks noChangeAspect="1"/>
          </p:cNvPicPr>
          <p:nvPr/>
        </p:nvPicPr>
        <p:blipFill>
          <a:blip r:embed="rId3">
            <a:extLst/>
          </a:blip>
          <a:stretch>
            <a:fillRect/>
          </a:stretch>
        </p:blipFill>
        <p:spPr>
          <a:xfrm>
            <a:off x="-3564762" y="6642877"/>
            <a:ext cx="26831631" cy="7777827"/>
          </a:xfrm>
          <a:prstGeom prst="rect">
            <a:avLst/>
          </a:prstGeom>
          <a:ln w="12700">
            <a:miter lim="400000"/>
          </a:ln>
        </p:spPr>
      </p:pic>
      <p:pic>
        <p:nvPicPr>
          <p:cNvPr id="616" name="Image" descr="Image"/>
          <p:cNvPicPr>
            <a:picLocks noChangeAspect="1"/>
          </p:cNvPicPr>
          <p:nvPr/>
        </p:nvPicPr>
        <p:blipFill>
          <a:blip r:embed="rId4">
            <a:alphaModFix amt="23253"/>
            <a:extLst/>
          </a:blip>
          <a:stretch>
            <a:fillRect/>
          </a:stretch>
        </p:blipFill>
        <p:spPr>
          <a:xfrm>
            <a:off x="-94057" y="-333880"/>
            <a:ext cx="12223083" cy="9984552"/>
          </a:xfrm>
          <a:prstGeom prst="rect">
            <a:avLst/>
          </a:prstGeom>
          <a:ln w="12700">
            <a:miter lim="400000"/>
          </a:ln>
        </p:spPr>
      </p:pic>
      <p:pic>
        <p:nvPicPr>
          <p:cNvPr id="617" name="Image" descr="Image"/>
          <p:cNvPicPr>
            <a:picLocks noChangeAspect="1"/>
          </p:cNvPicPr>
          <p:nvPr/>
        </p:nvPicPr>
        <p:blipFill>
          <a:blip r:embed="rId5">
            <a:extLst/>
          </a:blip>
          <a:stretch>
            <a:fillRect/>
          </a:stretch>
        </p:blipFill>
        <p:spPr>
          <a:xfrm>
            <a:off x="8534662" y="-233367"/>
            <a:ext cx="16952154" cy="17420990"/>
          </a:xfrm>
          <a:prstGeom prst="rect">
            <a:avLst/>
          </a:prstGeom>
          <a:ln w="12700">
            <a:miter lim="400000"/>
          </a:ln>
        </p:spPr>
      </p:pic>
      <p:pic>
        <p:nvPicPr>
          <p:cNvPr id="618" name="48ixuTxnXtzHWQ7WwBqSGu.png" descr="48ixuTxnXtzHWQ7WwBqSGu.png"/>
          <p:cNvPicPr>
            <a:picLocks noChangeAspect="1"/>
          </p:cNvPicPr>
          <p:nvPr/>
        </p:nvPicPr>
        <p:blipFill>
          <a:blip r:embed="rId6">
            <a:extLst/>
          </a:blip>
          <a:srcRect l="0" t="0" r="1219" b="499"/>
          <a:stretch>
            <a:fillRect/>
          </a:stretch>
        </p:blipFill>
        <p:spPr>
          <a:xfrm>
            <a:off x="-6908800" y="-14795500"/>
            <a:ext cx="41148000" cy="27851100"/>
          </a:xfrm>
          <a:prstGeom prst="rect">
            <a:avLst/>
          </a:prstGeom>
          <a:ln w="12700">
            <a:miter lim="400000"/>
          </a:ln>
        </p:spPr>
      </p:pic>
      <p:pic>
        <p:nvPicPr>
          <p:cNvPr id="619" name="QoT155mD5UQ2nzaxdvxKNs.png" descr="QoT155mD5UQ2nzaxdvxKNs.png"/>
          <p:cNvPicPr>
            <a:picLocks noChangeAspect="1"/>
          </p:cNvPicPr>
          <p:nvPr/>
        </p:nvPicPr>
        <p:blipFill>
          <a:blip r:embed="rId7">
            <a:extLst/>
          </a:blip>
          <a:stretch>
            <a:fillRect/>
          </a:stretch>
        </p:blipFill>
        <p:spPr>
          <a:xfrm>
            <a:off x="5842210" y="2838552"/>
            <a:ext cx="914401" cy="914401"/>
          </a:xfrm>
          <a:prstGeom prst="rect">
            <a:avLst/>
          </a:prstGeom>
          <a:ln w="12700">
            <a:miter lim="400000"/>
          </a:ln>
        </p:spPr>
      </p:pic>
      <p:pic>
        <p:nvPicPr>
          <p:cNvPr id="620" name="QoT155mD5UQ2nzaxdvxKNs.png" descr="QoT155mD5UQ2nzaxdvxKNs.png"/>
          <p:cNvPicPr>
            <a:picLocks noChangeAspect="1"/>
          </p:cNvPicPr>
          <p:nvPr/>
        </p:nvPicPr>
        <p:blipFill>
          <a:blip r:embed="rId7">
            <a:extLst/>
          </a:blip>
          <a:stretch>
            <a:fillRect/>
          </a:stretch>
        </p:blipFill>
        <p:spPr>
          <a:xfrm>
            <a:off x="11734800" y="6400800"/>
            <a:ext cx="914400" cy="914400"/>
          </a:xfrm>
          <a:prstGeom prst="rect">
            <a:avLst/>
          </a:prstGeom>
          <a:ln w="12700">
            <a:miter lim="400000"/>
          </a:ln>
        </p:spPr>
      </p:pic>
      <p:pic>
        <p:nvPicPr>
          <p:cNvPr id="621" name="pasted-movie.png" descr="pasted-movie.png"/>
          <p:cNvPicPr>
            <a:picLocks noChangeAspect="1"/>
          </p:cNvPicPr>
          <p:nvPr/>
        </p:nvPicPr>
        <p:blipFill>
          <a:blip r:embed="rId8">
            <a:extLst/>
          </a:blip>
          <a:stretch>
            <a:fillRect/>
          </a:stretch>
        </p:blipFill>
        <p:spPr>
          <a:xfrm>
            <a:off x="2279650" y="501650"/>
            <a:ext cx="4330700" cy="2705100"/>
          </a:xfrm>
          <a:prstGeom prst="rect">
            <a:avLst/>
          </a:prstGeom>
          <a:ln w="12700">
            <a:miter lim="400000"/>
          </a:ln>
        </p:spPr>
      </p:pic>
      <p:pic>
        <p:nvPicPr>
          <p:cNvPr id="622" name="pasted-movie.png" descr="pasted-movie.png"/>
          <p:cNvPicPr>
            <a:picLocks noChangeAspect="1"/>
          </p:cNvPicPr>
          <p:nvPr/>
        </p:nvPicPr>
        <p:blipFill>
          <a:blip r:embed="rId9">
            <a:extLst/>
          </a:blip>
          <a:stretch>
            <a:fillRect/>
          </a:stretch>
        </p:blipFill>
        <p:spPr>
          <a:xfrm>
            <a:off x="6699250" y="3483041"/>
            <a:ext cx="5346700" cy="2832101"/>
          </a:xfrm>
          <a:prstGeom prst="rect">
            <a:avLst/>
          </a:prstGeom>
          <a:ln w="12700">
            <a:miter lim="400000"/>
          </a:ln>
        </p:spPr>
      </p:pic>
      <p:sp>
        <p:nvSpPr>
          <p:cNvPr id="623" name="Let's mint new tokens and transfer them to Bob!"/>
          <p:cNvSpPr txBox="1"/>
          <p:nvPr/>
        </p:nvSpPr>
        <p:spPr>
          <a:xfrm>
            <a:off x="16068853" y="16386475"/>
            <a:ext cx="4552221" cy="25149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defRPr b="1" sz="3200"/>
            </a:lvl1pPr>
          </a:lstStyle>
          <a:p>
            <a:pPr/>
            <a:r>
              <a:t>Let's mint new tokens and transfer them to Bob!</a:t>
            </a:r>
          </a:p>
        </p:txBody>
      </p:sp>
      <p:sp>
        <p:nvSpPr>
          <p:cNvPr id="624" name="USDC is one one many SPL tokens.…"/>
          <p:cNvSpPr txBox="1"/>
          <p:nvPr/>
        </p:nvSpPr>
        <p:spPr>
          <a:xfrm>
            <a:off x="333547" y="6499871"/>
            <a:ext cx="10991915" cy="646184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825500">
              <a:defRPr b="1" sz="3200"/>
            </a:pPr>
            <a:r>
              <a:t>USDC is one one many SPL tokens. </a:t>
            </a:r>
          </a:p>
          <a:p>
            <a:pPr algn="l" defTabSz="825500">
              <a:defRPr b="1" sz="3200"/>
            </a:pPr>
          </a:p>
          <a:p>
            <a:pPr algn="l" defTabSz="825500">
              <a:defRPr b="1" sz="3200"/>
            </a:pPr>
            <a:r>
              <a:t>Each token has a unique </a:t>
            </a:r>
            <a:r>
              <a:rPr>
                <a:solidFill>
                  <a:srgbClr val="1DD79B"/>
                </a:solidFill>
              </a:rPr>
              <a:t>mint address</a:t>
            </a:r>
            <a:r>
              <a:t> that </a:t>
            </a:r>
          </a:p>
          <a:p>
            <a:pPr algn="l" defTabSz="825500">
              <a:defRPr b="1" sz="3200"/>
            </a:pPr>
            <a:r>
              <a:t>controls the token's supply.</a:t>
            </a:r>
          </a:p>
          <a:p>
            <a:pPr algn="l" defTabSz="825500">
              <a:defRPr b="1" sz="3200"/>
            </a:pPr>
          </a:p>
          <a:p>
            <a:pPr algn="l" defTabSz="825500">
              <a:defRPr b="1" sz="3200"/>
            </a:pPr>
            <a:r>
              <a:t>The mint address includes information about the token, including a </a:t>
            </a:r>
            <a:r>
              <a:rPr>
                <a:solidFill>
                  <a:srgbClr val="730FC3"/>
                </a:solidFill>
              </a:rPr>
              <a:t>mint authority</a:t>
            </a:r>
            <a:r>
              <a:t> - someone allowed to mint new tokens.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28" name="Image" descr="Image"/>
          <p:cNvPicPr>
            <a:picLocks noChangeAspect="1"/>
          </p:cNvPicPr>
          <p:nvPr/>
        </p:nvPicPr>
        <p:blipFill>
          <a:blip r:embed="rId3">
            <a:extLst/>
          </a:blip>
          <a:stretch>
            <a:fillRect/>
          </a:stretch>
        </p:blipFill>
        <p:spPr>
          <a:xfrm>
            <a:off x="-3564762" y="6642877"/>
            <a:ext cx="26831631" cy="7777827"/>
          </a:xfrm>
          <a:prstGeom prst="rect">
            <a:avLst/>
          </a:prstGeom>
          <a:ln w="12700">
            <a:miter lim="400000"/>
          </a:ln>
        </p:spPr>
      </p:pic>
      <p:pic>
        <p:nvPicPr>
          <p:cNvPr id="629" name="Image" descr="Image"/>
          <p:cNvPicPr>
            <a:picLocks noChangeAspect="1"/>
          </p:cNvPicPr>
          <p:nvPr/>
        </p:nvPicPr>
        <p:blipFill>
          <a:blip r:embed="rId4">
            <a:alphaModFix amt="23253"/>
            <a:extLst/>
          </a:blip>
          <a:stretch>
            <a:fillRect/>
          </a:stretch>
        </p:blipFill>
        <p:spPr>
          <a:xfrm>
            <a:off x="-203284" y="-315676"/>
            <a:ext cx="12223083" cy="9984552"/>
          </a:xfrm>
          <a:prstGeom prst="rect">
            <a:avLst/>
          </a:prstGeom>
          <a:ln w="12700">
            <a:miter lim="400000"/>
          </a:ln>
        </p:spPr>
      </p:pic>
      <p:pic>
        <p:nvPicPr>
          <p:cNvPr id="630" name="Image" descr="Image"/>
          <p:cNvPicPr>
            <a:picLocks noChangeAspect="1"/>
          </p:cNvPicPr>
          <p:nvPr/>
        </p:nvPicPr>
        <p:blipFill>
          <a:blip r:embed="rId5">
            <a:extLst/>
          </a:blip>
          <a:stretch>
            <a:fillRect/>
          </a:stretch>
        </p:blipFill>
        <p:spPr>
          <a:xfrm>
            <a:off x="8534662" y="-233367"/>
            <a:ext cx="16952154" cy="17420990"/>
          </a:xfrm>
          <a:prstGeom prst="rect">
            <a:avLst/>
          </a:prstGeom>
          <a:ln w="12700">
            <a:miter lim="400000"/>
          </a:ln>
        </p:spPr>
      </p:pic>
      <p:pic>
        <p:nvPicPr>
          <p:cNvPr id="631" name="48ixuTxnXtzHWQ7WwBqSGu.png" descr="48ixuTxnXtzHWQ7WwBqSGu.png"/>
          <p:cNvPicPr>
            <a:picLocks noChangeAspect="1"/>
          </p:cNvPicPr>
          <p:nvPr/>
        </p:nvPicPr>
        <p:blipFill>
          <a:blip r:embed="rId6">
            <a:extLst/>
          </a:blip>
          <a:srcRect l="0" t="0" r="1219" b="499"/>
          <a:stretch>
            <a:fillRect/>
          </a:stretch>
        </p:blipFill>
        <p:spPr>
          <a:xfrm>
            <a:off x="-6908800" y="-14795500"/>
            <a:ext cx="41148000" cy="27851100"/>
          </a:xfrm>
          <a:prstGeom prst="rect">
            <a:avLst/>
          </a:prstGeom>
          <a:ln w="12700">
            <a:miter lim="400000"/>
          </a:ln>
        </p:spPr>
      </p:pic>
      <p:pic>
        <p:nvPicPr>
          <p:cNvPr id="632" name="QoT155mD5UQ2nzaxdvxKNs.png" descr="QoT155mD5UQ2nzaxdvxKNs.png"/>
          <p:cNvPicPr>
            <a:picLocks noChangeAspect="1"/>
          </p:cNvPicPr>
          <p:nvPr/>
        </p:nvPicPr>
        <p:blipFill>
          <a:blip r:embed="rId7">
            <a:extLst/>
          </a:blip>
          <a:stretch>
            <a:fillRect/>
          </a:stretch>
        </p:blipFill>
        <p:spPr>
          <a:xfrm>
            <a:off x="5842210" y="2838552"/>
            <a:ext cx="914401" cy="914401"/>
          </a:xfrm>
          <a:prstGeom prst="rect">
            <a:avLst/>
          </a:prstGeom>
          <a:ln w="12700">
            <a:miter lim="400000"/>
          </a:ln>
        </p:spPr>
      </p:pic>
      <p:pic>
        <p:nvPicPr>
          <p:cNvPr id="633" name="QoT155mD5UQ2nzaxdvxKNs.png" descr="QoT155mD5UQ2nzaxdvxKNs.png"/>
          <p:cNvPicPr>
            <a:picLocks noChangeAspect="1"/>
          </p:cNvPicPr>
          <p:nvPr/>
        </p:nvPicPr>
        <p:blipFill>
          <a:blip r:embed="rId7">
            <a:extLst/>
          </a:blip>
          <a:stretch>
            <a:fillRect/>
          </a:stretch>
        </p:blipFill>
        <p:spPr>
          <a:xfrm>
            <a:off x="11734800" y="6400800"/>
            <a:ext cx="914400" cy="914400"/>
          </a:xfrm>
          <a:prstGeom prst="rect">
            <a:avLst/>
          </a:prstGeom>
          <a:ln w="12700">
            <a:miter lim="400000"/>
          </a:ln>
        </p:spPr>
      </p:pic>
      <p:pic>
        <p:nvPicPr>
          <p:cNvPr id="634" name="pasted-movie.png" descr="pasted-movie.png"/>
          <p:cNvPicPr>
            <a:picLocks noChangeAspect="1"/>
          </p:cNvPicPr>
          <p:nvPr/>
        </p:nvPicPr>
        <p:blipFill>
          <a:blip r:embed="rId8">
            <a:extLst/>
          </a:blip>
          <a:stretch>
            <a:fillRect/>
          </a:stretch>
        </p:blipFill>
        <p:spPr>
          <a:xfrm>
            <a:off x="2279650" y="501650"/>
            <a:ext cx="4330700" cy="2705100"/>
          </a:xfrm>
          <a:prstGeom prst="rect">
            <a:avLst/>
          </a:prstGeom>
          <a:ln w="12700">
            <a:miter lim="400000"/>
          </a:ln>
        </p:spPr>
      </p:pic>
      <p:pic>
        <p:nvPicPr>
          <p:cNvPr id="635" name="6921AR3gf3Xz7abdDmxh9V.png" descr="6921AR3gf3Xz7abdDmxh9V.png"/>
          <p:cNvPicPr>
            <a:picLocks noChangeAspect="1"/>
          </p:cNvPicPr>
          <p:nvPr/>
        </p:nvPicPr>
        <p:blipFill>
          <a:blip r:embed="rId9">
            <a:extLst/>
          </a:blip>
          <a:stretch>
            <a:fillRect/>
          </a:stretch>
        </p:blipFill>
        <p:spPr>
          <a:xfrm>
            <a:off x="13277315" y="6963769"/>
            <a:ext cx="4655084" cy="2734862"/>
          </a:xfrm>
          <a:prstGeom prst="rect">
            <a:avLst/>
          </a:prstGeom>
          <a:ln w="12700">
            <a:miter lim="400000"/>
          </a:ln>
        </p:spPr>
      </p:pic>
      <p:pic>
        <p:nvPicPr>
          <p:cNvPr id="636" name="pasted-movie.png" descr="pasted-movie.png"/>
          <p:cNvPicPr>
            <a:picLocks noChangeAspect="1"/>
          </p:cNvPicPr>
          <p:nvPr/>
        </p:nvPicPr>
        <p:blipFill>
          <a:blip r:embed="rId10">
            <a:extLst/>
          </a:blip>
          <a:stretch>
            <a:fillRect/>
          </a:stretch>
        </p:blipFill>
        <p:spPr>
          <a:xfrm>
            <a:off x="6699250" y="3483041"/>
            <a:ext cx="5346700" cy="2832101"/>
          </a:xfrm>
          <a:prstGeom prst="rect">
            <a:avLst/>
          </a:prstGeom>
          <a:ln w="12700">
            <a:miter lim="400000"/>
          </a:ln>
        </p:spPr>
      </p:pic>
      <p:pic>
        <p:nvPicPr>
          <p:cNvPr id="637" name="NBgMTTns9dV1ir4wC9brce.png" descr="NBgMTTns9dV1ir4wC9brce.png"/>
          <p:cNvPicPr>
            <a:picLocks noChangeAspect="1"/>
          </p:cNvPicPr>
          <p:nvPr/>
        </p:nvPicPr>
        <p:blipFill>
          <a:blip r:embed="rId11">
            <a:extLst/>
          </a:blip>
          <a:stretch>
            <a:fillRect/>
          </a:stretch>
        </p:blipFill>
        <p:spPr>
          <a:xfrm>
            <a:off x="13525500" y="9913234"/>
            <a:ext cx="4987290" cy="2176584"/>
          </a:xfrm>
          <a:prstGeom prst="rect">
            <a:avLst/>
          </a:prstGeom>
          <a:ln w="12700">
            <a:miter lim="400000"/>
          </a:ln>
        </p:spPr>
      </p:pic>
      <p:sp>
        <p:nvSpPr>
          <p:cNvPr id="638" name="Let's...…"/>
          <p:cNvSpPr txBox="1"/>
          <p:nvPr/>
        </p:nvSpPr>
        <p:spPr>
          <a:xfrm>
            <a:off x="1022468" y="6891904"/>
            <a:ext cx="4552221" cy="251492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520065">
              <a:defRPr b="1" sz="2016"/>
            </a:pPr>
            <a:r>
              <a:t>Let's...</a:t>
            </a:r>
          </a:p>
          <a:p>
            <a:pPr algn="l" defTabSz="520065">
              <a:defRPr b="1" sz="2016"/>
            </a:pPr>
          </a:p>
          <a:p>
            <a:pPr marL="373380" indent="-373380" algn="l" defTabSz="520065">
              <a:buSzPct val="100000"/>
              <a:buAutoNum type="arabicPeriod" startAt="1"/>
              <a:defRPr b="1" sz="2016"/>
            </a:pPr>
            <a:r>
              <a:t>Make our own token mint, with our address as the mint authority</a:t>
            </a:r>
          </a:p>
          <a:p>
            <a:pPr marL="373380" indent="-373380" algn="l" defTabSz="520065">
              <a:buSzPct val="100000"/>
              <a:buAutoNum type="arabicPeriod" startAt="1"/>
              <a:defRPr b="1" sz="2016"/>
            </a:pPr>
            <a:r>
              <a:t>Make a PDA for someone to store our tokens</a:t>
            </a:r>
          </a:p>
          <a:p>
            <a:pPr marL="373380" indent="-373380" algn="l" defTabSz="520065">
              <a:buSzPct val="100000"/>
              <a:buAutoNum type="arabicPeriod" startAt="1"/>
              <a:defRPr b="1" sz="2016"/>
            </a:pPr>
            <a:r>
              <a:t>Mint our tokens to their wallet!</a:t>
            </a:r>
          </a:p>
        </p:txBody>
      </p:sp>
      <p:sp>
        <p:nvSpPr>
          <p:cNvPr id="639" name="A token is uniquely defined by it's mint address…"/>
          <p:cNvSpPr txBox="1"/>
          <p:nvPr/>
        </p:nvSpPr>
        <p:spPr>
          <a:xfrm>
            <a:off x="-3971747" y="15530469"/>
            <a:ext cx="10991914" cy="646184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825500">
              <a:defRPr b="1" sz="3200"/>
            </a:pPr>
            <a:r>
              <a:t>A token is uniquely defined by it's mint address</a:t>
            </a:r>
          </a:p>
          <a:p>
            <a:pPr algn="l" defTabSz="825500">
              <a:defRPr b="1" sz="3200"/>
            </a:pPr>
          </a:p>
          <a:p>
            <a:pPr algn="l" defTabSz="825500">
              <a:defRPr b="1" sz="3200"/>
            </a:pPr>
            <a:r>
              <a:t>The mint address includes information about the token, including a mint authority - someone allowed to mint new tokens.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43" name="Image" descr="Image"/>
          <p:cNvPicPr>
            <a:picLocks noChangeAspect="1"/>
          </p:cNvPicPr>
          <p:nvPr/>
        </p:nvPicPr>
        <p:blipFill>
          <a:blip r:embed="rId3">
            <a:extLst/>
          </a:blip>
          <a:stretch>
            <a:fillRect/>
          </a:stretch>
        </p:blipFill>
        <p:spPr>
          <a:xfrm>
            <a:off x="-3564762" y="6642877"/>
            <a:ext cx="26831631" cy="7777827"/>
          </a:xfrm>
          <a:prstGeom prst="rect">
            <a:avLst/>
          </a:prstGeom>
          <a:ln w="12700">
            <a:miter lim="400000"/>
          </a:ln>
        </p:spPr>
      </p:pic>
      <p:pic>
        <p:nvPicPr>
          <p:cNvPr id="644" name="Image" descr="Image"/>
          <p:cNvPicPr>
            <a:picLocks noChangeAspect="1"/>
          </p:cNvPicPr>
          <p:nvPr/>
        </p:nvPicPr>
        <p:blipFill>
          <a:blip r:embed="rId4">
            <a:alphaModFix amt="23253"/>
            <a:extLst/>
          </a:blip>
          <a:stretch>
            <a:fillRect/>
          </a:stretch>
        </p:blipFill>
        <p:spPr>
          <a:xfrm>
            <a:off x="-203284" y="-315676"/>
            <a:ext cx="12223083" cy="9984552"/>
          </a:xfrm>
          <a:prstGeom prst="rect">
            <a:avLst/>
          </a:prstGeom>
          <a:ln w="12700">
            <a:miter lim="400000"/>
          </a:ln>
        </p:spPr>
      </p:pic>
      <p:pic>
        <p:nvPicPr>
          <p:cNvPr id="645" name="Image" descr="Image"/>
          <p:cNvPicPr>
            <a:picLocks noChangeAspect="1"/>
          </p:cNvPicPr>
          <p:nvPr/>
        </p:nvPicPr>
        <p:blipFill>
          <a:blip r:embed="rId5">
            <a:extLst/>
          </a:blip>
          <a:stretch>
            <a:fillRect/>
          </a:stretch>
        </p:blipFill>
        <p:spPr>
          <a:xfrm>
            <a:off x="8534662" y="-233367"/>
            <a:ext cx="16952154" cy="17420990"/>
          </a:xfrm>
          <a:prstGeom prst="rect">
            <a:avLst/>
          </a:prstGeom>
          <a:ln w="12700">
            <a:miter lim="400000"/>
          </a:ln>
        </p:spPr>
      </p:pic>
      <p:pic>
        <p:nvPicPr>
          <p:cNvPr id="646" name="48ixuTxnXtzHWQ7WwBqSGu.png" descr="48ixuTxnXtzHWQ7WwBqSGu.png"/>
          <p:cNvPicPr>
            <a:picLocks noChangeAspect="1"/>
          </p:cNvPicPr>
          <p:nvPr/>
        </p:nvPicPr>
        <p:blipFill>
          <a:blip r:embed="rId6">
            <a:extLst/>
          </a:blip>
          <a:srcRect l="0" t="0" r="1219" b="499"/>
          <a:stretch>
            <a:fillRect/>
          </a:stretch>
        </p:blipFill>
        <p:spPr>
          <a:xfrm>
            <a:off x="-6908800" y="-14795500"/>
            <a:ext cx="41148000" cy="27851100"/>
          </a:xfrm>
          <a:prstGeom prst="rect">
            <a:avLst/>
          </a:prstGeom>
          <a:ln w="12700">
            <a:miter lim="400000"/>
          </a:ln>
        </p:spPr>
      </p:pic>
      <p:pic>
        <p:nvPicPr>
          <p:cNvPr id="647" name="FFUDX4QEzQ6fwn32BY26zn.png" descr="FFUDX4QEzQ6fwn32BY26zn.png"/>
          <p:cNvPicPr>
            <a:picLocks noChangeAspect="1"/>
          </p:cNvPicPr>
          <p:nvPr/>
        </p:nvPicPr>
        <p:blipFill>
          <a:blip r:embed="rId7">
            <a:extLst/>
          </a:blip>
          <a:stretch>
            <a:fillRect/>
          </a:stretch>
        </p:blipFill>
        <p:spPr>
          <a:xfrm>
            <a:off x="12036349" y="6454225"/>
            <a:ext cx="3872900" cy="2291466"/>
          </a:xfrm>
          <a:prstGeom prst="rect">
            <a:avLst/>
          </a:prstGeom>
          <a:ln w="12700">
            <a:miter lim="400000"/>
          </a:ln>
        </p:spPr>
      </p:pic>
      <p:pic>
        <p:nvPicPr>
          <p:cNvPr id="648" name="94QGGjaYNJVBt4UitwBbvG.png" descr="94QGGjaYNJVBt4UitwBbvG.png"/>
          <p:cNvPicPr>
            <a:picLocks noChangeAspect="1"/>
          </p:cNvPicPr>
          <p:nvPr/>
        </p:nvPicPr>
        <p:blipFill>
          <a:blip r:embed="rId8">
            <a:extLst/>
          </a:blip>
          <a:stretch>
            <a:fillRect/>
          </a:stretch>
        </p:blipFill>
        <p:spPr>
          <a:xfrm>
            <a:off x="5279053" y="2387600"/>
            <a:ext cx="4045523" cy="2393601"/>
          </a:xfrm>
          <a:prstGeom prst="rect">
            <a:avLst/>
          </a:prstGeom>
          <a:ln w="12700">
            <a:miter lim="400000"/>
          </a:ln>
        </p:spPr>
      </p:pic>
      <p:pic>
        <p:nvPicPr>
          <p:cNvPr id="649" name="Gfoq5BnH83UqvChGfeXhPg.png" descr="Gfoq5BnH83UqvChGfeXhPg.png"/>
          <p:cNvPicPr>
            <a:picLocks noChangeAspect="1"/>
          </p:cNvPicPr>
          <p:nvPr/>
        </p:nvPicPr>
        <p:blipFill>
          <a:blip r:embed="rId9">
            <a:extLst/>
          </a:blip>
          <a:stretch>
            <a:fillRect/>
          </a:stretch>
        </p:blipFill>
        <p:spPr>
          <a:xfrm>
            <a:off x="2784057" y="130000"/>
            <a:ext cx="3900367" cy="1911945"/>
          </a:xfrm>
          <a:prstGeom prst="rect">
            <a:avLst/>
          </a:prstGeom>
          <a:ln w="12700">
            <a:miter lim="400000"/>
          </a:ln>
        </p:spPr>
      </p:pic>
      <p:pic>
        <p:nvPicPr>
          <p:cNvPr id="650" name="GcbJjyX1Fh9f8ZE5dg18LA.png" descr="GcbJjyX1Fh9f8ZE5dg18LA.png"/>
          <p:cNvPicPr>
            <a:picLocks noChangeAspect="1"/>
          </p:cNvPicPr>
          <p:nvPr/>
        </p:nvPicPr>
        <p:blipFill>
          <a:blip r:embed="rId10">
            <a:extLst/>
          </a:blip>
          <a:stretch>
            <a:fillRect/>
          </a:stretch>
        </p:blipFill>
        <p:spPr>
          <a:xfrm>
            <a:off x="10685757" y="8989017"/>
            <a:ext cx="5250523" cy="2291466"/>
          </a:xfrm>
          <a:prstGeom prst="rect">
            <a:avLst/>
          </a:prstGeom>
          <a:ln w="12700">
            <a:miter lim="400000"/>
          </a:ln>
        </p:spPr>
      </p:pic>
      <p:pic>
        <p:nvPicPr>
          <p:cNvPr id="651" name="2NgSTVF4gCWS4uos9wFo8T.png" descr="2NgSTVF4gCWS4uos9wFo8T.png"/>
          <p:cNvPicPr>
            <a:picLocks noChangeAspect="1"/>
          </p:cNvPicPr>
          <p:nvPr/>
        </p:nvPicPr>
        <p:blipFill>
          <a:blip r:embed="rId11">
            <a:extLst/>
          </a:blip>
          <a:stretch>
            <a:fillRect/>
          </a:stretch>
        </p:blipFill>
        <p:spPr>
          <a:xfrm>
            <a:off x="16510000" y="8121419"/>
            <a:ext cx="3900367" cy="2291466"/>
          </a:xfrm>
          <a:prstGeom prst="rect">
            <a:avLst/>
          </a:prstGeom>
          <a:ln w="12700">
            <a:miter lim="400000"/>
          </a:ln>
        </p:spPr>
      </p:pic>
      <p:pic>
        <p:nvPicPr>
          <p:cNvPr id="652" name="NBgMTTns9dV1ir4wC9brce.png" descr="NBgMTTns9dV1ir4wC9brce.png"/>
          <p:cNvPicPr>
            <a:picLocks noChangeAspect="1"/>
          </p:cNvPicPr>
          <p:nvPr/>
        </p:nvPicPr>
        <p:blipFill>
          <a:blip r:embed="rId12">
            <a:extLst/>
          </a:blip>
          <a:stretch>
            <a:fillRect/>
          </a:stretch>
        </p:blipFill>
        <p:spPr>
          <a:xfrm>
            <a:off x="17233900" y="10421234"/>
            <a:ext cx="4987290" cy="2176584"/>
          </a:xfrm>
          <a:prstGeom prst="rect">
            <a:avLst/>
          </a:prstGeom>
          <a:ln w="12700">
            <a:miter lim="400000"/>
          </a:ln>
        </p:spPr>
      </p:pic>
      <p:pic>
        <p:nvPicPr>
          <p:cNvPr id="653" name="4MNt8NkaTGiZM5tuqF5rLa.png" descr="4MNt8NkaTGiZM5tuqF5rLa.png"/>
          <p:cNvPicPr>
            <a:picLocks noChangeAspect="1"/>
          </p:cNvPicPr>
          <p:nvPr/>
        </p:nvPicPr>
        <p:blipFill>
          <a:blip r:embed="rId13">
            <a:extLst/>
          </a:blip>
          <a:stretch>
            <a:fillRect/>
          </a:stretch>
        </p:blipFill>
        <p:spPr>
          <a:xfrm>
            <a:off x="8483600" y="4597400"/>
            <a:ext cx="4609725" cy="2841214"/>
          </a:xfrm>
          <a:prstGeom prst="rect">
            <a:avLst/>
          </a:prstGeom>
          <a:ln w="12700">
            <a:miter lim="400000"/>
          </a:ln>
        </p:spPr>
      </p:pic>
      <p:sp>
        <p:nvSpPr>
          <p:cNvPr id="654" name="We can transfer SPL tokens just like SOL, except instead of the System Program we use the Token Program to transfer them."/>
          <p:cNvSpPr txBox="1"/>
          <p:nvPr/>
        </p:nvSpPr>
        <p:spPr>
          <a:xfrm>
            <a:off x="749655" y="7702094"/>
            <a:ext cx="7058505" cy="2071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825500">
              <a:defRPr b="1" sz="3200"/>
            </a:pPr>
            <a:r>
              <a:t>We can transfer SPL tokens just like SOL, except instead of the </a:t>
            </a:r>
            <a:r>
              <a:rPr>
                <a:solidFill>
                  <a:srgbClr val="9945FF"/>
                </a:solidFill>
              </a:rPr>
              <a:t>System Program</a:t>
            </a:r>
            <a:r>
              <a:t> we use the </a:t>
            </a:r>
            <a:r>
              <a:rPr>
                <a:solidFill>
                  <a:srgbClr val="14F195"/>
                </a:solidFill>
              </a:rPr>
              <a:t>Token Program</a:t>
            </a:r>
            <a:r>
              <a:t> to transfer them.</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58" name="Image" descr="Image"/>
          <p:cNvPicPr>
            <a:picLocks noChangeAspect="1"/>
          </p:cNvPicPr>
          <p:nvPr/>
        </p:nvPicPr>
        <p:blipFill>
          <a:blip r:embed="rId2">
            <a:extLst/>
          </a:blip>
          <a:stretch>
            <a:fillRect/>
          </a:stretch>
        </p:blipFill>
        <p:spPr>
          <a:xfrm rot="19800000">
            <a:off x="11319638" y="9843277"/>
            <a:ext cx="26831631" cy="7777827"/>
          </a:xfrm>
          <a:prstGeom prst="rect">
            <a:avLst/>
          </a:prstGeom>
          <a:ln w="12700">
            <a:miter lim="400000"/>
          </a:ln>
        </p:spPr>
      </p:pic>
      <p:pic>
        <p:nvPicPr>
          <p:cNvPr id="659" name="Image" descr="Image"/>
          <p:cNvPicPr>
            <a:picLocks noChangeAspect="1"/>
          </p:cNvPicPr>
          <p:nvPr/>
        </p:nvPicPr>
        <p:blipFill>
          <a:blip r:embed="rId3">
            <a:extLst/>
          </a:blip>
          <a:stretch>
            <a:fillRect/>
          </a:stretch>
        </p:blipFill>
        <p:spPr>
          <a:xfrm rot="19800000">
            <a:off x="-2190364" y="-1788876"/>
            <a:ext cx="12223082" cy="9984552"/>
          </a:xfrm>
          <a:prstGeom prst="rect">
            <a:avLst/>
          </a:prstGeom>
          <a:ln w="12700">
            <a:miter lim="400000"/>
          </a:ln>
        </p:spPr>
      </p:pic>
      <p:pic>
        <p:nvPicPr>
          <p:cNvPr id="660" name="Image" descr="Image"/>
          <p:cNvPicPr>
            <a:picLocks noChangeAspect="1"/>
          </p:cNvPicPr>
          <p:nvPr/>
        </p:nvPicPr>
        <p:blipFill>
          <a:blip r:embed="rId4">
            <a:extLst/>
          </a:blip>
          <a:stretch>
            <a:fillRect/>
          </a:stretch>
        </p:blipFill>
        <p:spPr>
          <a:xfrm rot="19800000">
            <a:off x="7518662" y="-6631305"/>
            <a:ext cx="16952154" cy="17420990"/>
          </a:xfrm>
          <a:prstGeom prst="rect">
            <a:avLst/>
          </a:prstGeom>
          <a:ln w="12700">
            <a:miter lim="400000"/>
          </a:ln>
        </p:spPr>
      </p:pic>
      <p:pic>
        <p:nvPicPr>
          <p:cNvPr id="661" name="pasted-movie.png" descr="pasted-movie.png"/>
          <p:cNvPicPr>
            <a:picLocks noChangeAspect="1"/>
          </p:cNvPicPr>
          <p:nvPr/>
        </p:nvPicPr>
        <p:blipFill>
          <a:blip r:embed="rId5">
            <a:extLst/>
          </a:blip>
          <a:stretch>
            <a:fillRect/>
          </a:stretch>
        </p:blipFill>
        <p:spPr>
          <a:xfrm rot="19923988">
            <a:off x="-41889" y="3556000"/>
            <a:ext cx="8688221" cy="15659607"/>
          </a:xfrm>
          <a:prstGeom prst="rect">
            <a:avLst/>
          </a:prstGeom>
          <a:ln w="12700">
            <a:miter lim="400000"/>
          </a:ln>
        </p:spPr>
      </p:pic>
      <p:sp>
        <p:nvSpPr>
          <p:cNvPr id="662" name="LAB"/>
          <p:cNvSpPr txBox="1"/>
          <p:nvPr>
            <p:ph type="subTitle" sz="half" idx="1"/>
          </p:nvPr>
        </p:nvSpPr>
        <p:spPr>
          <a:xfrm>
            <a:off x="1104900" y="4067173"/>
            <a:ext cx="21971000" cy="4024917"/>
          </a:xfrm>
          <a:prstGeom prst="rect">
            <a:avLst/>
          </a:prstGeom>
        </p:spPr>
        <p:txBody>
          <a:bodyPr anchor="b"/>
          <a:lstStyle>
            <a:lvl1pPr algn="ctr">
              <a:defRPr sz="25500"/>
            </a:lvl1pPr>
          </a:lstStyle>
          <a:p>
            <a:pPr/>
            <a:r>
              <a:t>LAB</a:t>
            </a:r>
          </a:p>
        </p:txBody>
      </p:sp>
      <p:sp>
        <p:nvSpPr>
          <p:cNvPr id="663" name="MAKING A TOKEN MINT,…"/>
          <p:cNvSpPr txBox="1"/>
          <p:nvPr/>
        </p:nvSpPr>
        <p:spPr>
          <a:xfrm>
            <a:off x="1308100" y="7866970"/>
            <a:ext cx="21971000" cy="1781857"/>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817244">
              <a:defRPr b="1" sz="5445"/>
            </a:pPr>
            <a:r>
              <a:t>MAKING A TOKEN MINT, </a:t>
            </a:r>
          </a:p>
          <a:p>
            <a:pPr defTabSz="817244">
              <a:defRPr b="1" sz="5445"/>
            </a:pPr>
            <a:r>
              <a:t>AND USING IT TO MINT TOKENS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5" name="npm i @solana/spl-token"/>
          <p:cNvSpPr txBox="1"/>
          <p:nvPr/>
        </p:nvSpPr>
        <p:spPr>
          <a:xfrm>
            <a:off x="3723881" y="7198828"/>
            <a:ext cx="16936238" cy="622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sz="3600">
                <a:latin typeface="Andale Mono"/>
                <a:ea typeface="Andale Mono"/>
                <a:cs typeface="Andale Mono"/>
                <a:sym typeface="Andale Mono"/>
              </a:defRPr>
            </a:lvl1pPr>
          </a:lstStyle>
          <a:p>
            <a:pPr/>
            <a:r>
              <a:t>npm i @solana/spl-token</a:t>
            </a:r>
          </a:p>
        </p:txBody>
      </p:sp>
      <p:sp>
        <p:nvSpPr>
          <p:cNvPr id="666" name="1. Add the @solana/spl-token package"/>
          <p:cNvSpPr txBox="1"/>
          <p:nvPr/>
        </p:nvSpPr>
        <p:spPr>
          <a:xfrm>
            <a:off x="1682133" y="2101902"/>
            <a:ext cx="17577003"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1. Add the @solana/spl-token package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8" name="import { createMint } from &quot;@solana/spl-token&quot;;…"/>
          <p:cNvSpPr txBox="1"/>
          <p:nvPr/>
        </p:nvSpPr>
        <p:spPr>
          <a:xfrm>
            <a:off x="3723881" y="5472808"/>
            <a:ext cx="16936238" cy="47752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CE9178"/>
                </a:solidFill>
                <a:latin typeface="Menlo Regular"/>
                <a:ea typeface="Menlo Regular"/>
                <a:cs typeface="Menlo Regular"/>
                <a:sym typeface="Menlo Regular"/>
              </a:defRPr>
            </a:pPr>
            <a:r>
              <a:rPr>
                <a:solidFill>
                  <a:srgbClr val="569CD6"/>
                </a:solidFill>
              </a:rPr>
              <a:t>import</a:t>
            </a:r>
            <a:r>
              <a:rPr>
                <a:solidFill>
                  <a:srgbClr val="D4D4D4"/>
                </a:solidFill>
              </a:rPr>
              <a:t> { createMint } </a:t>
            </a:r>
            <a:r>
              <a:rPr>
                <a:solidFill>
                  <a:srgbClr val="569CD6"/>
                </a:solidFill>
              </a:rPr>
              <a:t>from</a:t>
            </a:r>
            <a:r>
              <a:rPr>
                <a:solidFill>
                  <a:srgbClr val="D4D4D4"/>
                </a:solidFill>
              </a:rPr>
              <a:t> </a:t>
            </a:r>
            <a:r>
              <a:t>"@solana/spl-token"</a:t>
            </a:r>
            <a:r>
              <a:rPr>
                <a:solidFill>
                  <a:srgbClr val="D4D4D4"/>
                </a:solidFill>
              </a:rPr>
              <a:t>;</a:t>
            </a:r>
            <a:endParaRPr>
              <a:solidFill>
                <a:srgbClr val="D4D4D4"/>
              </a:solidFill>
            </a:endParaRPr>
          </a:p>
          <a:p>
            <a:pPr algn="l" defTabSz="457200">
              <a:defRPr>
                <a:solidFill>
                  <a:srgbClr val="CE9178"/>
                </a:solidFill>
                <a:latin typeface="Menlo Regular"/>
                <a:ea typeface="Menlo Regular"/>
                <a:cs typeface="Menlo Regular"/>
                <a:sym typeface="Menlo Regular"/>
              </a:defRPr>
            </a:pPr>
            <a:r>
              <a:rPr>
                <a:solidFill>
                  <a:srgbClr val="569CD6"/>
                </a:solidFill>
              </a:rPr>
              <a:t>import</a:t>
            </a:r>
            <a:r>
              <a:rPr>
                <a:solidFill>
                  <a:srgbClr val="D4D4D4"/>
                </a:solidFill>
              </a:rPr>
              <a:t> </a:t>
            </a:r>
            <a:r>
              <a:t>"dotenv/config"</a:t>
            </a:r>
            <a:r>
              <a:rPr>
                <a:solidFill>
                  <a:srgbClr val="D4D4D4"/>
                </a:solidFill>
              </a:rPr>
              <a:t>;</a:t>
            </a:r>
            <a:endParaRPr>
              <a:solidFill>
                <a:srgbClr val="D4D4D4"/>
              </a:solidFill>
            </a:endParaRPr>
          </a:p>
          <a:p>
            <a:pPr algn="l" defTabSz="457200">
              <a:defRPr>
                <a:solidFill>
                  <a:srgbClr val="569CD6"/>
                </a:solidFill>
                <a:latin typeface="Menlo Regular"/>
                <a:ea typeface="Menlo Regular"/>
                <a:cs typeface="Menlo Regular"/>
                <a:sym typeface="Menlo Regular"/>
              </a:defRPr>
            </a:pPr>
            <a:r>
              <a:t>import</a:t>
            </a:r>
            <a:r>
              <a:rPr>
                <a:solidFill>
                  <a:srgbClr val="D4D4D4"/>
                </a:solidFill>
              </a:rPr>
              <a:t> {</a:t>
            </a:r>
            <a:endParaRPr>
              <a:solidFill>
                <a:srgbClr val="D4D4D4"/>
              </a:solidFill>
            </a:endParaRPr>
          </a:p>
          <a:p>
            <a:pPr algn="l" defTabSz="457200">
              <a:defRPr>
                <a:solidFill>
                  <a:srgbClr val="D4D4D4"/>
                </a:solidFill>
                <a:latin typeface="Menlo Regular"/>
                <a:ea typeface="Menlo Regular"/>
                <a:cs typeface="Menlo Regular"/>
                <a:sym typeface="Menlo Regular"/>
              </a:defRPr>
            </a:pPr>
            <a:r>
              <a:t>  getKeypairFromEnvironment,</a:t>
            </a:r>
          </a:p>
          <a:p>
            <a:pPr algn="l" defTabSz="457200">
              <a:defRPr>
                <a:solidFill>
                  <a:srgbClr val="D4D4D4"/>
                </a:solidFill>
                <a:latin typeface="Menlo Regular"/>
                <a:ea typeface="Menlo Regular"/>
                <a:cs typeface="Menlo Regular"/>
                <a:sym typeface="Menlo Regular"/>
              </a:defRPr>
            </a:pPr>
            <a:r>
              <a:t>  getExplorerLink,</a:t>
            </a:r>
          </a:p>
          <a:p>
            <a:pPr algn="l" defTabSz="457200">
              <a:defRPr>
                <a:solidFill>
                  <a:srgbClr val="CE9178"/>
                </a:solidFill>
                <a:latin typeface="Menlo Regular"/>
                <a:ea typeface="Menlo Regular"/>
                <a:cs typeface="Menlo Regular"/>
                <a:sym typeface="Menlo Regular"/>
              </a:defRPr>
            </a:pPr>
            <a:r>
              <a:rPr>
                <a:solidFill>
                  <a:srgbClr val="D4D4D4"/>
                </a:solidFill>
              </a:rPr>
              <a:t>} </a:t>
            </a:r>
            <a:r>
              <a:rPr>
                <a:solidFill>
                  <a:srgbClr val="569CD6"/>
                </a:solidFill>
              </a:rPr>
              <a:t>from</a:t>
            </a:r>
            <a:r>
              <a:rPr>
                <a:solidFill>
                  <a:srgbClr val="D4D4D4"/>
                </a:solidFill>
              </a:rPr>
              <a:t> </a:t>
            </a:r>
            <a:r>
              <a:t>"@solana-developers/helpers"</a:t>
            </a:r>
            <a:r>
              <a:rPr>
                <a:solidFill>
                  <a:srgbClr val="D4D4D4"/>
                </a:solidFill>
              </a:rPr>
              <a:t>;</a:t>
            </a:r>
            <a:endParaRPr>
              <a:solidFill>
                <a:srgbClr val="D4D4D4"/>
              </a:solidFill>
            </a:endParaRPr>
          </a:p>
          <a:p>
            <a:pPr algn="l" defTabSz="457200">
              <a:defRPr>
                <a:solidFill>
                  <a:srgbClr val="D4D4D4"/>
                </a:solidFill>
                <a:latin typeface="Menlo Regular"/>
                <a:ea typeface="Menlo Regular"/>
                <a:cs typeface="Menlo Regular"/>
                <a:sym typeface="Menlo Regular"/>
              </a:defRPr>
            </a:pPr>
            <a:r>
              <a:rPr>
                <a:solidFill>
                  <a:srgbClr val="569CD6"/>
                </a:solidFill>
              </a:rPr>
              <a:t>import</a:t>
            </a:r>
            <a:r>
              <a:t> { Connection, clusterApiUrl } </a:t>
            </a:r>
            <a:r>
              <a:rPr>
                <a:solidFill>
                  <a:srgbClr val="569CD6"/>
                </a:solidFill>
              </a:rPr>
              <a:t>from</a:t>
            </a:r>
            <a:r>
              <a:t> </a:t>
            </a:r>
            <a:r>
              <a:rPr>
                <a:solidFill>
                  <a:srgbClr val="CE9178"/>
                </a:solidFill>
              </a:rPr>
              <a:t>"@solana/web3.js"</a:t>
            </a: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connection = </a:t>
            </a:r>
            <a:r>
              <a:rPr>
                <a:solidFill>
                  <a:srgbClr val="569CD6"/>
                </a:solidFill>
              </a:rPr>
              <a:t>new</a:t>
            </a:r>
            <a:r>
              <a:t> Connection(clusterApiUrl(</a:t>
            </a:r>
            <a:r>
              <a:rPr>
                <a:solidFill>
                  <a:srgbClr val="CE9178"/>
                </a:solidFill>
              </a:rPr>
              <a:t>"devnet"</a:t>
            </a: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user = getKeypairFromEnvironment(</a:t>
            </a:r>
            <a:r>
              <a:rPr>
                <a:solidFill>
                  <a:srgbClr val="CE9178"/>
                </a:solidFill>
              </a:rPr>
              <a:t>"SECRET_KEY"</a:t>
            </a:r>
            <a:r>
              <a:t>);</a:t>
            </a:r>
          </a:p>
        </p:txBody>
      </p:sp>
      <p:sp>
        <p:nvSpPr>
          <p:cNvPr id="669" name="2. Load a keypair and connect"/>
          <p:cNvSpPr txBox="1"/>
          <p:nvPr/>
        </p:nvSpPr>
        <p:spPr>
          <a:xfrm>
            <a:off x="1408463" y="596717"/>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2. Load a keypair and connect</a:t>
            </a:r>
          </a:p>
        </p:txBody>
      </p:sp>
      <p:sp>
        <p:nvSpPr>
          <p:cNvPr id="670" name="create-token-mint.ts"/>
          <p:cNvSpPr txBox="1"/>
          <p:nvPr/>
        </p:nvSpPr>
        <p:spPr>
          <a:xfrm>
            <a:off x="2287023" y="2999615"/>
            <a:ext cx="4272992"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create-token-mint.ts</a:t>
            </a:r>
          </a:p>
        </p:txBody>
      </p:sp>
      <p:sp>
        <p:nvSpPr>
          <p:cNvPr id="671" name="Continued on next page...."/>
          <p:cNvSpPr txBox="1"/>
          <p:nvPr/>
        </p:nvSpPr>
        <p:spPr>
          <a:xfrm>
            <a:off x="2287023" y="12086302"/>
            <a:ext cx="5543094"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on next page....</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5" name="...continued…"/>
          <p:cNvSpPr txBox="1"/>
          <p:nvPr/>
        </p:nvSpPr>
        <p:spPr>
          <a:xfrm>
            <a:off x="3723881" y="5091808"/>
            <a:ext cx="16936238" cy="55372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r>
              <a:rPr>
                <a:solidFill>
                  <a:srgbClr val="569CD6"/>
                </a:solidFill>
              </a:rPr>
              <a:t>...continued</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tokenMint = </a:t>
            </a:r>
            <a:r>
              <a:rPr>
                <a:solidFill>
                  <a:srgbClr val="569CD6"/>
                </a:solidFill>
              </a:rPr>
              <a:t>await</a:t>
            </a:r>
            <a:r>
              <a:t> createMint(</a:t>
            </a:r>
          </a:p>
          <a:p>
            <a:pPr algn="l" defTabSz="457200">
              <a:defRPr>
                <a:solidFill>
                  <a:srgbClr val="D4D4D4"/>
                </a:solidFill>
                <a:latin typeface="Menlo Regular"/>
                <a:ea typeface="Menlo Regular"/>
                <a:cs typeface="Menlo Regular"/>
                <a:sym typeface="Menlo Regular"/>
              </a:defRPr>
            </a:pPr>
            <a:r>
              <a:t>  connection,</a:t>
            </a:r>
          </a:p>
          <a:p>
            <a:pPr algn="l" defTabSz="457200">
              <a:defRPr>
                <a:solidFill>
                  <a:srgbClr val="D4D4D4"/>
                </a:solidFill>
                <a:latin typeface="Menlo Regular"/>
                <a:ea typeface="Menlo Regular"/>
                <a:cs typeface="Menlo Regular"/>
                <a:sym typeface="Menlo Regular"/>
              </a:defRPr>
            </a:pPr>
            <a:r>
              <a:t>  user,</a:t>
            </a:r>
          </a:p>
          <a:p>
            <a:pPr algn="l" defTabSz="457200">
              <a:defRPr>
                <a:solidFill>
                  <a:srgbClr val="D4D4D4"/>
                </a:solidFill>
                <a:latin typeface="Menlo Regular"/>
                <a:ea typeface="Menlo Regular"/>
                <a:cs typeface="Menlo Regular"/>
                <a:sym typeface="Menlo Regular"/>
              </a:defRPr>
            </a:pPr>
            <a:r>
              <a:t>  user.publicKey,</a:t>
            </a:r>
          </a:p>
          <a:p>
            <a:pPr algn="l" defTabSz="457200">
              <a:defRPr>
                <a:solidFill>
                  <a:srgbClr val="569CD6"/>
                </a:solidFill>
                <a:latin typeface="Menlo Regular"/>
                <a:ea typeface="Menlo Regular"/>
                <a:cs typeface="Menlo Regular"/>
                <a:sym typeface="Menlo Regular"/>
              </a:defRPr>
            </a:pPr>
            <a:r>
              <a:rPr>
                <a:solidFill>
                  <a:srgbClr val="D4D4D4"/>
                </a:solidFill>
              </a:rPr>
              <a:t>  </a:t>
            </a:r>
            <a:r>
              <a:t>null</a:t>
            </a:r>
            <a:r>
              <a:rPr>
                <a:solidFill>
                  <a:srgbClr val="D4D4D4"/>
                </a:solidFill>
              </a:rPr>
              <a:t>,</a:t>
            </a:r>
            <a:endParaRPr>
              <a:solidFill>
                <a:srgbClr val="D4D4D4"/>
              </a:solidFill>
            </a:endParaRPr>
          </a:p>
          <a:p>
            <a:pPr algn="l" defTabSz="457200">
              <a:defRPr>
                <a:solidFill>
                  <a:srgbClr val="D4D4D4"/>
                </a:solidFill>
                <a:latin typeface="Menlo Regular"/>
                <a:ea typeface="Menlo Regular"/>
                <a:cs typeface="Menlo Regular"/>
                <a:sym typeface="Menlo Regular"/>
              </a:defRPr>
            </a:pPr>
            <a:r>
              <a:t>  </a:t>
            </a:r>
            <a:r>
              <a:rPr>
                <a:solidFill>
                  <a:srgbClr val="B5CEA8"/>
                </a:solidFill>
              </a:rPr>
              <a:t>2</a:t>
            </a:r>
          </a:p>
          <a:p>
            <a:pPr algn="l" defTabSz="457200">
              <a:defRPr>
                <a:solidFill>
                  <a:srgbClr val="D4D4D4"/>
                </a:solidFill>
                <a:latin typeface="Menlo Regular"/>
                <a:ea typeface="Menlo Regular"/>
                <a:cs typeface="Menlo Regular"/>
                <a:sym typeface="Menlo Regular"/>
              </a:defRPr>
            </a:pP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link = getExplorerLink(</a:t>
            </a:r>
            <a:r>
              <a:rPr>
                <a:solidFill>
                  <a:srgbClr val="CE9178"/>
                </a:solidFill>
              </a:rPr>
              <a:t>"address"</a:t>
            </a:r>
            <a:r>
              <a:t>, tokenMint.toString(), </a:t>
            </a:r>
            <a:r>
              <a:rPr>
                <a:solidFill>
                  <a:srgbClr val="CE9178"/>
                </a:solidFill>
              </a:rPr>
              <a:t>"devnet"</a:t>
            </a:r>
            <a:r>
              <a:t>);</a:t>
            </a:r>
          </a:p>
          <a:p>
            <a:pPr algn="l" defTabSz="457200">
              <a:defRPr>
                <a:solidFill>
                  <a:srgbClr val="D4D4D4"/>
                </a:solidFill>
                <a:latin typeface="Menlo Regular"/>
                <a:ea typeface="Menlo Regular"/>
                <a:cs typeface="Menlo Regular"/>
                <a:sym typeface="Menlo Regular"/>
              </a:defRPr>
            </a:pPr>
          </a:p>
          <a:p>
            <a:pPr algn="l" defTabSz="457200">
              <a:defRPr>
                <a:solidFill>
                  <a:srgbClr val="CE9178"/>
                </a:solidFill>
                <a:latin typeface="Menlo Regular"/>
                <a:ea typeface="Menlo Regular"/>
                <a:cs typeface="Menlo Regular"/>
                <a:sym typeface="Menlo Regular"/>
              </a:defRPr>
            </a:pPr>
            <a:r>
              <a:rPr>
                <a:solidFill>
                  <a:srgbClr val="D4D4D4"/>
                </a:solidFill>
              </a:rPr>
              <a:t>console.log(</a:t>
            </a:r>
            <a:r>
              <a:t>`✅ Token Mint: </a:t>
            </a:r>
            <a:r>
              <a:rPr>
                <a:solidFill>
                  <a:srgbClr val="569CD6"/>
                </a:solidFill>
              </a:rPr>
              <a:t>${</a:t>
            </a:r>
            <a:r>
              <a:rPr>
                <a:solidFill>
                  <a:srgbClr val="D4D4D4"/>
                </a:solidFill>
              </a:rPr>
              <a:t>link</a:t>
            </a:r>
            <a:r>
              <a:rPr>
                <a:solidFill>
                  <a:srgbClr val="569CD6"/>
                </a:solidFill>
              </a:rPr>
              <a:t>}</a:t>
            </a:r>
            <a:r>
              <a:t>`</a:t>
            </a:r>
            <a:r>
              <a:rPr>
                <a:solidFill>
                  <a:srgbClr val="D4D4D4"/>
                </a:solidFill>
              </a:rPr>
              <a:t>);</a:t>
            </a:r>
          </a:p>
        </p:txBody>
      </p:sp>
      <p:sp>
        <p:nvSpPr>
          <p:cNvPr id="676" name="3. Make a token mint!"/>
          <p:cNvSpPr txBox="1"/>
          <p:nvPr/>
        </p:nvSpPr>
        <p:spPr>
          <a:xfrm>
            <a:off x="1408463" y="596717"/>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3. Make a token mint!</a:t>
            </a:r>
          </a:p>
        </p:txBody>
      </p:sp>
      <p:sp>
        <p:nvSpPr>
          <p:cNvPr id="677" name="npx esrun create-token-mint.ts"/>
          <p:cNvSpPr txBox="1"/>
          <p:nvPr/>
        </p:nvSpPr>
        <p:spPr>
          <a:xfrm>
            <a:off x="-2597978" y="11586037"/>
            <a:ext cx="16936238" cy="114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3600">
                <a:latin typeface="Andale Mono"/>
                <a:ea typeface="Andale Mono"/>
                <a:cs typeface="Andale Mono"/>
                <a:sym typeface="Andale Mono"/>
              </a:defRPr>
            </a:lvl1pPr>
          </a:lstStyle>
          <a:p>
            <a:pPr/>
            <a:r>
              <a:t>npx esrun create-token-mint.ts</a:t>
            </a:r>
            <a:endParaRPr>
              <a:solidFill>
                <a:srgbClr val="D4D4D4"/>
              </a:solidFill>
            </a:endParaRPr>
          </a:p>
        </p:txBody>
      </p:sp>
      <p:sp>
        <p:nvSpPr>
          <p:cNvPr id="678" name="create-token-mint.ts continued"/>
          <p:cNvSpPr txBox="1"/>
          <p:nvPr/>
        </p:nvSpPr>
        <p:spPr>
          <a:xfrm>
            <a:off x="2834419" y="3499880"/>
            <a:ext cx="6432805"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create-token-mint.ts continued</a:t>
            </a:r>
          </a:p>
        </p:txBody>
      </p:sp>
      <p:pic>
        <p:nvPicPr>
          <p:cNvPr id="679" name="48ixuTxnXtzHWQ7WwBqSGu.png" descr="48ixuTxnXtzHWQ7WwBqSGu.png"/>
          <p:cNvPicPr>
            <a:picLocks noChangeAspect="1"/>
          </p:cNvPicPr>
          <p:nvPr/>
        </p:nvPicPr>
        <p:blipFill>
          <a:blip r:embed="rId3">
            <a:extLst/>
          </a:blip>
          <a:srcRect l="0" t="0" r="1219" b="499"/>
          <a:stretch>
            <a:fillRect/>
          </a:stretch>
        </p:blipFill>
        <p:spPr>
          <a:xfrm>
            <a:off x="2191986" y="-17196692"/>
            <a:ext cx="41148001" cy="27851101"/>
          </a:xfrm>
          <a:prstGeom prst="rect">
            <a:avLst/>
          </a:prstGeom>
          <a:ln w="12700">
            <a:miter lim="400000"/>
          </a:ln>
        </p:spPr>
      </p:pic>
      <p:pic>
        <p:nvPicPr>
          <p:cNvPr id="680" name="pasted-movie.png" descr="pasted-movie.png"/>
          <p:cNvPicPr>
            <a:picLocks noChangeAspect="1"/>
          </p:cNvPicPr>
          <p:nvPr/>
        </p:nvPicPr>
        <p:blipFill>
          <a:blip r:embed="rId4">
            <a:extLst/>
          </a:blip>
          <a:stretch>
            <a:fillRect/>
          </a:stretch>
        </p:blipFill>
        <p:spPr>
          <a:xfrm>
            <a:off x="14817591" y="942428"/>
            <a:ext cx="4834628" cy="3019871"/>
          </a:xfrm>
          <a:prstGeom prst="rect">
            <a:avLst/>
          </a:prstGeom>
          <a:ln w="12700">
            <a:miter lim="400000"/>
          </a:ln>
        </p:spPr>
      </p:pic>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4" name="4. Open Solana Explorer…"/>
          <p:cNvSpPr txBox="1"/>
          <p:nvPr>
            <p:ph type="title"/>
          </p:nvPr>
        </p:nvSpPr>
        <p:spPr>
          <a:xfrm>
            <a:off x="1187777" y="6140450"/>
            <a:ext cx="9779001" cy="1435100"/>
          </a:xfrm>
          <a:prstGeom prst="rect">
            <a:avLst/>
          </a:prstGeom>
        </p:spPr>
        <p:txBody>
          <a:bodyPr/>
          <a:lstStyle/>
          <a:p>
            <a:pPr defTabSz="1365469">
              <a:defRPr spc="-95" sz="4760"/>
            </a:pPr>
            <a:r>
              <a:t>4. Open Solana Explorer</a:t>
            </a:r>
          </a:p>
          <a:p>
            <a:pPr defTabSz="1365469">
              <a:defRPr spc="-95" sz="4760"/>
            </a:pPr>
            <a:r>
              <a:t>and look at the new Token Mint!</a:t>
            </a:r>
          </a:p>
        </p:txBody>
      </p:sp>
      <p:pic>
        <p:nvPicPr>
          <p:cNvPr id="685" name="Large rock formation under dark clouds with a dirt road in the foreground" descr="Large rock formation under dark clouds with a dirt road in the foreground"/>
          <p:cNvPicPr>
            <a:picLocks noChangeAspect="1"/>
          </p:cNvPicPr>
          <p:nvPr>
            <p:ph type="pic" idx="22"/>
          </p:nvPr>
        </p:nvPicPr>
        <p:blipFill>
          <a:blip r:embed="rId2">
            <a:extLst/>
          </a:blip>
          <a:srcRect l="3691" t="0" r="3691" b="0"/>
          <a:stretch>
            <a:fillRect/>
          </a:stretch>
        </p:blipFill>
        <p:spPr>
          <a:xfrm>
            <a:off x="12192000" y="1263848"/>
            <a:ext cx="10922000" cy="11188701"/>
          </a:xfrm>
          <a:prstGeom prst="rect">
            <a:avLst/>
          </a:prstGeom>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7" name="import { getOrCreateAssociatedTokenAccount } from &quot;@solana/spl-token&quot;;…"/>
          <p:cNvSpPr txBox="1"/>
          <p:nvPr/>
        </p:nvSpPr>
        <p:spPr>
          <a:xfrm>
            <a:off x="3520681" y="5025165"/>
            <a:ext cx="16936238" cy="62484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r>
              <a:rPr>
                <a:solidFill>
                  <a:srgbClr val="569CD6"/>
                </a:solidFill>
              </a:rPr>
              <a:t>import</a:t>
            </a:r>
            <a:r>
              <a:t> { getOrCreateAssociatedTokenAccount } </a:t>
            </a:r>
            <a:r>
              <a:rPr>
                <a:solidFill>
                  <a:srgbClr val="569CD6"/>
                </a:solidFill>
              </a:rPr>
              <a:t>from</a:t>
            </a:r>
            <a:r>
              <a:t> </a:t>
            </a:r>
            <a:r>
              <a:rPr>
                <a:solidFill>
                  <a:srgbClr val="CE9178"/>
                </a:solidFill>
              </a:rPr>
              <a:t>"@solana/spl-token"</a:t>
            </a:r>
            <a:r>
              <a:t>;</a:t>
            </a:r>
          </a:p>
          <a:p>
            <a:pPr algn="l" defTabSz="457200">
              <a:defRPr>
                <a:solidFill>
                  <a:srgbClr val="CE9178"/>
                </a:solidFill>
                <a:latin typeface="Menlo Regular"/>
                <a:ea typeface="Menlo Regular"/>
                <a:cs typeface="Menlo Regular"/>
                <a:sym typeface="Menlo Regular"/>
              </a:defRPr>
            </a:pPr>
            <a:r>
              <a:rPr>
                <a:solidFill>
                  <a:srgbClr val="569CD6"/>
                </a:solidFill>
              </a:rPr>
              <a:t>import</a:t>
            </a:r>
            <a:r>
              <a:rPr>
                <a:solidFill>
                  <a:srgbClr val="D4D4D4"/>
                </a:solidFill>
              </a:rPr>
              <a:t> </a:t>
            </a:r>
            <a:r>
              <a:t>"dotenv/config"</a:t>
            </a:r>
            <a:r>
              <a:rPr>
                <a:solidFill>
                  <a:srgbClr val="D4D4D4"/>
                </a:solidFill>
              </a:rPr>
              <a:t>;</a:t>
            </a:r>
            <a:endParaRPr>
              <a:solidFill>
                <a:srgbClr val="D4D4D4"/>
              </a:solidFill>
            </a:endParaRPr>
          </a:p>
          <a:p>
            <a:pPr algn="l" defTabSz="457200">
              <a:defRPr>
                <a:solidFill>
                  <a:srgbClr val="569CD6"/>
                </a:solidFill>
                <a:latin typeface="Menlo Regular"/>
                <a:ea typeface="Menlo Regular"/>
                <a:cs typeface="Menlo Regular"/>
                <a:sym typeface="Menlo Regular"/>
              </a:defRPr>
            </a:pPr>
            <a:r>
              <a:t>import</a:t>
            </a:r>
            <a:r>
              <a:rPr>
                <a:solidFill>
                  <a:srgbClr val="D4D4D4"/>
                </a:solidFill>
              </a:rPr>
              <a:t> {</a:t>
            </a:r>
            <a:endParaRPr>
              <a:solidFill>
                <a:srgbClr val="D4D4D4"/>
              </a:solidFill>
            </a:endParaRPr>
          </a:p>
          <a:p>
            <a:pPr algn="l" defTabSz="457200">
              <a:defRPr>
                <a:solidFill>
                  <a:srgbClr val="D4D4D4"/>
                </a:solidFill>
                <a:latin typeface="Menlo Regular"/>
                <a:ea typeface="Menlo Regular"/>
                <a:cs typeface="Menlo Regular"/>
                <a:sym typeface="Menlo Regular"/>
              </a:defRPr>
            </a:pPr>
            <a:r>
              <a:t>  getExplorerLink,</a:t>
            </a:r>
          </a:p>
          <a:p>
            <a:pPr algn="l" defTabSz="457200">
              <a:defRPr>
                <a:solidFill>
                  <a:srgbClr val="D4D4D4"/>
                </a:solidFill>
                <a:latin typeface="Menlo Regular"/>
                <a:ea typeface="Menlo Regular"/>
                <a:cs typeface="Menlo Regular"/>
                <a:sym typeface="Menlo Regular"/>
              </a:defRPr>
            </a:pPr>
            <a:r>
              <a:t>  getKeypairFromEnvironment,</a:t>
            </a:r>
          </a:p>
          <a:p>
            <a:pPr algn="l" defTabSz="457200">
              <a:defRPr>
                <a:solidFill>
                  <a:srgbClr val="CE9178"/>
                </a:solidFill>
                <a:latin typeface="Menlo Regular"/>
                <a:ea typeface="Menlo Regular"/>
                <a:cs typeface="Menlo Regular"/>
                <a:sym typeface="Menlo Regular"/>
              </a:defRPr>
            </a:pPr>
            <a:r>
              <a:rPr>
                <a:solidFill>
                  <a:srgbClr val="D4D4D4"/>
                </a:solidFill>
              </a:rPr>
              <a:t>} </a:t>
            </a:r>
            <a:r>
              <a:rPr>
                <a:solidFill>
                  <a:srgbClr val="569CD6"/>
                </a:solidFill>
              </a:rPr>
              <a:t>from</a:t>
            </a:r>
            <a:r>
              <a:rPr>
                <a:solidFill>
                  <a:srgbClr val="D4D4D4"/>
                </a:solidFill>
              </a:rPr>
              <a:t> </a:t>
            </a:r>
            <a:r>
              <a:t>"@solana-developers/helpers"</a:t>
            </a:r>
            <a:r>
              <a:rPr>
                <a:solidFill>
                  <a:srgbClr val="D4D4D4"/>
                </a:solidFill>
              </a:rPr>
              <a:t>;</a:t>
            </a:r>
            <a:endParaRPr>
              <a:solidFill>
                <a:srgbClr val="D4D4D4"/>
              </a:solidFill>
            </a:endParaRPr>
          </a:p>
          <a:p>
            <a:pPr algn="l" defTabSz="457200">
              <a:defRPr>
                <a:solidFill>
                  <a:srgbClr val="D4D4D4"/>
                </a:solidFill>
                <a:latin typeface="Menlo Regular"/>
                <a:ea typeface="Menlo Regular"/>
                <a:cs typeface="Menlo Regular"/>
                <a:sym typeface="Menlo Regular"/>
              </a:defRPr>
            </a:pPr>
            <a:r>
              <a:rPr>
                <a:solidFill>
                  <a:srgbClr val="569CD6"/>
                </a:solidFill>
              </a:rPr>
              <a:t>import</a:t>
            </a:r>
            <a:r>
              <a:t> { Connection, PublicKey, clusterApiUrl } </a:t>
            </a:r>
            <a:r>
              <a:rPr>
                <a:solidFill>
                  <a:srgbClr val="569CD6"/>
                </a:solidFill>
              </a:rPr>
              <a:t>from</a:t>
            </a:r>
            <a:r>
              <a:t> </a:t>
            </a:r>
            <a:r>
              <a:rPr>
                <a:solidFill>
                  <a:srgbClr val="CE9178"/>
                </a:solidFill>
              </a:rPr>
              <a:t>"@solana/web3.js"</a:t>
            </a:r>
            <a:r>
              <a:t>;</a:t>
            </a:r>
          </a:p>
          <a:p>
            <a:pPr algn="l" defTabSz="457200">
              <a:defRPr>
                <a:solidFill>
                  <a:srgbClr val="D4D4D4"/>
                </a:solidFill>
                <a:latin typeface="Menlo Regular"/>
                <a:ea typeface="Menlo Regular"/>
                <a:cs typeface="Menlo Regular"/>
                <a:sym typeface="Menlo Regular"/>
              </a:defRPr>
            </a:pPr>
            <a:r>
              <a:rPr>
                <a:solidFill>
                  <a:srgbClr val="569CD6"/>
                </a:solidFill>
              </a:rPr>
              <a:t>const</a:t>
            </a:r>
            <a:r>
              <a:t> connection = </a:t>
            </a:r>
            <a:r>
              <a:rPr>
                <a:solidFill>
                  <a:srgbClr val="569CD6"/>
                </a:solidFill>
              </a:rPr>
              <a:t>new</a:t>
            </a:r>
            <a:r>
              <a:t> Connection(clusterApiUrl(</a:t>
            </a:r>
            <a:r>
              <a:rPr>
                <a:solidFill>
                  <a:srgbClr val="CE9178"/>
                </a:solidFill>
              </a:rPr>
              <a:t>"devnet"</a:t>
            </a:r>
            <a:r>
              <a:t>)</a:t>
            </a:r>
            <a:r>
              <a:rPr>
                <a:solidFill>
                  <a:srgbClr val="CE9178"/>
                </a:solidFill>
              </a:rPr>
              <a:t>, "confirmed"</a:t>
            </a: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user = getKeypairFromEnvironment(</a:t>
            </a:r>
            <a:r>
              <a:rPr>
                <a:solidFill>
                  <a:srgbClr val="CE9178"/>
                </a:solidFill>
              </a:rPr>
              <a:t>"SECRET_KEY"</a:t>
            </a: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console.log(</a:t>
            </a:r>
          </a:p>
          <a:p>
            <a:pPr algn="l" defTabSz="457200">
              <a:defRPr>
                <a:solidFill>
                  <a:srgbClr val="CE9178"/>
                </a:solidFill>
                <a:latin typeface="Menlo Regular"/>
                <a:ea typeface="Menlo Regular"/>
                <a:cs typeface="Menlo Regular"/>
                <a:sym typeface="Menlo Regular"/>
              </a:defRPr>
            </a:pPr>
            <a:r>
              <a:rPr>
                <a:solidFill>
                  <a:srgbClr val="D4D4D4"/>
                </a:solidFill>
              </a:rPr>
              <a:t>  </a:t>
            </a:r>
            <a:r>
              <a:t>`🔑 Loaded our keypair securely, using an env file! Our public key is: </a:t>
            </a:r>
            <a:r>
              <a:rPr>
                <a:solidFill>
                  <a:srgbClr val="569CD6"/>
                </a:solidFill>
              </a:rPr>
              <a:t>${</a:t>
            </a:r>
            <a:r>
              <a:rPr>
                <a:solidFill>
                  <a:srgbClr val="D4D4D4"/>
                </a:solidFill>
              </a:rPr>
              <a:t>user.publicKey.toBase58()</a:t>
            </a:r>
            <a:r>
              <a:rPr>
                <a:solidFill>
                  <a:srgbClr val="569CD6"/>
                </a:solidFill>
              </a:rPr>
              <a:t>}</a:t>
            </a:r>
            <a:r>
              <a:t>`</a:t>
            </a:r>
            <a:endParaRPr>
              <a:solidFill>
                <a:srgbClr val="D4D4D4"/>
              </a:solidFill>
            </a:endParaRPr>
          </a:p>
          <a:p>
            <a:pPr algn="l" defTabSz="457200">
              <a:defRPr>
                <a:solidFill>
                  <a:srgbClr val="D4D4D4"/>
                </a:solidFill>
                <a:latin typeface="Menlo Regular"/>
                <a:ea typeface="Menlo Regular"/>
                <a:cs typeface="Menlo Regular"/>
                <a:sym typeface="Menlo Regular"/>
              </a:defRPr>
            </a:pPr>
            <a:r>
              <a:t>);</a:t>
            </a:r>
          </a:p>
        </p:txBody>
      </p:sp>
      <p:sp>
        <p:nvSpPr>
          <p:cNvPr id="688" name="create-token-account.ts"/>
          <p:cNvSpPr txBox="1"/>
          <p:nvPr/>
        </p:nvSpPr>
        <p:spPr>
          <a:xfrm>
            <a:off x="2287023" y="2999615"/>
            <a:ext cx="5034687"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create-token-account.ts</a:t>
            </a:r>
          </a:p>
        </p:txBody>
      </p:sp>
      <p:sp>
        <p:nvSpPr>
          <p:cNvPr id="689" name="continued on next slide..."/>
          <p:cNvSpPr txBox="1"/>
          <p:nvPr/>
        </p:nvSpPr>
        <p:spPr>
          <a:xfrm>
            <a:off x="1956823" y="12219815"/>
            <a:ext cx="5255058"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on next slide...</a:t>
            </a:r>
          </a:p>
        </p:txBody>
      </p:sp>
      <p:pic>
        <p:nvPicPr>
          <p:cNvPr id="690" name="48ixuTxnXtzHWQ7WwBqSGu.png" descr="48ixuTxnXtzHWQ7WwBqSGu.png"/>
          <p:cNvPicPr>
            <a:picLocks noChangeAspect="1"/>
          </p:cNvPicPr>
          <p:nvPr/>
        </p:nvPicPr>
        <p:blipFill>
          <a:blip r:embed="rId3">
            <a:extLst/>
          </a:blip>
          <a:srcRect l="0" t="0" r="1219" b="499"/>
          <a:stretch>
            <a:fillRect/>
          </a:stretch>
        </p:blipFill>
        <p:spPr>
          <a:xfrm>
            <a:off x="2191986" y="-17196692"/>
            <a:ext cx="41148001" cy="27851101"/>
          </a:xfrm>
          <a:prstGeom prst="rect">
            <a:avLst/>
          </a:prstGeom>
          <a:ln w="12700">
            <a:miter lim="400000"/>
          </a:ln>
        </p:spPr>
      </p:pic>
      <p:sp>
        <p:nvSpPr>
          <p:cNvPr id="691" name="5. Make a token account for a recipient"/>
          <p:cNvSpPr txBox="1"/>
          <p:nvPr/>
        </p:nvSpPr>
        <p:spPr>
          <a:xfrm>
            <a:off x="1408463" y="1053917"/>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5. Make a token account for a recipient</a:t>
            </a:r>
          </a:p>
        </p:txBody>
      </p:sp>
      <p:pic>
        <p:nvPicPr>
          <p:cNvPr id="692" name="6921AR3gf3Xz7abdDmxh9V.png" descr="6921AR3gf3Xz7abdDmxh9V.png"/>
          <p:cNvPicPr>
            <a:picLocks noChangeAspect="1"/>
          </p:cNvPicPr>
          <p:nvPr/>
        </p:nvPicPr>
        <p:blipFill>
          <a:blip r:embed="rId4">
            <a:extLst/>
          </a:blip>
          <a:stretch>
            <a:fillRect/>
          </a:stretch>
        </p:blipFill>
        <p:spPr>
          <a:xfrm>
            <a:off x="20842791" y="3878317"/>
            <a:ext cx="3828039" cy="2248973"/>
          </a:xfrm>
          <a:prstGeom prst="rect">
            <a:avLst/>
          </a:prstGeom>
          <a:ln w="12700">
            <a:miter lim="400000"/>
          </a:ln>
        </p:spPr>
      </p:pic>
      <p:pic>
        <p:nvPicPr>
          <p:cNvPr id="693" name="NBgMTTns9dV1ir4wC9brce.png" descr="NBgMTTns9dV1ir4wC9brce.png"/>
          <p:cNvPicPr>
            <a:picLocks noChangeAspect="1"/>
          </p:cNvPicPr>
          <p:nvPr/>
        </p:nvPicPr>
        <p:blipFill>
          <a:blip r:embed="rId5">
            <a:extLst/>
          </a:blip>
          <a:stretch>
            <a:fillRect/>
          </a:stretch>
        </p:blipFill>
        <p:spPr>
          <a:xfrm>
            <a:off x="20957708" y="6072824"/>
            <a:ext cx="3598206" cy="1570352"/>
          </a:xfrm>
          <a:prstGeom prst="rect">
            <a:avLst/>
          </a:prstGeom>
          <a:ln w="12700">
            <a:miter lim="400000"/>
          </a:ln>
        </p:spPr>
      </p:pic>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7" name="// Subtitute in your token mint account from create-token-mint.ts…"/>
          <p:cNvSpPr txBox="1"/>
          <p:nvPr/>
        </p:nvSpPr>
        <p:spPr>
          <a:xfrm>
            <a:off x="3723881" y="3136008"/>
            <a:ext cx="16936238" cy="94488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6A9955"/>
                </a:solidFill>
                <a:latin typeface="Menlo Regular"/>
                <a:ea typeface="Menlo Regular"/>
                <a:cs typeface="Menlo Regular"/>
                <a:sym typeface="Menlo Regular"/>
              </a:defRPr>
            </a:pPr>
            <a:r>
              <a:t>// Subtitute in your token mint account from create-token-mint.ts</a:t>
            </a:r>
            <a:endParaRPr>
              <a:solidFill>
                <a:srgbClr val="D4D4D4"/>
              </a:solidFill>
            </a:endParaRPr>
          </a:p>
          <a:p>
            <a:pPr algn="l" defTabSz="457200">
              <a:defRPr>
                <a:solidFill>
                  <a:srgbClr val="D4D4D4"/>
                </a:solidFill>
                <a:latin typeface="Menlo Regular"/>
                <a:ea typeface="Menlo Regular"/>
                <a:cs typeface="Menlo Regular"/>
                <a:sym typeface="Menlo Regular"/>
              </a:defRPr>
            </a:pPr>
            <a:r>
              <a:rPr>
                <a:solidFill>
                  <a:srgbClr val="569CD6"/>
                </a:solidFill>
              </a:rPr>
              <a:t>const</a:t>
            </a:r>
            <a:r>
              <a:t> tokenMintAccount = </a:t>
            </a:r>
            <a:r>
              <a:rPr>
                <a:solidFill>
                  <a:srgbClr val="569CD6"/>
                </a:solidFill>
              </a:rPr>
              <a:t>new</a:t>
            </a:r>
            <a:r>
              <a:t> PublicKey(</a:t>
            </a:r>
          </a:p>
          <a:p>
            <a:pPr algn="l" defTabSz="457200">
              <a:defRPr>
                <a:solidFill>
                  <a:srgbClr val="CE9178"/>
                </a:solidFill>
                <a:latin typeface="Menlo Regular"/>
                <a:ea typeface="Menlo Regular"/>
                <a:cs typeface="Menlo Regular"/>
                <a:sym typeface="Menlo Regular"/>
              </a:defRPr>
            </a:pPr>
            <a:r>
              <a:rPr>
                <a:solidFill>
                  <a:srgbClr val="D4D4D4"/>
                </a:solidFill>
              </a:rPr>
              <a:t>  </a:t>
            </a:r>
            <a:r>
              <a:t>"HYeUCAqdsQBkqQNHRoBPov42QySDhwM7zAqiorToosbz"</a:t>
            </a:r>
            <a:endParaRPr>
              <a:solidFill>
                <a:srgbClr val="D4D4D4"/>
              </a:solidFill>
            </a:endParaRPr>
          </a:p>
          <a:p>
            <a:pPr algn="l" defTabSz="457200">
              <a:defRPr>
                <a:solidFill>
                  <a:srgbClr val="D4D4D4"/>
                </a:solidFill>
                <a:latin typeface="Menlo Regular"/>
                <a:ea typeface="Menlo Regular"/>
                <a:cs typeface="Menlo Regular"/>
                <a:sym typeface="Menlo Regular"/>
              </a:defRPr>
            </a:pPr>
            <a:r>
              <a:t>);</a:t>
            </a:r>
          </a:p>
          <a:p>
            <a:pPr algn="l" defTabSz="457200">
              <a:defRPr>
                <a:solidFill>
                  <a:srgbClr val="D4D4D4"/>
                </a:solidFill>
                <a:latin typeface="Menlo Regular"/>
                <a:ea typeface="Menlo Regular"/>
                <a:cs typeface="Menlo Regular"/>
                <a:sym typeface="Menlo Regular"/>
              </a:defRPr>
            </a:pPr>
          </a:p>
          <a:p>
            <a:pPr algn="l" defTabSz="457200">
              <a:defRPr>
                <a:solidFill>
                  <a:srgbClr val="6A9955"/>
                </a:solidFill>
                <a:latin typeface="Menlo Regular"/>
                <a:ea typeface="Menlo Regular"/>
                <a:cs typeface="Menlo Regular"/>
                <a:sym typeface="Menlo Regular"/>
              </a:defRPr>
            </a:pPr>
            <a:r>
              <a:t>// Subtitute in a recipient from addresses.ts</a:t>
            </a:r>
            <a:endParaRPr>
              <a:solidFill>
                <a:srgbClr val="D4D4D4"/>
              </a:solidFill>
            </a:endParaRPr>
          </a:p>
          <a:p>
            <a:pPr algn="l" defTabSz="457200">
              <a:defRPr>
                <a:solidFill>
                  <a:srgbClr val="CE9178"/>
                </a:solidFill>
                <a:latin typeface="Menlo Regular"/>
                <a:ea typeface="Menlo Regular"/>
                <a:cs typeface="Menlo Regular"/>
                <a:sym typeface="Menlo Regular"/>
              </a:defRPr>
            </a:pPr>
            <a:r>
              <a:rPr>
                <a:solidFill>
                  <a:srgbClr val="569CD6"/>
                </a:solidFill>
              </a:rPr>
              <a:t>const</a:t>
            </a:r>
            <a:r>
              <a:rPr>
                <a:solidFill>
                  <a:srgbClr val="D4D4D4"/>
                </a:solidFill>
              </a:rPr>
              <a:t> recipient = </a:t>
            </a:r>
            <a:r>
              <a:rPr>
                <a:solidFill>
                  <a:srgbClr val="569CD6"/>
                </a:solidFill>
              </a:rPr>
              <a:t>new</a:t>
            </a:r>
            <a:r>
              <a:rPr>
                <a:solidFill>
                  <a:srgbClr val="D4D4D4"/>
                </a:solidFill>
              </a:rPr>
              <a:t> PublicKey(</a:t>
            </a:r>
            <a:r>
              <a:t>"Hxsgo2tPiu6967VUaEquk232riDKkaqK89wBvdSCgjH7"</a:t>
            </a:r>
            <a:r>
              <a:rPr>
                <a:solidFill>
                  <a:srgbClr val="D4D4D4"/>
                </a:solidFill>
              </a:rPr>
              <a:t>);</a:t>
            </a:r>
            <a:endParaRPr>
              <a:solidFill>
                <a:srgbClr val="D4D4D4"/>
              </a:solidFill>
            </a:endParaRP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tokenAccount = </a:t>
            </a:r>
            <a:r>
              <a:rPr>
                <a:solidFill>
                  <a:srgbClr val="569CD6"/>
                </a:solidFill>
              </a:rPr>
              <a:t>await</a:t>
            </a:r>
            <a:r>
              <a:t> getOrCreateAssociatedTokenAccount(</a:t>
            </a:r>
          </a:p>
          <a:p>
            <a:pPr algn="l" defTabSz="457200">
              <a:defRPr>
                <a:solidFill>
                  <a:srgbClr val="D4D4D4"/>
                </a:solidFill>
                <a:latin typeface="Menlo Regular"/>
                <a:ea typeface="Menlo Regular"/>
                <a:cs typeface="Menlo Regular"/>
                <a:sym typeface="Menlo Regular"/>
              </a:defRPr>
            </a:pPr>
            <a:r>
              <a:t>  connection,</a:t>
            </a:r>
          </a:p>
          <a:p>
            <a:pPr algn="l" defTabSz="457200">
              <a:defRPr>
                <a:solidFill>
                  <a:srgbClr val="D4D4D4"/>
                </a:solidFill>
                <a:latin typeface="Menlo Regular"/>
                <a:ea typeface="Menlo Regular"/>
                <a:cs typeface="Menlo Regular"/>
                <a:sym typeface="Menlo Regular"/>
              </a:defRPr>
            </a:pPr>
            <a:r>
              <a:t>  user,</a:t>
            </a:r>
          </a:p>
          <a:p>
            <a:pPr algn="l" defTabSz="457200">
              <a:defRPr>
                <a:solidFill>
                  <a:srgbClr val="D4D4D4"/>
                </a:solidFill>
                <a:latin typeface="Menlo Regular"/>
                <a:ea typeface="Menlo Regular"/>
                <a:cs typeface="Menlo Regular"/>
                <a:sym typeface="Menlo Regular"/>
              </a:defRPr>
            </a:pPr>
            <a:r>
              <a:t>  tokenMintAccount,</a:t>
            </a:r>
          </a:p>
          <a:p>
            <a:pPr algn="l" defTabSz="457200">
              <a:defRPr>
                <a:solidFill>
                  <a:srgbClr val="D4D4D4"/>
                </a:solidFill>
                <a:latin typeface="Menlo Regular"/>
                <a:ea typeface="Menlo Regular"/>
                <a:cs typeface="Menlo Regular"/>
                <a:sym typeface="Menlo Regular"/>
              </a:defRPr>
            </a:pPr>
            <a:r>
              <a:t>  recipient</a:t>
            </a:r>
          </a:p>
          <a:p>
            <a:pPr algn="l" defTabSz="457200">
              <a:defRPr>
                <a:solidFill>
                  <a:srgbClr val="D4D4D4"/>
                </a:solidFill>
                <a:latin typeface="Menlo Regular"/>
                <a:ea typeface="Menlo Regular"/>
                <a:cs typeface="Menlo Regular"/>
                <a:sym typeface="Menlo Regular"/>
              </a:defRPr>
            </a:pP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console.log(</a:t>
            </a:r>
            <a:r>
              <a:rPr>
                <a:solidFill>
                  <a:srgbClr val="CE9178"/>
                </a:solidFill>
              </a:rPr>
              <a:t>`Token Account: </a:t>
            </a:r>
            <a:r>
              <a:rPr>
                <a:solidFill>
                  <a:srgbClr val="569CD6"/>
                </a:solidFill>
              </a:rPr>
              <a:t>${</a:t>
            </a:r>
            <a:r>
              <a:t>tokenAccount.address.toBase58()</a:t>
            </a:r>
            <a:r>
              <a:rPr>
                <a:solidFill>
                  <a:srgbClr val="569CD6"/>
                </a:solidFill>
              </a:rPr>
              <a:t>}</a:t>
            </a:r>
            <a:r>
              <a:rPr>
                <a:solidFill>
                  <a:srgbClr val="CE9178"/>
                </a:solidFill>
              </a:rPr>
              <a:t>`</a:t>
            </a: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link = getExplorerLink(</a:t>
            </a:r>
          </a:p>
          <a:p>
            <a:pPr algn="l" defTabSz="457200">
              <a:defRPr>
                <a:solidFill>
                  <a:srgbClr val="CE9178"/>
                </a:solidFill>
                <a:latin typeface="Menlo Regular"/>
                <a:ea typeface="Menlo Regular"/>
                <a:cs typeface="Menlo Regular"/>
                <a:sym typeface="Menlo Regular"/>
              </a:defRPr>
            </a:pPr>
            <a:r>
              <a:rPr>
                <a:solidFill>
                  <a:srgbClr val="D4D4D4"/>
                </a:solidFill>
              </a:rPr>
              <a:t>  </a:t>
            </a:r>
            <a:r>
              <a:t>"address"</a:t>
            </a:r>
            <a:r>
              <a:rPr>
                <a:solidFill>
                  <a:srgbClr val="D4D4D4"/>
                </a:solidFill>
              </a:rPr>
              <a:t>,</a:t>
            </a:r>
            <a:endParaRPr>
              <a:solidFill>
                <a:srgbClr val="D4D4D4"/>
              </a:solidFill>
            </a:endParaRPr>
          </a:p>
          <a:p>
            <a:pPr algn="l" defTabSz="457200">
              <a:defRPr>
                <a:solidFill>
                  <a:srgbClr val="D4D4D4"/>
                </a:solidFill>
                <a:latin typeface="Menlo Regular"/>
                <a:ea typeface="Menlo Regular"/>
                <a:cs typeface="Menlo Regular"/>
                <a:sym typeface="Menlo Regular"/>
              </a:defRPr>
            </a:pPr>
            <a:r>
              <a:t>  tokenAccount.address.toBase58(),</a:t>
            </a:r>
          </a:p>
          <a:p>
            <a:pPr algn="l" defTabSz="457200">
              <a:defRPr>
                <a:solidFill>
                  <a:srgbClr val="CE9178"/>
                </a:solidFill>
                <a:latin typeface="Menlo Regular"/>
                <a:ea typeface="Menlo Regular"/>
                <a:cs typeface="Menlo Regular"/>
                <a:sym typeface="Menlo Regular"/>
              </a:defRPr>
            </a:pPr>
            <a:r>
              <a:rPr>
                <a:solidFill>
                  <a:srgbClr val="D4D4D4"/>
                </a:solidFill>
              </a:rPr>
              <a:t>  </a:t>
            </a:r>
            <a:r>
              <a:t>"devnet"</a:t>
            </a:r>
            <a:endParaRPr>
              <a:solidFill>
                <a:srgbClr val="D4D4D4"/>
              </a:solidFill>
            </a:endParaRPr>
          </a:p>
          <a:p>
            <a:pPr algn="l" defTabSz="457200">
              <a:defRPr>
                <a:solidFill>
                  <a:srgbClr val="D4D4D4"/>
                </a:solidFill>
                <a:latin typeface="Menlo Regular"/>
                <a:ea typeface="Menlo Regular"/>
                <a:cs typeface="Menlo Regular"/>
                <a:sym typeface="Menlo Regular"/>
              </a:defRPr>
            </a:pPr>
            <a:r>
              <a:t>);</a:t>
            </a:r>
          </a:p>
          <a:p>
            <a:pPr algn="l" defTabSz="457200">
              <a:defRPr>
                <a:solidFill>
                  <a:srgbClr val="D4D4D4"/>
                </a:solidFill>
                <a:latin typeface="Menlo Regular"/>
                <a:ea typeface="Menlo Regular"/>
                <a:cs typeface="Menlo Regular"/>
                <a:sym typeface="Menlo Regular"/>
              </a:defRPr>
            </a:pPr>
          </a:p>
          <a:p>
            <a:pPr algn="l" defTabSz="457200">
              <a:defRPr>
                <a:solidFill>
                  <a:srgbClr val="CE9178"/>
                </a:solidFill>
                <a:latin typeface="Menlo Regular"/>
                <a:ea typeface="Menlo Regular"/>
                <a:cs typeface="Menlo Regular"/>
                <a:sym typeface="Menlo Regular"/>
              </a:defRPr>
            </a:pPr>
            <a:r>
              <a:rPr>
                <a:solidFill>
                  <a:srgbClr val="D4D4D4"/>
                </a:solidFill>
              </a:rPr>
              <a:t>console.log(</a:t>
            </a:r>
            <a:r>
              <a:t>`✅ Created token Account: </a:t>
            </a:r>
            <a:r>
              <a:rPr>
                <a:solidFill>
                  <a:srgbClr val="569CD6"/>
                </a:solidFill>
              </a:rPr>
              <a:t>${</a:t>
            </a:r>
            <a:r>
              <a:rPr>
                <a:solidFill>
                  <a:srgbClr val="D4D4D4"/>
                </a:solidFill>
              </a:rPr>
              <a:t>link</a:t>
            </a:r>
            <a:r>
              <a:rPr>
                <a:solidFill>
                  <a:srgbClr val="569CD6"/>
                </a:solidFill>
              </a:rPr>
              <a:t>}</a:t>
            </a:r>
            <a:r>
              <a:t>`</a:t>
            </a:r>
            <a:r>
              <a:rPr>
                <a:solidFill>
                  <a:srgbClr val="D4D4D4"/>
                </a:solidFill>
              </a:rPr>
              <a:t>);</a:t>
            </a:r>
          </a:p>
        </p:txBody>
      </p:sp>
      <p:sp>
        <p:nvSpPr>
          <p:cNvPr id="698" name="6. Make a token account for a recipient continued"/>
          <p:cNvSpPr txBox="1"/>
          <p:nvPr/>
        </p:nvSpPr>
        <p:spPr>
          <a:xfrm>
            <a:off x="1103663" y="647517"/>
            <a:ext cx="23259474"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6. Make a token account for a recipient continued</a:t>
            </a:r>
          </a:p>
        </p:txBody>
      </p:sp>
      <p:sp>
        <p:nvSpPr>
          <p:cNvPr id="699" name="create-token-account.ts continued"/>
          <p:cNvSpPr txBox="1"/>
          <p:nvPr/>
        </p:nvSpPr>
        <p:spPr>
          <a:xfrm>
            <a:off x="2337823" y="2288416"/>
            <a:ext cx="7194500"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create-token-account.ts continued</a:t>
            </a:r>
          </a:p>
        </p:txBody>
      </p:sp>
      <p:sp>
        <p:nvSpPr>
          <p:cNvPr id="700" name="npx esrun create-token-account.ts"/>
          <p:cNvSpPr txBox="1"/>
          <p:nvPr/>
        </p:nvSpPr>
        <p:spPr>
          <a:xfrm>
            <a:off x="-1988378" y="12797502"/>
            <a:ext cx="16936238" cy="114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3600">
                <a:latin typeface="Andale Mono"/>
                <a:ea typeface="Andale Mono"/>
                <a:cs typeface="Andale Mono"/>
                <a:sym typeface="Andale Mono"/>
              </a:defRPr>
            </a:lvl1pPr>
          </a:lstStyle>
          <a:p>
            <a:pPr/>
            <a:r>
              <a:t>npx esrun create-token-account.ts</a:t>
            </a:r>
            <a:endParaRPr>
              <a:solidFill>
                <a:srgbClr val="D4D4D4"/>
              </a:solidFill>
            </a:endParaRP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7" name="pasted-movie.png" descr="pasted-movie.png"/>
          <p:cNvPicPr>
            <a:picLocks noChangeAspect="1"/>
          </p:cNvPicPr>
          <p:nvPr/>
        </p:nvPicPr>
        <p:blipFill>
          <a:blip r:embed="rId3">
            <a:extLst/>
          </a:blip>
          <a:stretch>
            <a:fillRect/>
          </a:stretch>
        </p:blipFill>
        <p:spPr>
          <a:xfrm rot="427396">
            <a:off x="-3922316" y="6045200"/>
            <a:ext cx="8688221" cy="15659607"/>
          </a:xfrm>
          <a:prstGeom prst="rect">
            <a:avLst/>
          </a:prstGeom>
          <a:ln w="12700">
            <a:miter lim="400000"/>
          </a:ln>
        </p:spPr>
      </p:pic>
      <p:pic>
        <p:nvPicPr>
          <p:cNvPr id="198" name="pasted-movie.png" descr="pasted-movie.png"/>
          <p:cNvPicPr>
            <a:picLocks noChangeAspect="1"/>
          </p:cNvPicPr>
          <p:nvPr/>
        </p:nvPicPr>
        <p:blipFill>
          <a:blip r:embed="rId4">
            <a:extLst/>
          </a:blip>
          <a:stretch>
            <a:fillRect/>
          </a:stretch>
        </p:blipFill>
        <p:spPr>
          <a:xfrm rot="20177307">
            <a:off x="22866018" y="9118600"/>
            <a:ext cx="6953582" cy="13716000"/>
          </a:xfrm>
          <a:prstGeom prst="rect">
            <a:avLst/>
          </a:prstGeom>
          <a:ln w="12700">
            <a:miter lim="400000"/>
          </a:ln>
        </p:spPr>
      </p:pic>
      <p:pic>
        <p:nvPicPr>
          <p:cNvPr id="199" name="_4ef105bf-7967-490f-8fa0-3aebcbafa68a.jpeg" descr="_4ef105bf-7967-490f-8fa0-3aebcbafa68a.jpeg"/>
          <p:cNvPicPr>
            <a:picLocks noChangeAspect="1"/>
          </p:cNvPicPr>
          <p:nvPr/>
        </p:nvPicPr>
        <p:blipFill>
          <a:blip r:embed="rId5">
            <a:extLst/>
          </a:blip>
          <a:stretch>
            <a:fillRect/>
          </a:stretch>
        </p:blipFill>
        <p:spPr>
          <a:xfrm>
            <a:off x="-939800" y="-3976490"/>
            <a:ext cx="25732979" cy="25732980"/>
          </a:xfrm>
          <a:prstGeom prst="rect">
            <a:avLst/>
          </a:prstGeom>
          <a:ln w="12700">
            <a:miter lim="400000"/>
          </a:ln>
        </p:spPr>
      </p:pic>
      <p:sp>
        <p:nvSpPr>
          <p:cNvPr id="200" name="Rectangle"/>
          <p:cNvSpPr/>
          <p:nvPr/>
        </p:nvSpPr>
        <p:spPr>
          <a:xfrm>
            <a:off x="-1429544" y="-2706192"/>
            <a:ext cx="27751088" cy="19636384"/>
          </a:xfrm>
          <a:prstGeom prst="rect">
            <a:avLst/>
          </a:prstGeom>
          <a:solidFill>
            <a:srgbClr val="000000">
              <a:alpha val="69085"/>
            </a:srgbClr>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201" name="Image" descr="Image"/>
          <p:cNvPicPr>
            <a:picLocks noChangeAspect="1"/>
          </p:cNvPicPr>
          <p:nvPr/>
        </p:nvPicPr>
        <p:blipFill>
          <a:blip r:embed="rId6">
            <a:extLst/>
          </a:blip>
          <a:srcRect l="46548" t="42229" r="0" b="0"/>
          <a:stretch>
            <a:fillRect/>
          </a:stretch>
        </p:blipFill>
        <p:spPr>
          <a:xfrm>
            <a:off x="-203284" y="-315676"/>
            <a:ext cx="6533483" cy="5768152"/>
          </a:xfrm>
          <a:prstGeom prst="rect">
            <a:avLst/>
          </a:prstGeom>
          <a:ln w="12700">
            <a:miter lim="400000"/>
          </a:ln>
        </p:spPr>
      </p:pic>
      <p:sp>
        <p:nvSpPr>
          <p:cNvPr id="202" name="SYMMETRIC CRYPTO"/>
          <p:cNvSpPr txBox="1"/>
          <p:nvPr/>
        </p:nvSpPr>
        <p:spPr>
          <a:xfrm>
            <a:off x="4138295" y="3795302"/>
            <a:ext cx="16107411" cy="61253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cap="all" sz="19600"/>
            </a:lvl1pPr>
          </a:lstStyle>
          <a:p>
            <a:pPr/>
            <a:r>
              <a:t>SYMMETRIC CRYPTO</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Object"/>
      </p:transition>
    </mc:Choice>
    <mc:Fallback>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4" name="7. Open Solana Explorer and look at the recipient's new associated token account…"/>
          <p:cNvSpPr txBox="1"/>
          <p:nvPr>
            <p:ph type="title"/>
          </p:nvPr>
        </p:nvSpPr>
        <p:spPr>
          <a:xfrm>
            <a:off x="1187777" y="4720034"/>
            <a:ext cx="9779001" cy="4275932"/>
          </a:xfrm>
          <a:prstGeom prst="rect">
            <a:avLst/>
          </a:prstGeom>
        </p:spPr>
        <p:txBody>
          <a:bodyPr/>
          <a:lstStyle/>
          <a:p>
            <a:pPr defTabSz="1024102">
              <a:defRPr spc="-71" sz="3570"/>
            </a:pPr>
            <a:r>
              <a:t>7. Open Solana Explorer and look at the recipient's new associated token account</a:t>
            </a:r>
          </a:p>
          <a:p>
            <a:pPr defTabSz="1024102">
              <a:defRPr spc="-71" sz="3570"/>
            </a:pPr>
          </a:p>
          <a:p>
            <a:pPr defTabSz="1024102">
              <a:defRPr spc="-71" sz="3570"/>
            </a:pPr>
          </a:p>
          <a:p>
            <a:pPr defTabSz="1024102">
              <a:defRPr spc="-71" sz="3570"/>
            </a:pPr>
            <a:r>
              <a:t>Who is the </a:t>
            </a:r>
            <a:r>
              <a:rPr>
                <a:solidFill>
                  <a:srgbClr val="8F4AF6"/>
                </a:solidFill>
              </a:rPr>
              <a:t>owner</a:t>
            </a:r>
            <a:r>
              <a:t> of the newly created token account? </a:t>
            </a:r>
          </a:p>
          <a:p>
            <a:pPr defTabSz="1024102">
              <a:defRPr spc="-71" sz="3570"/>
            </a:pPr>
          </a:p>
          <a:p>
            <a:pPr defTabSz="1024102">
              <a:defRPr spc="-71" sz="3570"/>
            </a:pPr>
            <a:r>
              <a:t>What is the </a:t>
            </a:r>
            <a:r>
              <a:rPr>
                <a:solidFill>
                  <a:srgbClr val="70ED9D"/>
                </a:solidFill>
              </a:rPr>
              <a:t>mint</a:t>
            </a:r>
            <a:r>
              <a:t> of the newly created token account?</a:t>
            </a:r>
          </a:p>
        </p:txBody>
      </p:sp>
      <p:pic>
        <p:nvPicPr>
          <p:cNvPr id="705" name="Screenshot 2024-03-26 at 07.54.55.png" descr="Screenshot 2024-03-26 at 07.54.55.png"/>
          <p:cNvPicPr>
            <a:picLocks noChangeAspect="1"/>
          </p:cNvPicPr>
          <p:nvPr/>
        </p:nvPicPr>
        <p:blipFill>
          <a:blip r:embed="rId2">
            <a:extLst/>
          </a:blip>
          <a:stretch>
            <a:fillRect/>
          </a:stretch>
        </p:blipFill>
        <p:spPr>
          <a:xfrm>
            <a:off x="11954867" y="2901950"/>
            <a:ext cx="11341101" cy="7912100"/>
          </a:xfrm>
          <a:prstGeom prst="rect">
            <a:avLst/>
          </a:prstGeom>
          <a:ln w="12700">
            <a:miter lim="400000"/>
          </a:ln>
        </p:spPr>
      </p:pic>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7" name="import { getOrCreateAssociatedTokenAccount, mintTo } from &quot;@solana/spl-token&quot;;…"/>
          <p:cNvSpPr txBox="1"/>
          <p:nvPr/>
        </p:nvSpPr>
        <p:spPr>
          <a:xfrm>
            <a:off x="3723881" y="4294965"/>
            <a:ext cx="16936238" cy="72644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CE9178"/>
                </a:solidFill>
                <a:latin typeface="Menlo Regular"/>
                <a:ea typeface="Menlo Regular"/>
                <a:cs typeface="Menlo Regular"/>
                <a:sym typeface="Menlo Regular"/>
              </a:defRPr>
            </a:pPr>
            <a:r>
              <a:rPr>
                <a:solidFill>
                  <a:srgbClr val="569CD6"/>
                </a:solidFill>
              </a:rPr>
              <a:t>import</a:t>
            </a:r>
            <a:r>
              <a:rPr>
                <a:solidFill>
                  <a:srgbClr val="D4D4D4"/>
                </a:solidFill>
              </a:rPr>
              <a:t> { getOrCreateAssociatedTokenAccount, mintTo } </a:t>
            </a:r>
            <a:r>
              <a:rPr>
                <a:solidFill>
                  <a:srgbClr val="569CD6"/>
                </a:solidFill>
              </a:rPr>
              <a:t>from</a:t>
            </a:r>
            <a:r>
              <a:rPr>
                <a:solidFill>
                  <a:srgbClr val="D4D4D4"/>
                </a:solidFill>
              </a:rPr>
              <a:t> </a:t>
            </a:r>
            <a:r>
              <a:t>"@solana/spl-token"</a:t>
            </a:r>
            <a:r>
              <a:rPr>
                <a:solidFill>
                  <a:srgbClr val="D4D4D4"/>
                </a:solidFill>
              </a:rPr>
              <a:t>;</a:t>
            </a:r>
            <a:endParaRPr>
              <a:solidFill>
                <a:srgbClr val="D4D4D4"/>
              </a:solidFill>
            </a:endParaRPr>
          </a:p>
          <a:p>
            <a:pPr algn="l" defTabSz="457200">
              <a:defRPr>
                <a:solidFill>
                  <a:srgbClr val="CE9178"/>
                </a:solidFill>
                <a:latin typeface="Menlo Regular"/>
                <a:ea typeface="Menlo Regular"/>
                <a:cs typeface="Menlo Regular"/>
                <a:sym typeface="Menlo Regular"/>
              </a:defRPr>
            </a:pPr>
            <a:r>
              <a:rPr>
                <a:solidFill>
                  <a:srgbClr val="569CD6"/>
                </a:solidFill>
              </a:rPr>
              <a:t>import</a:t>
            </a:r>
            <a:r>
              <a:rPr>
                <a:solidFill>
                  <a:srgbClr val="D4D4D4"/>
                </a:solidFill>
              </a:rPr>
              <a:t> </a:t>
            </a:r>
            <a:r>
              <a:t>"dotenv/config"</a:t>
            </a:r>
            <a:r>
              <a:rPr>
                <a:solidFill>
                  <a:srgbClr val="D4D4D4"/>
                </a:solidFill>
              </a:rPr>
              <a:t>;</a:t>
            </a:r>
            <a:endParaRPr>
              <a:solidFill>
                <a:srgbClr val="D4D4D4"/>
              </a:solidFill>
            </a:endParaRPr>
          </a:p>
          <a:p>
            <a:pPr algn="l" defTabSz="457200">
              <a:defRPr>
                <a:solidFill>
                  <a:srgbClr val="569CD6"/>
                </a:solidFill>
                <a:latin typeface="Menlo Regular"/>
                <a:ea typeface="Menlo Regular"/>
                <a:cs typeface="Menlo Regular"/>
                <a:sym typeface="Menlo Regular"/>
              </a:defRPr>
            </a:pPr>
            <a:r>
              <a:t>import</a:t>
            </a:r>
            <a:r>
              <a:rPr>
                <a:solidFill>
                  <a:srgbClr val="D4D4D4"/>
                </a:solidFill>
              </a:rPr>
              <a:t> {</a:t>
            </a:r>
            <a:endParaRPr>
              <a:solidFill>
                <a:srgbClr val="D4D4D4"/>
              </a:solidFill>
            </a:endParaRPr>
          </a:p>
          <a:p>
            <a:pPr algn="l" defTabSz="457200">
              <a:defRPr>
                <a:solidFill>
                  <a:srgbClr val="D4D4D4"/>
                </a:solidFill>
                <a:latin typeface="Menlo Regular"/>
                <a:ea typeface="Menlo Regular"/>
                <a:cs typeface="Menlo Regular"/>
                <a:sym typeface="Menlo Regular"/>
              </a:defRPr>
            </a:pPr>
            <a:r>
              <a:t>  getExplorerLink,</a:t>
            </a:r>
          </a:p>
          <a:p>
            <a:pPr algn="l" defTabSz="457200">
              <a:defRPr>
                <a:solidFill>
                  <a:srgbClr val="D4D4D4"/>
                </a:solidFill>
                <a:latin typeface="Menlo Regular"/>
                <a:ea typeface="Menlo Regular"/>
                <a:cs typeface="Menlo Regular"/>
                <a:sym typeface="Menlo Regular"/>
              </a:defRPr>
            </a:pPr>
            <a:r>
              <a:t>  getKeypairFromEnvironment,</a:t>
            </a:r>
          </a:p>
          <a:p>
            <a:pPr algn="l" defTabSz="457200">
              <a:defRPr>
                <a:solidFill>
                  <a:srgbClr val="CE9178"/>
                </a:solidFill>
                <a:latin typeface="Menlo Regular"/>
                <a:ea typeface="Menlo Regular"/>
                <a:cs typeface="Menlo Regular"/>
                <a:sym typeface="Menlo Regular"/>
              </a:defRPr>
            </a:pPr>
            <a:r>
              <a:rPr>
                <a:solidFill>
                  <a:srgbClr val="D4D4D4"/>
                </a:solidFill>
              </a:rPr>
              <a:t>} </a:t>
            </a:r>
            <a:r>
              <a:rPr>
                <a:solidFill>
                  <a:srgbClr val="569CD6"/>
                </a:solidFill>
              </a:rPr>
              <a:t>from</a:t>
            </a:r>
            <a:r>
              <a:rPr>
                <a:solidFill>
                  <a:srgbClr val="D4D4D4"/>
                </a:solidFill>
              </a:rPr>
              <a:t> </a:t>
            </a:r>
            <a:r>
              <a:t>"@solana-developers/helpers"</a:t>
            </a:r>
            <a:r>
              <a:rPr>
                <a:solidFill>
                  <a:srgbClr val="D4D4D4"/>
                </a:solidFill>
              </a:rPr>
              <a:t>;</a:t>
            </a:r>
            <a:endParaRPr>
              <a:solidFill>
                <a:srgbClr val="D4D4D4"/>
              </a:solidFill>
            </a:endParaRPr>
          </a:p>
          <a:p>
            <a:pPr algn="l" defTabSz="457200">
              <a:defRPr>
                <a:solidFill>
                  <a:srgbClr val="D4D4D4"/>
                </a:solidFill>
                <a:latin typeface="Menlo Regular"/>
                <a:ea typeface="Menlo Regular"/>
                <a:cs typeface="Menlo Regular"/>
                <a:sym typeface="Menlo Regular"/>
              </a:defRPr>
            </a:pPr>
            <a:r>
              <a:rPr>
                <a:solidFill>
                  <a:srgbClr val="569CD6"/>
                </a:solidFill>
              </a:rPr>
              <a:t>import</a:t>
            </a:r>
            <a:r>
              <a:t> { Connection, PublicKey, clusterApiUrl } </a:t>
            </a:r>
            <a:r>
              <a:rPr>
                <a:solidFill>
                  <a:srgbClr val="569CD6"/>
                </a:solidFill>
              </a:rPr>
              <a:t>from</a:t>
            </a:r>
            <a:r>
              <a:t> </a:t>
            </a:r>
            <a:r>
              <a:rPr>
                <a:solidFill>
                  <a:srgbClr val="CE9178"/>
                </a:solidFill>
              </a:rPr>
              <a:t>"@solana/web3.js"</a:t>
            </a:r>
            <a:r>
              <a:t>;</a:t>
            </a:r>
          </a:p>
          <a:p>
            <a:pPr algn="l" defTabSz="457200">
              <a:defRPr>
                <a:solidFill>
                  <a:srgbClr val="D4D4D4"/>
                </a:solidFill>
                <a:latin typeface="Menlo Regular"/>
                <a:ea typeface="Menlo Regular"/>
                <a:cs typeface="Menlo Regular"/>
                <a:sym typeface="Menlo Regular"/>
              </a:defRPr>
            </a:pPr>
            <a:r>
              <a:rPr>
                <a:solidFill>
                  <a:srgbClr val="569CD6"/>
                </a:solidFill>
              </a:rPr>
              <a:t>const</a:t>
            </a:r>
            <a:r>
              <a:t> connection = </a:t>
            </a:r>
            <a:r>
              <a:rPr>
                <a:solidFill>
                  <a:srgbClr val="569CD6"/>
                </a:solidFill>
              </a:rPr>
              <a:t>new</a:t>
            </a:r>
            <a:r>
              <a:t> Connection(clusterApiUrl(</a:t>
            </a:r>
            <a:r>
              <a:rPr>
                <a:solidFill>
                  <a:srgbClr val="CE9178"/>
                </a:solidFill>
              </a:rPr>
              <a:t>"devnet"</a:t>
            </a:r>
            <a:r>
              <a:t>)</a:t>
            </a:r>
            <a:r>
              <a:rPr>
                <a:solidFill>
                  <a:srgbClr val="CE9178"/>
                </a:solidFill>
              </a:rPr>
              <a:t>, "confirmed"</a:t>
            </a:r>
            <a:r>
              <a:t>);</a:t>
            </a:r>
          </a:p>
          <a:p>
            <a:pPr algn="l" defTabSz="457200">
              <a:defRPr>
                <a:solidFill>
                  <a:srgbClr val="D4D4D4"/>
                </a:solidFill>
                <a:latin typeface="Menlo Regular"/>
                <a:ea typeface="Menlo Regular"/>
                <a:cs typeface="Menlo Regular"/>
                <a:sym typeface="Menlo Regular"/>
              </a:defRPr>
            </a:pPr>
          </a:p>
          <a:p>
            <a:pPr algn="l" defTabSz="457200">
              <a:defRPr>
                <a:solidFill>
                  <a:srgbClr val="6A9955"/>
                </a:solidFill>
                <a:latin typeface="Menlo Regular"/>
                <a:ea typeface="Menlo Regular"/>
                <a:cs typeface="Menlo Regular"/>
                <a:sym typeface="Menlo Regular"/>
              </a:defRPr>
            </a:pPr>
            <a:r>
              <a:t>// Our token has two decimal places</a:t>
            </a:r>
            <a:endParaRPr>
              <a:solidFill>
                <a:srgbClr val="D4D4D4"/>
              </a:solidFill>
            </a:endParaRPr>
          </a:p>
          <a:p>
            <a:pPr algn="l" defTabSz="457200">
              <a:defRPr>
                <a:solidFill>
                  <a:srgbClr val="D4D4D4"/>
                </a:solidFill>
                <a:latin typeface="Menlo Regular"/>
                <a:ea typeface="Menlo Regular"/>
                <a:cs typeface="Menlo Regular"/>
                <a:sym typeface="Menlo Regular"/>
              </a:defRPr>
            </a:pPr>
            <a:r>
              <a:rPr>
                <a:solidFill>
                  <a:srgbClr val="569CD6"/>
                </a:solidFill>
              </a:rPr>
              <a:t>const</a:t>
            </a:r>
            <a:r>
              <a:t> MINOR_UNITS_PER_MAJOR_UNITS = Math.pow(</a:t>
            </a:r>
            <a:r>
              <a:rPr>
                <a:solidFill>
                  <a:srgbClr val="B5CEA8"/>
                </a:solidFill>
              </a:rPr>
              <a:t>10</a:t>
            </a:r>
            <a:r>
              <a:t>, </a:t>
            </a:r>
            <a:r>
              <a:rPr>
                <a:solidFill>
                  <a:srgbClr val="B5CEA8"/>
                </a:solidFill>
              </a:rPr>
              <a:t>2</a:t>
            </a: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user = getKeypairFromEnvironment(</a:t>
            </a:r>
            <a:r>
              <a:rPr>
                <a:solidFill>
                  <a:srgbClr val="CE9178"/>
                </a:solidFill>
              </a:rPr>
              <a:t>"SECRET_KEY"</a:t>
            </a:r>
            <a:r>
              <a:t>);</a:t>
            </a:r>
          </a:p>
          <a:p>
            <a:pPr algn="l" defTabSz="457200">
              <a:defRPr>
                <a:solidFill>
                  <a:srgbClr val="D4D4D4"/>
                </a:solidFill>
                <a:latin typeface="Menlo Regular"/>
                <a:ea typeface="Menlo Regular"/>
                <a:cs typeface="Menlo Regular"/>
                <a:sym typeface="Menlo Regular"/>
              </a:defRPr>
            </a:pPr>
          </a:p>
          <a:p>
            <a:pPr algn="l" defTabSz="457200">
              <a:defRPr>
                <a:solidFill>
                  <a:srgbClr val="6A9955"/>
                </a:solidFill>
                <a:latin typeface="Menlo Regular"/>
                <a:ea typeface="Menlo Regular"/>
                <a:cs typeface="Menlo Regular"/>
                <a:sym typeface="Menlo Regular"/>
              </a:defRPr>
            </a:pPr>
            <a:r>
              <a:t>// Substitute in your token mint account from create-token-mint.ts</a:t>
            </a:r>
          </a:p>
          <a:p>
            <a:pPr algn="l" defTabSz="457200">
              <a:defRPr>
                <a:solidFill>
                  <a:srgbClr val="D4D4D4"/>
                </a:solidFill>
                <a:latin typeface="Menlo Regular"/>
                <a:ea typeface="Menlo Regular"/>
                <a:cs typeface="Menlo Regular"/>
                <a:sym typeface="Menlo Regular"/>
              </a:defRPr>
            </a:pPr>
            <a:r>
              <a:rPr>
                <a:solidFill>
                  <a:srgbClr val="569CD6"/>
                </a:solidFill>
              </a:rPr>
              <a:t>const</a:t>
            </a:r>
            <a:r>
              <a:t> tokenMintAccount = </a:t>
            </a:r>
            <a:r>
              <a:rPr>
                <a:solidFill>
                  <a:srgbClr val="569CD6"/>
                </a:solidFill>
              </a:rPr>
              <a:t>new</a:t>
            </a:r>
            <a:r>
              <a:t> PublicKey(</a:t>
            </a:r>
          </a:p>
          <a:p>
            <a:pPr algn="l" defTabSz="457200">
              <a:defRPr>
                <a:solidFill>
                  <a:srgbClr val="CE9178"/>
                </a:solidFill>
                <a:latin typeface="Menlo Regular"/>
                <a:ea typeface="Menlo Regular"/>
                <a:cs typeface="Menlo Regular"/>
                <a:sym typeface="Menlo Regular"/>
              </a:defRPr>
            </a:pPr>
            <a:r>
              <a:rPr>
                <a:solidFill>
                  <a:srgbClr val="D4D4D4"/>
                </a:solidFill>
              </a:rPr>
              <a:t>  </a:t>
            </a:r>
            <a:r>
              <a:t>"HNqDcFz6UNvfTZYFvZCDiV4FsZLk9umXZGaqNV6HA6TW"</a:t>
            </a:r>
            <a:endParaRPr>
              <a:solidFill>
                <a:srgbClr val="D4D4D4"/>
              </a:solidFill>
            </a:endParaRPr>
          </a:p>
          <a:p>
            <a:pPr algn="l" defTabSz="457200">
              <a:defRPr>
                <a:solidFill>
                  <a:srgbClr val="D4D4D4"/>
                </a:solidFill>
                <a:latin typeface="Menlo Regular"/>
                <a:ea typeface="Menlo Regular"/>
                <a:cs typeface="Menlo Regular"/>
                <a:sym typeface="Menlo Regular"/>
              </a:defRPr>
            </a:pPr>
            <a:r>
              <a:t>);</a:t>
            </a:r>
          </a:p>
        </p:txBody>
      </p:sp>
      <p:sp>
        <p:nvSpPr>
          <p:cNvPr id="708" name="8. Mint tokens!"/>
          <p:cNvSpPr txBox="1"/>
          <p:nvPr/>
        </p:nvSpPr>
        <p:spPr>
          <a:xfrm>
            <a:off x="1335645" y="1090326"/>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8. Mint tokens! </a:t>
            </a:r>
          </a:p>
        </p:txBody>
      </p:sp>
      <p:sp>
        <p:nvSpPr>
          <p:cNvPr id="709" name="mint-tokens.ts"/>
          <p:cNvSpPr txBox="1"/>
          <p:nvPr/>
        </p:nvSpPr>
        <p:spPr>
          <a:xfrm>
            <a:off x="2287023" y="2999615"/>
            <a:ext cx="3053640"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mint-tokens.ts</a:t>
            </a:r>
          </a:p>
        </p:txBody>
      </p:sp>
      <p:sp>
        <p:nvSpPr>
          <p:cNvPr id="710" name="continued on next slide..."/>
          <p:cNvSpPr txBox="1"/>
          <p:nvPr/>
        </p:nvSpPr>
        <p:spPr>
          <a:xfrm>
            <a:off x="1956823" y="12219815"/>
            <a:ext cx="5255058"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on next slide...</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4" name="// Let's mint the tokens to ourselves for now!…"/>
          <p:cNvSpPr txBox="1"/>
          <p:nvPr/>
        </p:nvSpPr>
        <p:spPr>
          <a:xfrm>
            <a:off x="3469881" y="4025008"/>
            <a:ext cx="16936238" cy="79248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6A9955"/>
                </a:solidFill>
                <a:latin typeface="Menlo Regular"/>
                <a:ea typeface="Menlo Regular"/>
                <a:cs typeface="Menlo Regular"/>
                <a:sym typeface="Menlo Regular"/>
              </a:defRPr>
            </a:pPr>
            <a:r>
              <a:t>// Let's mint the tokens to ourselves for now!</a:t>
            </a:r>
            <a:endParaRPr>
              <a:solidFill>
                <a:srgbClr val="D4D4D4"/>
              </a:solidFill>
            </a:endParaRPr>
          </a:p>
          <a:p>
            <a:pPr algn="l" defTabSz="457200">
              <a:defRPr>
                <a:solidFill>
                  <a:srgbClr val="D4D4D4"/>
                </a:solidFill>
                <a:latin typeface="Menlo Regular"/>
                <a:ea typeface="Menlo Regular"/>
                <a:cs typeface="Menlo Regular"/>
                <a:sym typeface="Menlo Regular"/>
              </a:defRPr>
            </a:pPr>
            <a:r>
              <a:rPr>
                <a:solidFill>
                  <a:srgbClr val="569CD6"/>
                </a:solidFill>
              </a:rPr>
              <a:t>const</a:t>
            </a:r>
            <a:r>
              <a:t> recipientAssociatedTokenAccount = </a:t>
            </a:r>
            <a:r>
              <a:rPr>
                <a:solidFill>
                  <a:srgbClr val="569CD6"/>
                </a:solidFill>
              </a:rPr>
              <a:t>await</a:t>
            </a:r>
            <a:r>
              <a:t> getOrCreateAssociatedTokenAccount(</a:t>
            </a:r>
          </a:p>
          <a:p>
            <a:pPr algn="l" defTabSz="457200">
              <a:defRPr>
                <a:solidFill>
                  <a:srgbClr val="D4D4D4"/>
                </a:solidFill>
                <a:latin typeface="Menlo Regular"/>
                <a:ea typeface="Menlo Regular"/>
                <a:cs typeface="Menlo Regular"/>
                <a:sym typeface="Menlo Regular"/>
              </a:defRPr>
            </a:pPr>
            <a:r>
              <a:t>  connection,</a:t>
            </a:r>
          </a:p>
          <a:p>
            <a:pPr algn="l" defTabSz="457200">
              <a:defRPr>
                <a:solidFill>
                  <a:srgbClr val="D4D4D4"/>
                </a:solidFill>
                <a:latin typeface="Menlo Regular"/>
                <a:ea typeface="Menlo Regular"/>
                <a:cs typeface="Menlo Regular"/>
                <a:sym typeface="Menlo Regular"/>
              </a:defRPr>
            </a:pPr>
            <a:r>
              <a:t>  user,</a:t>
            </a:r>
          </a:p>
          <a:p>
            <a:pPr algn="l" defTabSz="457200">
              <a:defRPr>
                <a:solidFill>
                  <a:srgbClr val="D4D4D4"/>
                </a:solidFill>
                <a:latin typeface="Menlo Regular"/>
                <a:ea typeface="Menlo Regular"/>
                <a:cs typeface="Menlo Regular"/>
                <a:sym typeface="Menlo Regular"/>
              </a:defRPr>
            </a:pPr>
            <a:r>
              <a:t>  tokenMintAccount,</a:t>
            </a:r>
          </a:p>
          <a:p>
            <a:pPr algn="l" defTabSz="457200">
              <a:defRPr>
                <a:solidFill>
                  <a:srgbClr val="D4D4D4"/>
                </a:solidFill>
                <a:latin typeface="Menlo Regular"/>
                <a:ea typeface="Menlo Regular"/>
                <a:cs typeface="Menlo Regular"/>
                <a:sym typeface="Menlo Regular"/>
              </a:defRPr>
            </a:pPr>
            <a:r>
              <a:t>  user.publicKey</a:t>
            </a:r>
          </a:p>
          <a:p>
            <a:pPr algn="l" defTabSz="457200">
              <a:defRPr sz="1700">
                <a:solidFill>
                  <a:srgbClr val="D4D4D4"/>
                </a:solidFill>
                <a:latin typeface="Menlo Regular"/>
                <a:ea typeface="Menlo Regular"/>
                <a:cs typeface="Menlo Regular"/>
                <a:sym typeface="Menlo Regular"/>
              </a:defRPr>
            </a:pPr>
            <a:r>
              <a:rPr sz="2400"/>
              <a:t>);</a:t>
            </a:r>
            <a:br/>
          </a:p>
          <a:p>
            <a:pPr algn="l" defTabSz="457200">
              <a:defRPr>
                <a:solidFill>
                  <a:srgbClr val="D4D4D4"/>
                </a:solidFill>
                <a:latin typeface="Menlo Regular"/>
                <a:ea typeface="Menlo Regular"/>
                <a:cs typeface="Menlo Regular"/>
                <a:sym typeface="Menlo Regular"/>
              </a:defRPr>
            </a:pPr>
            <a:r>
              <a:rPr>
                <a:solidFill>
                  <a:srgbClr val="569CD6"/>
                </a:solidFill>
              </a:rPr>
              <a:t>const</a:t>
            </a:r>
            <a:r>
              <a:t> transactionSignature = </a:t>
            </a:r>
            <a:r>
              <a:rPr>
                <a:solidFill>
                  <a:srgbClr val="569CD6"/>
                </a:solidFill>
              </a:rPr>
              <a:t>await</a:t>
            </a:r>
            <a:r>
              <a:t> mintTo(</a:t>
            </a:r>
          </a:p>
          <a:p>
            <a:pPr algn="l" defTabSz="457200">
              <a:defRPr>
                <a:solidFill>
                  <a:srgbClr val="D4D4D4"/>
                </a:solidFill>
                <a:latin typeface="Menlo Regular"/>
                <a:ea typeface="Menlo Regular"/>
                <a:cs typeface="Menlo Regular"/>
                <a:sym typeface="Menlo Regular"/>
              </a:defRPr>
            </a:pPr>
            <a:r>
              <a:t>  connection,</a:t>
            </a:r>
          </a:p>
          <a:p>
            <a:pPr algn="l" defTabSz="457200">
              <a:defRPr>
                <a:solidFill>
                  <a:srgbClr val="D4D4D4"/>
                </a:solidFill>
                <a:latin typeface="Menlo Regular"/>
                <a:ea typeface="Menlo Regular"/>
                <a:cs typeface="Menlo Regular"/>
                <a:sym typeface="Menlo Regular"/>
              </a:defRPr>
            </a:pPr>
            <a:r>
              <a:t>  user,</a:t>
            </a:r>
          </a:p>
          <a:p>
            <a:pPr algn="l" defTabSz="457200">
              <a:defRPr>
                <a:solidFill>
                  <a:srgbClr val="D4D4D4"/>
                </a:solidFill>
                <a:latin typeface="Menlo Regular"/>
                <a:ea typeface="Menlo Regular"/>
                <a:cs typeface="Menlo Regular"/>
                <a:sym typeface="Menlo Regular"/>
              </a:defRPr>
            </a:pPr>
            <a:r>
              <a:t>  tokenMintAccount,</a:t>
            </a:r>
          </a:p>
          <a:p>
            <a:pPr algn="l" defTabSz="457200">
              <a:defRPr>
                <a:solidFill>
                  <a:srgbClr val="D4D4D4"/>
                </a:solidFill>
                <a:latin typeface="Menlo Regular"/>
                <a:ea typeface="Menlo Regular"/>
                <a:cs typeface="Menlo Regular"/>
                <a:sym typeface="Menlo Regular"/>
              </a:defRPr>
            </a:pPr>
            <a:r>
              <a:t>  recipientAssociatedTokenAccount.address,</a:t>
            </a:r>
          </a:p>
          <a:p>
            <a:pPr algn="l" defTabSz="457200">
              <a:defRPr>
                <a:solidFill>
                  <a:srgbClr val="D4D4D4"/>
                </a:solidFill>
                <a:latin typeface="Menlo Regular"/>
                <a:ea typeface="Menlo Regular"/>
                <a:cs typeface="Menlo Regular"/>
                <a:sym typeface="Menlo Regular"/>
              </a:defRPr>
            </a:pPr>
            <a:r>
              <a:t>  user,</a:t>
            </a:r>
          </a:p>
          <a:p>
            <a:pPr algn="l" defTabSz="457200">
              <a:defRPr>
                <a:solidFill>
                  <a:srgbClr val="D4D4D4"/>
                </a:solidFill>
                <a:latin typeface="Menlo Regular"/>
                <a:ea typeface="Menlo Regular"/>
                <a:cs typeface="Menlo Regular"/>
                <a:sym typeface="Menlo Regular"/>
              </a:defRPr>
            </a:pPr>
            <a:r>
              <a:t>  </a:t>
            </a:r>
            <a:r>
              <a:rPr>
                <a:solidFill>
                  <a:srgbClr val="B5CEA8"/>
                </a:solidFill>
              </a:rPr>
              <a:t>10</a:t>
            </a:r>
            <a:r>
              <a:t> * MINOR_UNITS_PER_MAJOR_UNITS</a:t>
            </a:r>
          </a:p>
          <a:p>
            <a:pPr algn="l" defTabSz="457200">
              <a:defRPr>
                <a:solidFill>
                  <a:srgbClr val="D4D4D4"/>
                </a:solidFill>
                <a:latin typeface="Menlo Regular"/>
                <a:ea typeface="Menlo Regular"/>
                <a:cs typeface="Menlo Regular"/>
                <a:sym typeface="Menlo Regular"/>
              </a:defRPr>
            </a:pP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link = getExplorerLink(</a:t>
            </a:r>
            <a:r>
              <a:rPr>
                <a:solidFill>
                  <a:srgbClr val="CE9178"/>
                </a:solidFill>
              </a:rPr>
              <a:t>"transaction"</a:t>
            </a:r>
            <a:r>
              <a:t>, transactionSignature, </a:t>
            </a:r>
            <a:r>
              <a:rPr>
                <a:solidFill>
                  <a:srgbClr val="CE9178"/>
                </a:solidFill>
              </a:rPr>
              <a:t>"devnet"</a:t>
            </a:r>
            <a:r>
              <a:t>);</a:t>
            </a:r>
          </a:p>
          <a:p>
            <a:pPr algn="l" defTabSz="457200">
              <a:defRPr>
                <a:solidFill>
                  <a:srgbClr val="D4D4D4"/>
                </a:solidFill>
                <a:latin typeface="Menlo Regular"/>
                <a:ea typeface="Menlo Regular"/>
                <a:cs typeface="Menlo Regular"/>
                <a:sym typeface="Menlo Regular"/>
              </a:defRPr>
            </a:pPr>
          </a:p>
          <a:p>
            <a:pPr algn="l" defTabSz="457200">
              <a:defRPr>
                <a:solidFill>
                  <a:srgbClr val="CE9178"/>
                </a:solidFill>
                <a:latin typeface="Menlo Regular"/>
                <a:ea typeface="Menlo Regular"/>
                <a:cs typeface="Menlo Regular"/>
                <a:sym typeface="Menlo Regular"/>
              </a:defRPr>
            </a:pPr>
            <a:r>
              <a:rPr>
                <a:solidFill>
                  <a:srgbClr val="D4D4D4"/>
                </a:solidFill>
              </a:rPr>
              <a:t>console.log(</a:t>
            </a:r>
            <a:r>
              <a:t>`✅ Success! Mint Token Transaction: </a:t>
            </a:r>
            <a:r>
              <a:rPr>
                <a:solidFill>
                  <a:srgbClr val="569CD6"/>
                </a:solidFill>
              </a:rPr>
              <a:t>${</a:t>
            </a:r>
            <a:r>
              <a:rPr>
                <a:solidFill>
                  <a:srgbClr val="D4D4D4"/>
                </a:solidFill>
              </a:rPr>
              <a:t>link</a:t>
            </a:r>
            <a:r>
              <a:rPr>
                <a:solidFill>
                  <a:srgbClr val="569CD6"/>
                </a:solidFill>
              </a:rPr>
              <a:t>}</a:t>
            </a:r>
            <a:r>
              <a:t>`</a:t>
            </a:r>
            <a:r>
              <a:rPr>
                <a:solidFill>
                  <a:srgbClr val="D4D4D4"/>
                </a:solidFill>
              </a:rPr>
              <a:t>);</a:t>
            </a:r>
          </a:p>
        </p:txBody>
      </p:sp>
      <p:sp>
        <p:nvSpPr>
          <p:cNvPr id="715" name="9. Mint tokens (continued)"/>
          <p:cNvSpPr txBox="1"/>
          <p:nvPr/>
        </p:nvSpPr>
        <p:spPr>
          <a:xfrm>
            <a:off x="1408463" y="1053917"/>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9. Mint tokens (continued) </a:t>
            </a:r>
          </a:p>
        </p:txBody>
      </p:sp>
      <p:sp>
        <p:nvSpPr>
          <p:cNvPr id="716" name="mint-tokens.ts"/>
          <p:cNvSpPr txBox="1"/>
          <p:nvPr/>
        </p:nvSpPr>
        <p:spPr>
          <a:xfrm>
            <a:off x="2287023" y="2999615"/>
            <a:ext cx="3053640"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mint-tokens.ts</a:t>
            </a:r>
          </a:p>
        </p:txBody>
      </p:sp>
      <p:sp>
        <p:nvSpPr>
          <p:cNvPr id="717" name="npx esrun mint-tokens.ts"/>
          <p:cNvSpPr txBox="1"/>
          <p:nvPr/>
        </p:nvSpPr>
        <p:spPr>
          <a:xfrm>
            <a:off x="-3359978" y="12340302"/>
            <a:ext cx="16936238" cy="114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3600">
                <a:latin typeface="Andale Mono"/>
                <a:ea typeface="Andale Mono"/>
                <a:cs typeface="Andale Mono"/>
                <a:sym typeface="Andale Mono"/>
              </a:defRPr>
            </a:lvl1pPr>
          </a:lstStyle>
          <a:p>
            <a:pPr/>
            <a:r>
              <a:t>npx esrun mint-tokens.ts</a:t>
            </a:r>
            <a:endParaRPr>
              <a:solidFill>
                <a:srgbClr val="D4D4D4"/>
              </a:solidFill>
            </a:endParaRP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1" name="10. Open Solana Explorer…"/>
          <p:cNvSpPr txBox="1"/>
          <p:nvPr>
            <p:ph type="title"/>
          </p:nvPr>
        </p:nvSpPr>
        <p:spPr>
          <a:xfrm>
            <a:off x="1187777" y="4720034"/>
            <a:ext cx="9779001" cy="4275932"/>
          </a:xfrm>
          <a:prstGeom prst="rect">
            <a:avLst/>
          </a:prstGeom>
        </p:spPr>
        <p:txBody>
          <a:bodyPr/>
          <a:lstStyle/>
          <a:p>
            <a:pPr defTabSz="1146019">
              <a:defRPr spc="-79" sz="3995"/>
            </a:pPr>
            <a:r>
              <a:t>10. Open Solana Explorer</a:t>
            </a:r>
          </a:p>
          <a:p>
            <a:pPr defTabSz="1146019">
              <a:defRPr spc="-79" sz="3995"/>
            </a:pPr>
          </a:p>
          <a:p>
            <a:pPr defTabSz="1146019">
              <a:defRPr spc="-79" sz="3995"/>
            </a:pPr>
          </a:p>
          <a:p>
            <a:pPr defTabSz="1146019">
              <a:defRPr spc="-79" sz="3995"/>
            </a:pPr>
            <a:r>
              <a:t>Look at the Token Program Mint to Instruction</a:t>
            </a:r>
          </a:p>
          <a:p>
            <a:pPr defTabSz="1146019">
              <a:defRPr spc="-79" sz="3995"/>
            </a:pPr>
          </a:p>
          <a:p>
            <a:pPr defTabSz="1146019">
              <a:defRPr spc="-79" sz="3995"/>
            </a:pPr>
            <a:r>
              <a:t>What is the </a:t>
            </a:r>
            <a:r>
              <a:rPr>
                <a:solidFill>
                  <a:srgbClr val="56A184"/>
                </a:solidFill>
              </a:rPr>
              <a:t>updated balance</a:t>
            </a:r>
            <a:r>
              <a:t> of the recipients Asociated Token Account?</a:t>
            </a:r>
          </a:p>
        </p:txBody>
      </p:sp>
      <p:pic>
        <p:nvPicPr>
          <p:cNvPr id="722" name="Screenshot 2024-03-26 at 07.54.55.png" descr="Screenshot 2024-03-26 at 07.54.55.png"/>
          <p:cNvPicPr>
            <a:picLocks noChangeAspect="1"/>
          </p:cNvPicPr>
          <p:nvPr/>
        </p:nvPicPr>
        <p:blipFill>
          <a:blip r:embed="rId2">
            <a:extLst/>
          </a:blip>
          <a:stretch>
            <a:fillRect/>
          </a:stretch>
        </p:blipFill>
        <p:spPr>
          <a:xfrm>
            <a:off x="11954867" y="2901950"/>
            <a:ext cx="11341101" cy="7912100"/>
          </a:xfrm>
          <a:prstGeom prst="rect">
            <a:avLst/>
          </a:prstGeom>
          <a:ln w="12700">
            <a:miter lim="400000"/>
          </a:ln>
        </p:spPr>
      </p:pic>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4" name="import &quot;dotenv/config&quot;;…"/>
          <p:cNvSpPr txBox="1"/>
          <p:nvPr/>
        </p:nvSpPr>
        <p:spPr>
          <a:xfrm>
            <a:off x="3520681" y="3844065"/>
            <a:ext cx="16936238" cy="86106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sz="2000">
                <a:solidFill>
                  <a:srgbClr val="CE9178"/>
                </a:solidFill>
                <a:latin typeface="Menlo Regular"/>
                <a:ea typeface="Menlo Regular"/>
                <a:cs typeface="Menlo Regular"/>
                <a:sym typeface="Menlo Regular"/>
              </a:defRPr>
            </a:pPr>
            <a:r>
              <a:rPr>
                <a:solidFill>
                  <a:srgbClr val="569CD6"/>
                </a:solidFill>
              </a:rPr>
              <a:t>import</a:t>
            </a:r>
            <a:r>
              <a:rPr>
                <a:solidFill>
                  <a:srgbClr val="D4D4D4"/>
                </a:solidFill>
              </a:rPr>
              <a:t> </a:t>
            </a:r>
            <a:r>
              <a:t>"dotenv/config"</a:t>
            </a:r>
            <a:r>
              <a:rPr>
                <a:solidFill>
                  <a:srgbClr val="D4D4D4"/>
                </a:solidFill>
              </a:rPr>
              <a:t>;</a:t>
            </a:r>
            <a:endParaRPr>
              <a:solidFill>
                <a:srgbClr val="D4D4D4"/>
              </a:solidFill>
            </a:endParaRPr>
          </a:p>
          <a:p>
            <a:pPr algn="l" defTabSz="457200">
              <a:defRPr sz="2000">
                <a:solidFill>
                  <a:srgbClr val="569CD6"/>
                </a:solidFill>
                <a:latin typeface="Menlo Regular"/>
                <a:ea typeface="Menlo Regular"/>
                <a:cs typeface="Menlo Regular"/>
                <a:sym typeface="Menlo Regular"/>
              </a:defRPr>
            </a:pPr>
            <a:r>
              <a:t>import</a:t>
            </a:r>
            <a:r>
              <a:rPr>
                <a:solidFill>
                  <a:srgbClr val="D4D4D4"/>
                </a:solidFill>
              </a:rPr>
              <a:t> {</a:t>
            </a:r>
            <a:endParaRPr>
              <a:solidFill>
                <a:srgbClr val="D4D4D4"/>
              </a:solidFill>
            </a:endParaRPr>
          </a:p>
          <a:p>
            <a:pPr algn="l" defTabSz="457200">
              <a:defRPr sz="2000">
                <a:solidFill>
                  <a:srgbClr val="D4D4D4"/>
                </a:solidFill>
                <a:latin typeface="Menlo Regular"/>
                <a:ea typeface="Menlo Regular"/>
                <a:cs typeface="Menlo Regular"/>
                <a:sym typeface="Menlo Regular"/>
              </a:defRPr>
            </a:pPr>
            <a:r>
              <a:t>  getExplorerLink,</a:t>
            </a:r>
          </a:p>
          <a:p>
            <a:pPr algn="l" defTabSz="457200">
              <a:defRPr sz="2000">
                <a:solidFill>
                  <a:srgbClr val="D4D4D4"/>
                </a:solidFill>
                <a:latin typeface="Menlo Regular"/>
                <a:ea typeface="Menlo Regular"/>
                <a:cs typeface="Menlo Regular"/>
                <a:sym typeface="Menlo Regular"/>
              </a:defRPr>
            </a:pPr>
            <a:r>
              <a:t>  getKeypairFromEnvironment,</a:t>
            </a:r>
          </a:p>
          <a:p>
            <a:pPr algn="l" defTabSz="457200">
              <a:defRPr sz="2000">
                <a:solidFill>
                  <a:srgbClr val="CE9178"/>
                </a:solidFill>
                <a:latin typeface="Menlo Regular"/>
                <a:ea typeface="Menlo Regular"/>
                <a:cs typeface="Menlo Regular"/>
                <a:sym typeface="Menlo Regular"/>
              </a:defRPr>
            </a:pPr>
            <a:r>
              <a:rPr>
                <a:solidFill>
                  <a:srgbClr val="D4D4D4"/>
                </a:solidFill>
              </a:rPr>
              <a:t>} </a:t>
            </a:r>
            <a:r>
              <a:rPr>
                <a:solidFill>
                  <a:srgbClr val="569CD6"/>
                </a:solidFill>
              </a:rPr>
              <a:t>from</a:t>
            </a:r>
            <a:r>
              <a:rPr>
                <a:solidFill>
                  <a:srgbClr val="D4D4D4"/>
                </a:solidFill>
              </a:rPr>
              <a:t> </a:t>
            </a:r>
            <a:r>
              <a:t>"@solana-developers/helpers"</a:t>
            </a:r>
            <a:r>
              <a:rPr>
                <a:solidFill>
                  <a:srgbClr val="D4D4D4"/>
                </a:solidFill>
              </a:rPr>
              <a:t>;</a:t>
            </a:r>
            <a:endParaRPr>
              <a:solidFill>
                <a:srgbClr val="D4D4D4"/>
              </a:solidFill>
            </a:endParaRPr>
          </a:p>
          <a:p>
            <a:pPr algn="l" defTabSz="457200">
              <a:defRPr sz="2000">
                <a:solidFill>
                  <a:srgbClr val="D4D4D4"/>
                </a:solidFill>
                <a:latin typeface="Menlo Regular"/>
                <a:ea typeface="Menlo Regular"/>
                <a:cs typeface="Menlo Regular"/>
                <a:sym typeface="Menlo Regular"/>
              </a:defRPr>
            </a:pPr>
            <a:r>
              <a:rPr>
                <a:solidFill>
                  <a:srgbClr val="569CD6"/>
                </a:solidFill>
              </a:rPr>
              <a:t>import</a:t>
            </a:r>
            <a:r>
              <a:t> { Connection, PublicKey, clusterApiUrl } </a:t>
            </a:r>
            <a:r>
              <a:rPr>
                <a:solidFill>
                  <a:srgbClr val="569CD6"/>
                </a:solidFill>
              </a:rPr>
              <a:t>from</a:t>
            </a:r>
            <a:r>
              <a:t> </a:t>
            </a:r>
            <a:r>
              <a:rPr>
                <a:solidFill>
                  <a:srgbClr val="CE9178"/>
                </a:solidFill>
              </a:rPr>
              <a:t>"@solana/web3.js"</a:t>
            </a:r>
            <a:r>
              <a:t>;</a:t>
            </a:r>
          </a:p>
          <a:p>
            <a:pPr algn="l" defTabSz="457200">
              <a:defRPr sz="2000">
                <a:solidFill>
                  <a:srgbClr val="D4D4D4"/>
                </a:solidFill>
                <a:latin typeface="Menlo Regular"/>
                <a:ea typeface="Menlo Regular"/>
                <a:cs typeface="Menlo Regular"/>
                <a:sym typeface="Menlo Regular"/>
              </a:defRPr>
            </a:pPr>
            <a:r>
              <a:rPr>
                <a:solidFill>
                  <a:srgbClr val="569CD6"/>
                </a:solidFill>
              </a:rPr>
              <a:t>import</a:t>
            </a:r>
            <a:r>
              <a:t> { getOrCreateAssociatedTokenAccount, transfer } </a:t>
            </a:r>
            <a:r>
              <a:rPr>
                <a:solidFill>
                  <a:srgbClr val="569CD6"/>
                </a:solidFill>
              </a:rPr>
              <a:t>from</a:t>
            </a:r>
            <a:r>
              <a:t> </a:t>
            </a:r>
            <a:r>
              <a:rPr>
                <a:solidFill>
                  <a:srgbClr val="CE9178"/>
                </a:solidFill>
              </a:rPr>
              <a:t>"@solana/spl-token"</a:t>
            </a:r>
            <a:r>
              <a:t>;</a:t>
            </a:r>
          </a:p>
          <a:p>
            <a:pPr algn="l" defTabSz="457200">
              <a:defRPr sz="2000">
                <a:solidFill>
                  <a:srgbClr val="D4D4D4"/>
                </a:solidFill>
                <a:latin typeface="Menlo Regular"/>
                <a:ea typeface="Menlo Regular"/>
                <a:cs typeface="Menlo Regular"/>
                <a:sym typeface="Menlo Regular"/>
              </a:defRPr>
            </a:pPr>
            <a:r>
              <a:rPr>
                <a:solidFill>
                  <a:srgbClr val="569CD6"/>
                </a:solidFill>
              </a:rPr>
              <a:t>const</a:t>
            </a:r>
            <a:r>
              <a:t> connection = </a:t>
            </a:r>
            <a:r>
              <a:rPr>
                <a:solidFill>
                  <a:srgbClr val="569CD6"/>
                </a:solidFill>
              </a:rPr>
              <a:t>new</a:t>
            </a:r>
            <a:r>
              <a:t> Connection(clusterApiUrl(</a:t>
            </a:r>
            <a:r>
              <a:rPr>
                <a:solidFill>
                  <a:srgbClr val="CE9178"/>
                </a:solidFill>
              </a:rPr>
              <a:t>"devnet"</a:t>
            </a:r>
            <a:r>
              <a:t>)</a:t>
            </a:r>
            <a:r>
              <a:rPr>
                <a:solidFill>
                  <a:srgbClr val="CE9178"/>
                </a:solidFill>
              </a:rPr>
              <a:t>, "confirmed"</a:t>
            </a:r>
            <a:r>
              <a:t>);</a:t>
            </a:r>
          </a:p>
          <a:p>
            <a:pPr algn="l" defTabSz="457200">
              <a:defRPr sz="2000">
                <a:solidFill>
                  <a:srgbClr val="D4D4D4"/>
                </a:solidFill>
                <a:latin typeface="Menlo Regular"/>
                <a:ea typeface="Menlo Regular"/>
                <a:cs typeface="Menlo Regular"/>
                <a:sym typeface="Menlo Regular"/>
              </a:defRPr>
            </a:pPr>
          </a:p>
          <a:p>
            <a:pPr algn="l" defTabSz="457200">
              <a:defRPr sz="2000">
                <a:solidFill>
                  <a:srgbClr val="D4D4D4"/>
                </a:solidFill>
                <a:latin typeface="Menlo Regular"/>
                <a:ea typeface="Menlo Regular"/>
                <a:cs typeface="Menlo Regular"/>
                <a:sym typeface="Menlo Regular"/>
              </a:defRPr>
            </a:pPr>
            <a:r>
              <a:rPr>
                <a:solidFill>
                  <a:srgbClr val="569CD6"/>
                </a:solidFill>
              </a:rPr>
              <a:t>const</a:t>
            </a:r>
            <a:r>
              <a:t> user = getKeypairFromEnvironment(</a:t>
            </a:r>
            <a:r>
              <a:rPr>
                <a:solidFill>
                  <a:srgbClr val="CE9178"/>
                </a:solidFill>
              </a:rPr>
              <a:t>"SECRET_KEY"</a:t>
            </a:r>
            <a:r>
              <a:t>);</a:t>
            </a:r>
          </a:p>
          <a:p>
            <a:pPr algn="l" defTabSz="457200">
              <a:defRPr sz="2000">
                <a:solidFill>
                  <a:srgbClr val="D4D4D4"/>
                </a:solidFill>
                <a:latin typeface="Menlo Regular"/>
                <a:ea typeface="Menlo Regular"/>
                <a:cs typeface="Menlo Regular"/>
                <a:sym typeface="Menlo Regular"/>
              </a:defRPr>
            </a:pPr>
          </a:p>
          <a:p>
            <a:pPr algn="l" defTabSz="457200">
              <a:defRPr sz="2000">
                <a:solidFill>
                  <a:srgbClr val="D4D4D4"/>
                </a:solidFill>
                <a:latin typeface="Menlo Regular"/>
                <a:ea typeface="Menlo Regular"/>
                <a:cs typeface="Menlo Regular"/>
                <a:sym typeface="Menlo Regular"/>
              </a:defRPr>
            </a:pPr>
            <a:r>
              <a:t>console.log(</a:t>
            </a:r>
          </a:p>
          <a:p>
            <a:pPr algn="l" defTabSz="457200">
              <a:defRPr sz="2000">
                <a:solidFill>
                  <a:srgbClr val="CE9178"/>
                </a:solidFill>
                <a:latin typeface="Menlo Regular"/>
                <a:ea typeface="Menlo Regular"/>
                <a:cs typeface="Menlo Regular"/>
                <a:sym typeface="Menlo Regular"/>
              </a:defRPr>
            </a:pPr>
            <a:r>
              <a:rPr>
                <a:solidFill>
                  <a:srgbClr val="D4D4D4"/>
                </a:solidFill>
              </a:rPr>
              <a:t>  </a:t>
            </a:r>
            <a:r>
              <a:t>`🔑 Loaded our keypair securely, using an env file! Our public key is: </a:t>
            </a:r>
            <a:r>
              <a:rPr>
                <a:solidFill>
                  <a:srgbClr val="569CD6"/>
                </a:solidFill>
              </a:rPr>
              <a:t>${</a:t>
            </a:r>
            <a:r>
              <a:rPr>
                <a:solidFill>
                  <a:srgbClr val="D4D4D4"/>
                </a:solidFill>
              </a:rPr>
              <a:t>user.publicKey.toBase58()</a:t>
            </a:r>
            <a:r>
              <a:rPr>
                <a:solidFill>
                  <a:srgbClr val="569CD6"/>
                </a:solidFill>
              </a:rPr>
              <a:t>}</a:t>
            </a:r>
            <a:r>
              <a:t>`</a:t>
            </a:r>
            <a:endParaRPr>
              <a:solidFill>
                <a:srgbClr val="D4D4D4"/>
              </a:solidFill>
            </a:endParaRPr>
          </a:p>
          <a:p>
            <a:pPr algn="l" defTabSz="457200">
              <a:defRPr sz="2000">
                <a:solidFill>
                  <a:srgbClr val="D4D4D4"/>
                </a:solidFill>
                <a:latin typeface="Menlo Regular"/>
                <a:ea typeface="Menlo Regular"/>
                <a:cs typeface="Menlo Regular"/>
                <a:sym typeface="Menlo Regular"/>
              </a:defRPr>
            </a:pPr>
            <a:r>
              <a:t>);</a:t>
            </a:r>
          </a:p>
          <a:p>
            <a:pPr algn="l" defTabSz="457200">
              <a:defRPr sz="2000">
                <a:solidFill>
                  <a:srgbClr val="D4D4D4"/>
                </a:solidFill>
                <a:latin typeface="Menlo Regular"/>
                <a:ea typeface="Menlo Regular"/>
                <a:cs typeface="Menlo Regular"/>
                <a:sym typeface="Menlo Regular"/>
              </a:defRPr>
            </a:pPr>
          </a:p>
          <a:p>
            <a:pPr algn="l" defTabSz="457200">
              <a:defRPr sz="2000">
                <a:solidFill>
                  <a:srgbClr val="6A9955"/>
                </a:solidFill>
                <a:latin typeface="Menlo Regular"/>
                <a:ea typeface="Menlo Regular"/>
                <a:cs typeface="Menlo Regular"/>
                <a:sym typeface="Menlo Regular"/>
              </a:defRPr>
            </a:pPr>
            <a:r>
              <a:t>// Add the recipient public key here</a:t>
            </a:r>
            <a:endParaRPr>
              <a:solidFill>
                <a:srgbClr val="D4D4D4"/>
              </a:solidFill>
            </a:endParaRPr>
          </a:p>
          <a:p>
            <a:pPr algn="l" defTabSz="457200">
              <a:defRPr sz="2000">
                <a:solidFill>
                  <a:srgbClr val="CE9178"/>
                </a:solidFill>
                <a:latin typeface="Menlo Regular"/>
                <a:ea typeface="Menlo Regular"/>
                <a:cs typeface="Menlo Regular"/>
                <a:sym typeface="Menlo Regular"/>
              </a:defRPr>
            </a:pPr>
            <a:r>
              <a:rPr>
                <a:solidFill>
                  <a:srgbClr val="569CD6"/>
                </a:solidFill>
              </a:rPr>
              <a:t>const</a:t>
            </a:r>
            <a:r>
              <a:rPr>
                <a:solidFill>
                  <a:srgbClr val="D4D4D4"/>
                </a:solidFill>
              </a:rPr>
              <a:t> recipient = </a:t>
            </a:r>
            <a:r>
              <a:rPr>
                <a:solidFill>
                  <a:srgbClr val="569CD6"/>
                </a:solidFill>
              </a:rPr>
              <a:t>new</a:t>
            </a:r>
            <a:r>
              <a:rPr>
                <a:solidFill>
                  <a:srgbClr val="D4D4D4"/>
                </a:solidFill>
              </a:rPr>
              <a:t> PublicKey(</a:t>
            </a:r>
            <a:r>
              <a:t>"YOUR_RECIPIENT_HERE"</a:t>
            </a:r>
            <a:r>
              <a:rPr>
                <a:solidFill>
                  <a:srgbClr val="D4D4D4"/>
                </a:solidFill>
              </a:rPr>
              <a:t>);</a:t>
            </a:r>
            <a:endParaRPr>
              <a:solidFill>
                <a:srgbClr val="D4D4D4"/>
              </a:solidFill>
            </a:endParaRPr>
          </a:p>
          <a:p>
            <a:pPr algn="l" defTabSz="457200">
              <a:defRPr sz="2000">
                <a:solidFill>
                  <a:srgbClr val="D4D4D4"/>
                </a:solidFill>
                <a:latin typeface="Menlo Regular"/>
                <a:ea typeface="Menlo Regular"/>
                <a:cs typeface="Menlo Regular"/>
                <a:sym typeface="Menlo Regular"/>
              </a:defRPr>
            </a:pPr>
          </a:p>
          <a:p>
            <a:pPr algn="l" defTabSz="457200">
              <a:defRPr sz="2000">
                <a:solidFill>
                  <a:srgbClr val="6A9955"/>
                </a:solidFill>
                <a:latin typeface="Menlo Regular"/>
                <a:ea typeface="Menlo Regular"/>
                <a:cs typeface="Menlo Regular"/>
                <a:sym typeface="Menlo Regular"/>
              </a:defRPr>
            </a:pPr>
            <a:r>
              <a:t>// Subtitute in your token mint account</a:t>
            </a:r>
            <a:endParaRPr>
              <a:solidFill>
                <a:srgbClr val="D4D4D4"/>
              </a:solidFill>
            </a:endParaRPr>
          </a:p>
          <a:p>
            <a:pPr algn="l" defTabSz="457200">
              <a:defRPr sz="2000">
                <a:solidFill>
                  <a:srgbClr val="CE9178"/>
                </a:solidFill>
                <a:latin typeface="Menlo Regular"/>
                <a:ea typeface="Menlo Regular"/>
                <a:cs typeface="Menlo Regular"/>
                <a:sym typeface="Menlo Regular"/>
              </a:defRPr>
            </a:pPr>
            <a:r>
              <a:rPr>
                <a:solidFill>
                  <a:srgbClr val="569CD6"/>
                </a:solidFill>
              </a:rPr>
              <a:t>const</a:t>
            </a:r>
            <a:r>
              <a:rPr>
                <a:solidFill>
                  <a:srgbClr val="D4D4D4"/>
                </a:solidFill>
              </a:rPr>
              <a:t> tokenMintAccount = </a:t>
            </a:r>
            <a:r>
              <a:rPr>
                <a:solidFill>
                  <a:srgbClr val="569CD6"/>
                </a:solidFill>
              </a:rPr>
              <a:t>new</a:t>
            </a:r>
            <a:r>
              <a:rPr>
                <a:solidFill>
                  <a:srgbClr val="D4D4D4"/>
                </a:solidFill>
              </a:rPr>
              <a:t> PublicKey(</a:t>
            </a:r>
            <a:r>
              <a:t>"YOUR_TOKEN_MINT_ADDRESS_HERE"</a:t>
            </a:r>
            <a:r>
              <a:rPr>
                <a:solidFill>
                  <a:srgbClr val="D4D4D4"/>
                </a:solidFill>
              </a:rPr>
              <a:t>);</a:t>
            </a:r>
            <a:endParaRPr>
              <a:solidFill>
                <a:srgbClr val="D4D4D4"/>
              </a:solidFill>
            </a:endParaRPr>
          </a:p>
          <a:p>
            <a:pPr algn="l" defTabSz="457200">
              <a:defRPr sz="2000">
                <a:solidFill>
                  <a:srgbClr val="D4D4D4"/>
                </a:solidFill>
                <a:latin typeface="Menlo Regular"/>
                <a:ea typeface="Menlo Regular"/>
                <a:cs typeface="Menlo Regular"/>
                <a:sym typeface="Menlo Regular"/>
              </a:defRPr>
            </a:pPr>
          </a:p>
          <a:p>
            <a:pPr algn="l" defTabSz="457200">
              <a:defRPr sz="2000">
                <a:solidFill>
                  <a:srgbClr val="6A9955"/>
                </a:solidFill>
                <a:latin typeface="Menlo Regular"/>
                <a:ea typeface="Menlo Regular"/>
                <a:cs typeface="Menlo Regular"/>
                <a:sym typeface="Menlo Regular"/>
              </a:defRPr>
            </a:pPr>
            <a:r>
              <a:t>// Our token has two decimal places</a:t>
            </a:r>
            <a:endParaRPr>
              <a:solidFill>
                <a:srgbClr val="D4D4D4"/>
              </a:solidFill>
            </a:endParaRPr>
          </a:p>
          <a:p>
            <a:pPr algn="l" defTabSz="457200">
              <a:defRPr sz="2000">
                <a:solidFill>
                  <a:srgbClr val="D4D4D4"/>
                </a:solidFill>
                <a:latin typeface="Menlo Regular"/>
                <a:ea typeface="Menlo Regular"/>
                <a:cs typeface="Menlo Regular"/>
                <a:sym typeface="Menlo Regular"/>
              </a:defRPr>
            </a:pPr>
            <a:r>
              <a:rPr>
                <a:solidFill>
                  <a:srgbClr val="569CD6"/>
                </a:solidFill>
              </a:rPr>
              <a:t>const</a:t>
            </a:r>
            <a:r>
              <a:t> MINOR_UNITS_PER_MAJOR_UNITS = Math.pow(</a:t>
            </a:r>
            <a:r>
              <a:rPr>
                <a:solidFill>
                  <a:srgbClr val="B5CEA8"/>
                </a:solidFill>
              </a:rPr>
              <a:t>10</a:t>
            </a:r>
            <a:r>
              <a:t>, </a:t>
            </a:r>
            <a:r>
              <a:rPr>
                <a:solidFill>
                  <a:srgbClr val="B5CEA8"/>
                </a:solidFill>
              </a:rPr>
              <a:t>2</a:t>
            </a:r>
            <a:r>
              <a:t>);</a:t>
            </a:r>
          </a:p>
          <a:p>
            <a:pPr algn="l" defTabSz="457200">
              <a:defRPr sz="2000">
                <a:solidFill>
                  <a:srgbClr val="D4D4D4"/>
                </a:solidFill>
                <a:latin typeface="Menlo Regular"/>
                <a:ea typeface="Menlo Regular"/>
                <a:cs typeface="Menlo Regular"/>
                <a:sym typeface="Menlo Regular"/>
              </a:defRPr>
            </a:pPr>
          </a:p>
          <a:p>
            <a:pPr algn="l" defTabSz="457200">
              <a:defRPr sz="2000">
                <a:solidFill>
                  <a:srgbClr val="CE9178"/>
                </a:solidFill>
                <a:latin typeface="Menlo Regular"/>
                <a:ea typeface="Menlo Regular"/>
                <a:cs typeface="Menlo Regular"/>
                <a:sym typeface="Menlo Regular"/>
              </a:defRPr>
            </a:pPr>
            <a:r>
              <a:rPr>
                <a:solidFill>
                  <a:srgbClr val="D4D4D4"/>
                </a:solidFill>
              </a:rPr>
              <a:t>console.log(</a:t>
            </a:r>
            <a:r>
              <a:t>`💸 Attempting to send 1 token to </a:t>
            </a:r>
            <a:r>
              <a:rPr>
                <a:solidFill>
                  <a:srgbClr val="569CD6"/>
                </a:solidFill>
              </a:rPr>
              <a:t>${</a:t>
            </a:r>
            <a:r>
              <a:rPr>
                <a:solidFill>
                  <a:srgbClr val="D4D4D4"/>
                </a:solidFill>
              </a:rPr>
              <a:t>recipient.toBase58()</a:t>
            </a:r>
            <a:r>
              <a:rPr>
                <a:solidFill>
                  <a:srgbClr val="569CD6"/>
                </a:solidFill>
              </a:rPr>
              <a:t>}</a:t>
            </a:r>
            <a:r>
              <a:t>...`</a:t>
            </a:r>
            <a:r>
              <a:rPr>
                <a:solidFill>
                  <a:srgbClr val="D4D4D4"/>
                </a:solidFill>
              </a:rPr>
              <a:t>);</a:t>
            </a:r>
          </a:p>
        </p:txBody>
      </p:sp>
      <p:sp>
        <p:nvSpPr>
          <p:cNvPr id="725" name="11. Send tokens!"/>
          <p:cNvSpPr txBox="1"/>
          <p:nvPr/>
        </p:nvSpPr>
        <p:spPr>
          <a:xfrm>
            <a:off x="1408463" y="1053917"/>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11. Send tokens! </a:t>
            </a:r>
          </a:p>
        </p:txBody>
      </p:sp>
      <p:sp>
        <p:nvSpPr>
          <p:cNvPr id="726" name="send-spl-tokens.ts"/>
          <p:cNvSpPr txBox="1"/>
          <p:nvPr/>
        </p:nvSpPr>
        <p:spPr>
          <a:xfrm>
            <a:off x="2287023" y="2999615"/>
            <a:ext cx="3942437"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send-spl-tokens.ts</a:t>
            </a:r>
          </a:p>
        </p:txBody>
      </p:sp>
      <p:sp>
        <p:nvSpPr>
          <p:cNvPr id="727" name="continued on next slide..."/>
          <p:cNvSpPr txBox="1"/>
          <p:nvPr/>
        </p:nvSpPr>
        <p:spPr>
          <a:xfrm>
            <a:off x="1983947" y="12664216"/>
            <a:ext cx="5255057"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on next slide...</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1" name="// Get or create the source and destination token accounts to store this token…"/>
          <p:cNvSpPr txBox="1"/>
          <p:nvPr/>
        </p:nvSpPr>
        <p:spPr>
          <a:xfrm>
            <a:off x="3469881" y="3955158"/>
            <a:ext cx="16936238" cy="80645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sz="1700">
                <a:solidFill>
                  <a:srgbClr val="6A9955"/>
                </a:solidFill>
                <a:latin typeface="Menlo Regular"/>
                <a:ea typeface="Menlo Regular"/>
                <a:cs typeface="Menlo Regular"/>
                <a:sym typeface="Menlo Regular"/>
              </a:defRPr>
            </a:pPr>
            <a:r>
              <a:t>// Get or create the source and destination token accounts to store this token</a:t>
            </a:r>
            <a:endParaRPr>
              <a:solidFill>
                <a:srgbClr val="D4D4D4"/>
              </a:solidFill>
            </a:endParaRPr>
          </a:p>
          <a:p>
            <a:pPr algn="l" defTabSz="457200">
              <a:defRPr sz="1700">
                <a:solidFill>
                  <a:srgbClr val="D4D4D4"/>
                </a:solidFill>
                <a:latin typeface="Menlo Regular"/>
                <a:ea typeface="Menlo Regular"/>
                <a:cs typeface="Menlo Regular"/>
                <a:sym typeface="Menlo Regular"/>
              </a:defRPr>
            </a:pPr>
            <a:r>
              <a:rPr>
                <a:solidFill>
                  <a:srgbClr val="569CD6"/>
                </a:solidFill>
              </a:rPr>
              <a:t>const</a:t>
            </a:r>
            <a:r>
              <a:t> sourceTokenAccount = </a:t>
            </a:r>
            <a:r>
              <a:rPr>
                <a:solidFill>
                  <a:srgbClr val="569CD6"/>
                </a:solidFill>
              </a:rPr>
              <a:t>await</a:t>
            </a:r>
            <a:r>
              <a:t> getOrCreateAssociatedTokenAccount(</a:t>
            </a:r>
          </a:p>
          <a:p>
            <a:pPr algn="l" defTabSz="457200">
              <a:defRPr sz="1700">
                <a:solidFill>
                  <a:srgbClr val="D4D4D4"/>
                </a:solidFill>
                <a:latin typeface="Menlo Regular"/>
                <a:ea typeface="Menlo Regular"/>
                <a:cs typeface="Menlo Regular"/>
                <a:sym typeface="Menlo Regular"/>
              </a:defRPr>
            </a:pPr>
            <a:r>
              <a:t>  connection,</a:t>
            </a:r>
          </a:p>
          <a:p>
            <a:pPr algn="l" defTabSz="457200">
              <a:defRPr sz="1700">
                <a:solidFill>
                  <a:srgbClr val="D4D4D4"/>
                </a:solidFill>
                <a:latin typeface="Menlo Regular"/>
                <a:ea typeface="Menlo Regular"/>
                <a:cs typeface="Menlo Regular"/>
                <a:sym typeface="Menlo Regular"/>
              </a:defRPr>
            </a:pPr>
            <a:r>
              <a:t>  user,</a:t>
            </a:r>
          </a:p>
          <a:p>
            <a:pPr algn="l" defTabSz="457200">
              <a:defRPr sz="1700">
                <a:solidFill>
                  <a:srgbClr val="D4D4D4"/>
                </a:solidFill>
                <a:latin typeface="Menlo Regular"/>
                <a:ea typeface="Menlo Regular"/>
                <a:cs typeface="Menlo Regular"/>
                <a:sym typeface="Menlo Regular"/>
              </a:defRPr>
            </a:pPr>
            <a:r>
              <a:t>  tokenMintAccount,</a:t>
            </a:r>
          </a:p>
          <a:p>
            <a:pPr algn="l" defTabSz="457200">
              <a:defRPr sz="1700">
                <a:solidFill>
                  <a:srgbClr val="D4D4D4"/>
                </a:solidFill>
                <a:latin typeface="Menlo Regular"/>
                <a:ea typeface="Menlo Regular"/>
                <a:cs typeface="Menlo Regular"/>
                <a:sym typeface="Menlo Regular"/>
              </a:defRPr>
            </a:pPr>
            <a:r>
              <a:t>  user.publicKey</a:t>
            </a:r>
          </a:p>
          <a:p>
            <a:pPr algn="l" defTabSz="457200">
              <a:defRPr sz="1700">
                <a:solidFill>
                  <a:srgbClr val="D4D4D4"/>
                </a:solidFill>
                <a:latin typeface="Menlo Regular"/>
                <a:ea typeface="Menlo Regular"/>
                <a:cs typeface="Menlo Regular"/>
                <a:sym typeface="Menlo Regular"/>
              </a:defRPr>
            </a:pPr>
            <a:r>
              <a:t>);</a:t>
            </a:r>
          </a:p>
          <a:p>
            <a:pPr algn="l" defTabSz="457200">
              <a:defRPr sz="1700">
                <a:solidFill>
                  <a:srgbClr val="D4D4D4"/>
                </a:solidFill>
                <a:latin typeface="Menlo Regular"/>
                <a:ea typeface="Menlo Regular"/>
                <a:cs typeface="Menlo Regular"/>
                <a:sym typeface="Menlo Regular"/>
              </a:defRPr>
            </a:pPr>
          </a:p>
          <a:p>
            <a:pPr algn="l" defTabSz="457200">
              <a:defRPr sz="1700">
                <a:solidFill>
                  <a:srgbClr val="D4D4D4"/>
                </a:solidFill>
                <a:latin typeface="Menlo Regular"/>
                <a:ea typeface="Menlo Regular"/>
                <a:cs typeface="Menlo Regular"/>
                <a:sym typeface="Menlo Regular"/>
              </a:defRPr>
            </a:pPr>
            <a:r>
              <a:rPr>
                <a:solidFill>
                  <a:srgbClr val="569CD6"/>
                </a:solidFill>
              </a:rPr>
              <a:t>const</a:t>
            </a:r>
            <a:r>
              <a:t> destinationTokenAccount = </a:t>
            </a:r>
            <a:r>
              <a:rPr>
                <a:solidFill>
                  <a:srgbClr val="569CD6"/>
                </a:solidFill>
              </a:rPr>
              <a:t>await</a:t>
            </a:r>
            <a:r>
              <a:t> getOrCreateAssociatedTokenAccount(</a:t>
            </a:r>
          </a:p>
          <a:p>
            <a:pPr algn="l" defTabSz="457200">
              <a:defRPr sz="1700">
                <a:solidFill>
                  <a:srgbClr val="D4D4D4"/>
                </a:solidFill>
                <a:latin typeface="Menlo Regular"/>
                <a:ea typeface="Menlo Regular"/>
                <a:cs typeface="Menlo Regular"/>
                <a:sym typeface="Menlo Regular"/>
              </a:defRPr>
            </a:pPr>
            <a:r>
              <a:t>  connection,</a:t>
            </a:r>
          </a:p>
          <a:p>
            <a:pPr algn="l" defTabSz="457200">
              <a:defRPr sz="1700">
                <a:solidFill>
                  <a:srgbClr val="D4D4D4"/>
                </a:solidFill>
                <a:latin typeface="Menlo Regular"/>
                <a:ea typeface="Menlo Regular"/>
                <a:cs typeface="Menlo Regular"/>
                <a:sym typeface="Menlo Regular"/>
              </a:defRPr>
            </a:pPr>
            <a:r>
              <a:t>  user,</a:t>
            </a:r>
          </a:p>
          <a:p>
            <a:pPr algn="l" defTabSz="457200">
              <a:defRPr sz="1700">
                <a:solidFill>
                  <a:srgbClr val="D4D4D4"/>
                </a:solidFill>
                <a:latin typeface="Menlo Regular"/>
                <a:ea typeface="Menlo Regular"/>
                <a:cs typeface="Menlo Regular"/>
                <a:sym typeface="Menlo Regular"/>
              </a:defRPr>
            </a:pPr>
            <a:r>
              <a:t>  tokenMintAccount,</a:t>
            </a:r>
          </a:p>
          <a:p>
            <a:pPr algn="l" defTabSz="457200">
              <a:defRPr sz="1700">
                <a:solidFill>
                  <a:srgbClr val="D4D4D4"/>
                </a:solidFill>
                <a:latin typeface="Menlo Regular"/>
                <a:ea typeface="Menlo Regular"/>
                <a:cs typeface="Menlo Regular"/>
                <a:sym typeface="Menlo Regular"/>
              </a:defRPr>
            </a:pPr>
            <a:r>
              <a:t>  recipient</a:t>
            </a:r>
          </a:p>
          <a:p>
            <a:pPr algn="l" defTabSz="457200">
              <a:defRPr sz="1700">
                <a:solidFill>
                  <a:srgbClr val="D4D4D4"/>
                </a:solidFill>
                <a:latin typeface="Menlo Regular"/>
                <a:ea typeface="Menlo Regular"/>
                <a:cs typeface="Menlo Regular"/>
                <a:sym typeface="Menlo Regular"/>
              </a:defRPr>
            </a:pPr>
            <a:r>
              <a:t>);</a:t>
            </a:r>
          </a:p>
          <a:p>
            <a:pPr algn="l" defTabSz="457200">
              <a:defRPr sz="1700">
                <a:solidFill>
                  <a:srgbClr val="D4D4D4"/>
                </a:solidFill>
                <a:latin typeface="Menlo Regular"/>
                <a:ea typeface="Menlo Regular"/>
                <a:cs typeface="Menlo Regular"/>
                <a:sym typeface="Menlo Regular"/>
              </a:defRPr>
            </a:pPr>
          </a:p>
          <a:p>
            <a:pPr algn="l" defTabSz="457200">
              <a:defRPr sz="1700">
                <a:solidFill>
                  <a:srgbClr val="6A9955"/>
                </a:solidFill>
                <a:latin typeface="Menlo Regular"/>
                <a:ea typeface="Menlo Regular"/>
                <a:cs typeface="Menlo Regular"/>
                <a:sym typeface="Menlo Regular"/>
              </a:defRPr>
            </a:pPr>
            <a:r>
              <a:t>// Transfer the tokens</a:t>
            </a:r>
            <a:endParaRPr>
              <a:solidFill>
                <a:srgbClr val="D4D4D4"/>
              </a:solidFill>
            </a:endParaRPr>
          </a:p>
          <a:p>
            <a:pPr algn="l" defTabSz="457200">
              <a:defRPr sz="1700">
                <a:solidFill>
                  <a:srgbClr val="D4D4D4"/>
                </a:solidFill>
                <a:latin typeface="Menlo Regular"/>
                <a:ea typeface="Menlo Regular"/>
                <a:cs typeface="Menlo Regular"/>
                <a:sym typeface="Menlo Regular"/>
              </a:defRPr>
            </a:pPr>
            <a:r>
              <a:rPr>
                <a:solidFill>
                  <a:srgbClr val="569CD6"/>
                </a:solidFill>
              </a:rPr>
              <a:t>const</a:t>
            </a:r>
            <a:r>
              <a:t> signature = </a:t>
            </a:r>
            <a:r>
              <a:rPr>
                <a:solidFill>
                  <a:srgbClr val="569CD6"/>
                </a:solidFill>
              </a:rPr>
              <a:t>await</a:t>
            </a:r>
            <a:r>
              <a:t> transfer(</a:t>
            </a:r>
          </a:p>
          <a:p>
            <a:pPr algn="l" defTabSz="457200">
              <a:defRPr sz="1700">
                <a:solidFill>
                  <a:srgbClr val="D4D4D4"/>
                </a:solidFill>
                <a:latin typeface="Menlo Regular"/>
                <a:ea typeface="Menlo Regular"/>
                <a:cs typeface="Menlo Regular"/>
                <a:sym typeface="Menlo Regular"/>
              </a:defRPr>
            </a:pPr>
            <a:r>
              <a:t>  connection,</a:t>
            </a:r>
          </a:p>
          <a:p>
            <a:pPr algn="l" defTabSz="457200">
              <a:defRPr sz="1700">
                <a:solidFill>
                  <a:srgbClr val="D4D4D4"/>
                </a:solidFill>
                <a:latin typeface="Menlo Regular"/>
                <a:ea typeface="Menlo Regular"/>
                <a:cs typeface="Menlo Regular"/>
                <a:sym typeface="Menlo Regular"/>
              </a:defRPr>
            </a:pPr>
            <a:r>
              <a:t>  user,</a:t>
            </a:r>
          </a:p>
          <a:p>
            <a:pPr algn="l" defTabSz="457200">
              <a:defRPr sz="1700">
                <a:solidFill>
                  <a:srgbClr val="D4D4D4"/>
                </a:solidFill>
                <a:latin typeface="Menlo Regular"/>
                <a:ea typeface="Menlo Regular"/>
                <a:cs typeface="Menlo Regular"/>
                <a:sym typeface="Menlo Regular"/>
              </a:defRPr>
            </a:pPr>
            <a:r>
              <a:t>  sourceTokenAccount.address,</a:t>
            </a:r>
          </a:p>
          <a:p>
            <a:pPr algn="l" defTabSz="457200">
              <a:defRPr sz="1700">
                <a:solidFill>
                  <a:srgbClr val="D4D4D4"/>
                </a:solidFill>
                <a:latin typeface="Menlo Regular"/>
                <a:ea typeface="Menlo Regular"/>
                <a:cs typeface="Menlo Regular"/>
                <a:sym typeface="Menlo Regular"/>
              </a:defRPr>
            </a:pPr>
            <a:r>
              <a:t>  destinationTokenAccount.address,</a:t>
            </a:r>
          </a:p>
          <a:p>
            <a:pPr algn="l" defTabSz="457200">
              <a:defRPr sz="1700">
                <a:solidFill>
                  <a:srgbClr val="D4D4D4"/>
                </a:solidFill>
                <a:latin typeface="Menlo Regular"/>
                <a:ea typeface="Menlo Regular"/>
                <a:cs typeface="Menlo Regular"/>
                <a:sym typeface="Menlo Regular"/>
              </a:defRPr>
            </a:pPr>
            <a:r>
              <a:t>  user,</a:t>
            </a:r>
          </a:p>
          <a:p>
            <a:pPr algn="l" defTabSz="457200">
              <a:defRPr sz="1700">
                <a:solidFill>
                  <a:srgbClr val="D4D4D4"/>
                </a:solidFill>
                <a:latin typeface="Menlo Regular"/>
                <a:ea typeface="Menlo Regular"/>
                <a:cs typeface="Menlo Regular"/>
                <a:sym typeface="Menlo Regular"/>
              </a:defRPr>
            </a:pPr>
            <a:r>
              <a:t>  </a:t>
            </a:r>
            <a:r>
              <a:rPr>
                <a:solidFill>
                  <a:srgbClr val="B5CEA8"/>
                </a:solidFill>
              </a:rPr>
              <a:t>1</a:t>
            </a:r>
            <a:r>
              <a:t> * MINOR_UNITS_PER_MAJOR_UNITS</a:t>
            </a:r>
          </a:p>
          <a:p>
            <a:pPr algn="l" defTabSz="457200">
              <a:defRPr sz="1700">
                <a:solidFill>
                  <a:srgbClr val="D4D4D4"/>
                </a:solidFill>
                <a:latin typeface="Menlo Regular"/>
                <a:ea typeface="Menlo Regular"/>
                <a:cs typeface="Menlo Regular"/>
                <a:sym typeface="Menlo Regular"/>
              </a:defRPr>
            </a:pPr>
            <a:r>
              <a:t>);</a:t>
            </a:r>
          </a:p>
          <a:p>
            <a:pPr algn="l" defTabSz="457200">
              <a:defRPr sz="1700">
                <a:solidFill>
                  <a:srgbClr val="D4D4D4"/>
                </a:solidFill>
                <a:latin typeface="Menlo Regular"/>
                <a:ea typeface="Menlo Regular"/>
                <a:cs typeface="Menlo Regular"/>
                <a:sym typeface="Menlo Regular"/>
              </a:defRPr>
            </a:pPr>
          </a:p>
          <a:p>
            <a:pPr algn="l" defTabSz="457200">
              <a:defRPr sz="1700">
                <a:solidFill>
                  <a:srgbClr val="D4D4D4"/>
                </a:solidFill>
                <a:latin typeface="Menlo Regular"/>
                <a:ea typeface="Menlo Regular"/>
                <a:cs typeface="Menlo Regular"/>
                <a:sym typeface="Menlo Regular"/>
              </a:defRPr>
            </a:pPr>
            <a:r>
              <a:rPr>
                <a:solidFill>
                  <a:srgbClr val="569CD6"/>
                </a:solidFill>
              </a:rPr>
              <a:t>const</a:t>
            </a:r>
            <a:r>
              <a:t> explorerLink = getExplorerLink(</a:t>
            </a:r>
            <a:r>
              <a:rPr>
                <a:solidFill>
                  <a:srgbClr val="CE9178"/>
                </a:solidFill>
              </a:rPr>
              <a:t>"transaction"</a:t>
            </a:r>
            <a:r>
              <a:t>, signature, </a:t>
            </a:r>
            <a:r>
              <a:rPr>
                <a:solidFill>
                  <a:srgbClr val="CE9178"/>
                </a:solidFill>
              </a:rPr>
              <a:t>"devnet"</a:t>
            </a:r>
            <a:r>
              <a:t>);</a:t>
            </a:r>
          </a:p>
          <a:p>
            <a:pPr algn="l" defTabSz="457200">
              <a:defRPr sz="1700">
                <a:solidFill>
                  <a:srgbClr val="D4D4D4"/>
                </a:solidFill>
                <a:latin typeface="Menlo Regular"/>
                <a:ea typeface="Menlo Regular"/>
                <a:cs typeface="Menlo Regular"/>
                <a:sym typeface="Menlo Regular"/>
              </a:defRPr>
            </a:pPr>
          </a:p>
          <a:p>
            <a:pPr algn="l" defTabSz="457200">
              <a:defRPr sz="1700">
                <a:solidFill>
                  <a:srgbClr val="CE9178"/>
                </a:solidFill>
                <a:latin typeface="Menlo Regular"/>
                <a:ea typeface="Menlo Regular"/>
                <a:cs typeface="Menlo Regular"/>
                <a:sym typeface="Menlo Regular"/>
              </a:defRPr>
            </a:pPr>
            <a:r>
              <a:rPr>
                <a:solidFill>
                  <a:srgbClr val="D4D4D4"/>
                </a:solidFill>
              </a:rPr>
              <a:t>console.log(</a:t>
            </a:r>
            <a:r>
              <a:t>`✅ Transaction confirmed, explorer link is: </a:t>
            </a:r>
            <a:r>
              <a:rPr>
                <a:solidFill>
                  <a:srgbClr val="569CD6"/>
                </a:solidFill>
              </a:rPr>
              <a:t>${</a:t>
            </a:r>
            <a:r>
              <a:rPr>
                <a:solidFill>
                  <a:srgbClr val="D4D4D4"/>
                </a:solidFill>
              </a:rPr>
              <a:t>explorerLink</a:t>
            </a:r>
            <a:r>
              <a:rPr>
                <a:solidFill>
                  <a:srgbClr val="569CD6"/>
                </a:solidFill>
              </a:rPr>
              <a:t>}</a:t>
            </a:r>
            <a:r>
              <a:t>!`</a:t>
            </a:r>
            <a:r>
              <a:rPr>
                <a:solidFill>
                  <a:srgbClr val="D4D4D4"/>
                </a:solidFill>
              </a:rPr>
              <a:t>);</a:t>
            </a:r>
          </a:p>
        </p:txBody>
      </p:sp>
      <p:sp>
        <p:nvSpPr>
          <p:cNvPr id="732" name="12. Send tokens (continued)"/>
          <p:cNvSpPr txBox="1"/>
          <p:nvPr/>
        </p:nvSpPr>
        <p:spPr>
          <a:xfrm>
            <a:off x="1408463" y="1053917"/>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12. Send tokens (continued) </a:t>
            </a:r>
          </a:p>
        </p:txBody>
      </p:sp>
      <p:sp>
        <p:nvSpPr>
          <p:cNvPr id="733" name="send-spl-tokens.ts"/>
          <p:cNvSpPr txBox="1"/>
          <p:nvPr/>
        </p:nvSpPr>
        <p:spPr>
          <a:xfrm>
            <a:off x="2287023" y="2999615"/>
            <a:ext cx="3942437"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send-spl-tokens.ts</a:t>
            </a:r>
          </a:p>
        </p:txBody>
      </p:sp>
      <p:sp>
        <p:nvSpPr>
          <p:cNvPr id="734" name="npx esrun send-spl-tokens.ts"/>
          <p:cNvSpPr txBox="1"/>
          <p:nvPr/>
        </p:nvSpPr>
        <p:spPr>
          <a:xfrm>
            <a:off x="-3359978" y="12340302"/>
            <a:ext cx="16936238" cy="114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3600">
                <a:latin typeface="Andale Mono"/>
                <a:ea typeface="Andale Mono"/>
                <a:cs typeface="Andale Mono"/>
                <a:sym typeface="Andale Mono"/>
              </a:defRPr>
            </a:lvl1pPr>
          </a:lstStyle>
          <a:p>
            <a:pPr/>
            <a:r>
              <a:t>npx esrun send-spl-tokens.ts</a:t>
            </a:r>
            <a:endParaRPr>
              <a:solidFill>
                <a:srgbClr val="D4D4D4"/>
              </a:solidFill>
            </a:endParaRP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8" name="13. Open the transaction in Solana Explorer…"/>
          <p:cNvSpPr txBox="1"/>
          <p:nvPr>
            <p:ph type="title"/>
          </p:nvPr>
        </p:nvSpPr>
        <p:spPr>
          <a:xfrm>
            <a:off x="1187777" y="4720034"/>
            <a:ext cx="9779001" cy="4275932"/>
          </a:xfrm>
          <a:prstGeom prst="rect">
            <a:avLst/>
          </a:prstGeom>
        </p:spPr>
        <p:txBody>
          <a:bodyPr/>
          <a:lstStyle/>
          <a:p>
            <a:pPr defTabSz="1609303">
              <a:defRPr spc="-112" sz="5610"/>
            </a:pPr>
            <a:r>
              <a:t>13. Open the transaction in Solana Explorer</a:t>
            </a:r>
          </a:p>
          <a:p>
            <a:pPr defTabSz="1609303">
              <a:defRPr spc="-112" sz="5610"/>
            </a:pPr>
            <a:br/>
            <a:r>
              <a:t>What </a:t>
            </a:r>
            <a:r>
              <a:rPr>
                <a:solidFill>
                  <a:srgbClr val="16F195"/>
                </a:solidFill>
              </a:rPr>
              <a:t>accounts</a:t>
            </a:r>
            <a:r>
              <a:t> were involved in sending the SPL token?</a:t>
            </a:r>
          </a:p>
        </p:txBody>
      </p:sp>
      <p:pic>
        <p:nvPicPr>
          <p:cNvPr id="739" name="Screenshot 2024-05-07 at 15.47.16.png" descr="Screenshot 2024-05-07 at 15.47.16.png"/>
          <p:cNvPicPr>
            <a:picLocks noChangeAspect="1"/>
          </p:cNvPicPr>
          <p:nvPr/>
        </p:nvPicPr>
        <p:blipFill>
          <a:blip r:embed="rId2">
            <a:extLst/>
          </a:blip>
          <a:stretch>
            <a:fillRect/>
          </a:stretch>
        </p:blipFill>
        <p:spPr>
          <a:xfrm>
            <a:off x="11484607" y="3262630"/>
            <a:ext cx="12281620" cy="7190740"/>
          </a:xfrm>
          <a:prstGeom prst="rect">
            <a:avLst/>
          </a:prstGeom>
          <a:ln w="12700">
            <a:miter lim="400000"/>
          </a:ln>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1" name="Lesson 4 feedback"/>
          <p:cNvSpPr txBox="1"/>
          <p:nvPr>
            <p:ph type="title"/>
          </p:nvPr>
        </p:nvSpPr>
        <p:spPr>
          <a:xfrm>
            <a:off x="1187777" y="5743879"/>
            <a:ext cx="9779001" cy="1435101"/>
          </a:xfrm>
          <a:prstGeom prst="rect">
            <a:avLst/>
          </a:prstGeom>
        </p:spPr>
        <p:txBody>
          <a:bodyPr/>
          <a:lstStyle/>
          <a:p>
            <a:pPr/>
            <a:r>
              <a:t>Lesson 4 feedback</a:t>
            </a:r>
          </a:p>
        </p:txBody>
      </p:sp>
      <p:sp>
        <p:nvSpPr>
          <p:cNvPr id="742" name="Let us know what you think!"/>
          <p:cNvSpPr txBox="1"/>
          <p:nvPr>
            <p:ph type="body" idx="21"/>
          </p:nvPr>
        </p:nvSpPr>
        <p:spPr>
          <a:xfrm>
            <a:off x="1187777" y="7037341"/>
            <a:ext cx="9779001" cy="934780"/>
          </a:xfrm>
          <a:prstGeom prst="rect">
            <a:avLst/>
          </a:prstGeom>
          <a:extLst>
            <a:ext uri="{C572A759-6A51-4108-AA02-DFA0A04FC94B}">
              <ma14:wrappingTextBoxFlag xmlns:ma14="http://schemas.microsoft.com/office/mac/drawingml/2011/main" val="1"/>
            </a:ext>
          </a:extLst>
        </p:spPr>
        <p:txBody>
          <a:bodyPr/>
          <a:lstStyle/>
          <a:p>
            <a:pPr/>
            <a:r>
              <a:t>Let us know what you think!</a:t>
            </a:r>
          </a:p>
        </p:txBody>
      </p:sp>
      <p:pic>
        <p:nvPicPr>
          <p:cNvPr id="743" name="Large rock formation under dark clouds with a dirt road in the foreground" descr="Large rock formation under dark clouds with a dirt road in the foreground"/>
          <p:cNvPicPr>
            <a:picLocks noChangeAspect="1"/>
          </p:cNvPicPr>
          <p:nvPr>
            <p:ph type="pic" idx="22"/>
          </p:nvPr>
        </p:nvPicPr>
        <p:blipFill>
          <a:blip r:embed="rId2">
            <a:extLst/>
          </a:blip>
          <a:srcRect l="1191" t="0" r="1191" b="0"/>
          <a:stretch>
            <a:fillRect/>
          </a:stretch>
        </p:blipFill>
        <p:spPr>
          <a:xfrm>
            <a:off x="12192000" y="1263848"/>
            <a:ext cx="10922000" cy="11188701"/>
          </a:xfrm>
          <a:prstGeom prst="rect">
            <a:avLst/>
          </a:prstGeom>
        </p:spPr>
      </p:pic>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45" name="Image" descr="Image"/>
          <p:cNvPicPr>
            <a:picLocks noChangeAspect="1"/>
          </p:cNvPicPr>
          <p:nvPr/>
        </p:nvPicPr>
        <p:blipFill>
          <a:blip r:embed="rId2">
            <a:extLst/>
          </a:blip>
          <a:srcRect l="46548" t="42229" r="0" b="0"/>
          <a:stretch>
            <a:fillRect/>
          </a:stretch>
        </p:blipFill>
        <p:spPr>
          <a:xfrm>
            <a:off x="-203284" y="-315676"/>
            <a:ext cx="6533483" cy="5768152"/>
          </a:xfrm>
          <a:prstGeom prst="rect">
            <a:avLst/>
          </a:prstGeom>
          <a:ln w="12700">
            <a:miter lim="400000"/>
          </a:ln>
        </p:spPr>
      </p:pic>
      <p:pic>
        <p:nvPicPr>
          <p:cNvPr id="746" name="pasted-movie.png" descr="pasted-movie.png"/>
          <p:cNvPicPr>
            <a:picLocks noChangeAspect="1"/>
          </p:cNvPicPr>
          <p:nvPr/>
        </p:nvPicPr>
        <p:blipFill>
          <a:blip r:embed="rId3">
            <a:extLst/>
          </a:blip>
          <a:stretch>
            <a:fillRect/>
          </a:stretch>
        </p:blipFill>
        <p:spPr>
          <a:xfrm rot="20936061">
            <a:off x="-1046343" y="3932965"/>
            <a:ext cx="7609875" cy="13716001"/>
          </a:xfrm>
          <a:prstGeom prst="rect">
            <a:avLst/>
          </a:prstGeom>
          <a:ln w="12700">
            <a:miter lim="400000"/>
          </a:ln>
        </p:spPr>
      </p:pic>
      <p:pic>
        <p:nvPicPr>
          <p:cNvPr id="747" name="pasted-movie.png" descr="pasted-movie.png"/>
          <p:cNvPicPr>
            <a:picLocks noChangeAspect="1"/>
          </p:cNvPicPr>
          <p:nvPr/>
        </p:nvPicPr>
        <p:blipFill>
          <a:blip r:embed="rId4">
            <a:extLst/>
          </a:blip>
          <a:stretch>
            <a:fillRect/>
          </a:stretch>
        </p:blipFill>
        <p:spPr>
          <a:xfrm rot="20410241">
            <a:off x="18954418" y="-4713496"/>
            <a:ext cx="6445851" cy="12714496"/>
          </a:xfrm>
          <a:prstGeom prst="rect">
            <a:avLst/>
          </a:prstGeom>
          <a:ln w="12700">
            <a:miter lim="400000"/>
          </a:ln>
        </p:spPr>
      </p:pic>
      <p:sp>
        <p:nvSpPr>
          <p:cNvPr id="748" name="METADATA"/>
          <p:cNvSpPr txBox="1"/>
          <p:nvPr/>
        </p:nvSpPr>
        <p:spPr>
          <a:xfrm>
            <a:off x="5542203" y="5802933"/>
            <a:ext cx="13299594" cy="30773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9600"/>
            </a:lvl1pPr>
          </a:lstStyle>
          <a:p>
            <a:pPr/>
            <a:r>
              <a:t>METADATA</a:t>
            </a:r>
          </a:p>
        </p:txBody>
      </p:sp>
      <p:sp>
        <p:nvSpPr>
          <p:cNvPr id="749" name="LESSON 5: TOKEN"/>
          <p:cNvSpPr txBox="1"/>
          <p:nvPr/>
        </p:nvSpPr>
        <p:spPr>
          <a:xfrm>
            <a:off x="8043824" y="4835671"/>
            <a:ext cx="8296352" cy="11926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7200"/>
            </a:lvl1pPr>
          </a:lstStyle>
          <a:p>
            <a:pPr/>
            <a:r>
              <a:t>LESSON 5: TOKEN</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51" name="Image" descr="Image"/>
          <p:cNvPicPr>
            <a:picLocks noChangeAspect="1"/>
          </p:cNvPicPr>
          <p:nvPr/>
        </p:nvPicPr>
        <p:blipFill>
          <a:blip r:embed="rId2">
            <a:extLst/>
          </a:blip>
          <a:stretch>
            <a:fillRect/>
          </a:stretch>
        </p:blipFill>
        <p:spPr>
          <a:xfrm>
            <a:off x="-3564762" y="6642877"/>
            <a:ext cx="26831631" cy="7777827"/>
          </a:xfrm>
          <a:prstGeom prst="rect">
            <a:avLst/>
          </a:prstGeom>
          <a:ln w="12700">
            <a:miter lim="400000"/>
          </a:ln>
        </p:spPr>
      </p:pic>
      <p:pic>
        <p:nvPicPr>
          <p:cNvPr id="752" name="Image" descr="Image"/>
          <p:cNvPicPr>
            <a:picLocks noChangeAspect="1"/>
          </p:cNvPicPr>
          <p:nvPr/>
        </p:nvPicPr>
        <p:blipFill>
          <a:blip r:embed="rId3">
            <a:alphaModFix amt="23253"/>
            <a:extLst/>
          </a:blip>
          <a:stretch>
            <a:fillRect/>
          </a:stretch>
        </p:blipFill>
        <p:spPr>
          <a:xfrm>
            <a:off x="-94057" y="-333880"/>
            <a:ext cx="12223083" cy="9984552"/>
          </a:xfrm>
          <a:prstGeom prst="rect">
            <a:avLst/>
          </a:prstGeom>
          <a:ln w="12700">
            <a:miter lim="400000"/>
          </a:ln>
        </p:spPr>
      </p:pic>
      <p:pic>
        <p:nvPicPr>
          <p:cNvPr id="753" name="Image" descr="Image"/>
          <p:cNvPicPr>
            <a:picLocks noChangeAspect="1"/>
          </p:cNvPicPr>
          <p:nvPr/>
        </p:nvPicPr>
        <p:blipFill>
          <a:blip r:embed="rId4">
            <a:extLst/>
          </a:blip>
          <a:stretch>
            <a:fillRect/>
          </a:stretch>
        </p:blipFill>
        <p:spPr>
          <a:xfrm>
            <a:off x="8534662" y="-233367"/>
            <a:ext cx="16952154" cy="17420990"/>
          </a:xfrm>
          <a:prstGeom prst="rect">
            <a:avLst/>
          </a:prstGeom>
          <a:ln w="12700">
            <a:miter lim="400000"/>
          </a:ln>
        </p:spPr>
      </p:pic>
      <p:pic>
        <p:nvPicPr>
          <p:cNvPr id="754" name="48ixuTxnXtzHWQ7WwBqSGu.png" descr="48ixuTxnXtzHWQ7WwBqSGu.png"/>
          <p:cNvPicPr>
            <a:picLocks noChangeAspect="1"/>
          </p:cNvPicPr>
          <p:nvPr/>
        </p:nvPicPr>
        <p:blipFill>
          <a:blip r:embed="rId5">
            <a:extLst/>
          </a:blip>
          <a:srcRect l="0" t="0" r="1219" b="499"/>
          <a:stretch>
            <a:fillRect/>
          </a:stretch>
        </p:blipFill>
        <p:spPr>
          <a:xfrm>
            <a:off x="-6908800" y="-14795500"/>
            <a:ext cx="41148000" cy="27851100"/>
          </a:xfrm>
          <a:prstGeom prst="rect">
            <a:avLst/>
          </a:prstGeom>
          <a:ln w="12700">
            <a:miter lim="400000"/>
          </a:ln>
        </p:spPr>
      </p:pic>
      <p:pic>
        <p:nvPicPr>
          <p:cNvPr id="755" name="QoT155mD5UQ2nzaxdvxKNs.png" descr="QoT155mD5UQ2nzaxdvxKNs.png"/>
          <p:cNvPicPr>
            <a:picLocks noChangeAspect="1"/>
          </p:cNvPicPr>
          <p:nvPr/>
        </p:nvPicPr>
        <p:blipFill>
          <a:blip r:embed="rId6">
            <a:extLst/>
          </a:blip>
          <a:stretch>
            <a:fillRect/>
          </a:stretch>
        </p:blipFill>
        <p:spPr>
          <a:xfrm>
            <a:off x="5842210" y="2838552"/>
            <a:ext cx="914401" cy="914401"/>
          </a:xfrm>
          <a:prstGeom prst="rect">
            <a:avLst/>
          </a:prstGeom>
          <a:ln w="12700">
            <a:miter lim="400000"/>
          </a:ln>
        </p:spPr>
      </p:pic>
      <p:pic>
        <p:nvPicPr>
          <p:cNvPr id="756" name="QoT155mD5UQ2nzaxdvxKNs.png" descr="QoT155mD5UQ2nzaxdvxKNs.png"/>
          <p:cNvPicPr>
            <a:picLocks noChangeAspect="1"/>
          </p:cNvPicPr>
          <p:nvPr/>
        </p:nvPicPr>
        <p:blipFill>
          <a:blip r:embed="rId6">
            <a:extLst/>
          </a:blip>
          <a:stretch>
            <a:fillRect/>
          </a:stretch>
        </p:blipFill>
        <p:spPr>
          <a:xfrm>
            <a:off x="11734800" y="6400800"/>
            <a:ext cx="914400" cy="914400"/>
          </a:xfrm>
          <a:prstGeom prst="rect">
            <a:avLst/>
          </a:prstGeom>
          <a:ln w="12700">
            <a:miter lim="400000"/>
          </a:ln>
        </p:spPr>
      </p:pic>
      <p:pic>
        <p:nvPicPr>
          <p:cNvPr id="757" name="pasted-movie.png" descr="pasted-movie.png"/>
          <p:cNvPicPr>
            <a:picLocks noChangeAspect="1"/>
          </p:cNvPicPr>
          <p:nvPr/>
        </p:nvPicPr>
        <p:blipFill>
          <a:blip r:embed="rId7">
            <a:extLst/>
          </a:blip>
          <a:stretch>
            <a:fillRect/>
          </a:stretch>
        </p:blipFill>
        <p:spPr>
          <a:xfrm>
            <a:off x="8260631" y="4846807"/>
            <a:ext cx="4330701" cy="2705101"/>
          </a:xfrm>
          <a:prstGeom prst="rect">
            <a:avLst/>
          </a:prstGeom>
          <a:ln w="12700">
            <a:miter lim="400000"/>
          </a:ln>
        </p:spPr>
      </p:pic>
      <p:pic>
        <p:nvPicPr>
          <p:cNvPr id="758" name="pasted-movie.png" descr="pasted-movie.png"/>
          <p:cNvPicPr>
            <a:picLocks noChangeAspect="1"/>
          </p:cNvPicPr>
          <p:nvPr/>
        </p:nvPicPr>
        <p:blipFill>
          <a:blip r:embed="rId8">
            <a:extLst/>
          </a:blip>
          <a:stretch>
            <a:fillRect/>
          </a:stretch>
        </p:blipFill>
        <p:spPr>
          <a:xfrm>
            <a:off x="15671612" y="7930437"/>
            <a:ext cx="5346701" cy="2832101"/>
          </a:xfrm>
          <a:prstGeom prst="rect">
            <a:avLst/>
          </a:prstGeom>
          <a:ln w="12700">
            <a:miter lim="400000"/>
          </a:ln>
        </p:spPr>
      </p:pic>
      <p:sp>
        <p:nvSpPr>
          <p:cNvPr id="759" name="Let's mint new tokens and transfer them to Bob!"/>
          <p:cNvSpPr txBox="1"/>
          <p:nvPr/>
        </p:nvSpPr>
        <p:spPr>
          <a:xfrm>
            <a:off x="16068853" y="16386475"/>
            <a:ext cx="4552221" cy="25149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defRPr b="1" sz="3200"/>
            </a:lvl1pPr>
          </a:lstStyle>
          <a:p>
            <a:pPr/>
            <a:r>
              <a:t>Let's mint new tokens and transfer them to Bob!</a:t>
            </a:r>
          </a:p>
        </p:txBody>
      </p:sp>
      <p:sp>
        <p:nvSpPr>
          <p:cNvPr id="760" name="Metaplex adds metadata - additional data, like a name and symbol - for both regular tokens and NFTs."/>
          <p:cNvSpPr txBox="1"/>
          <p:nvPr/>
        </p:nvSpPr>
        <p:spPr>
          <a:xfrm>
            <a:off x="497111" y="6692268"/>
            <a:ext cx="6301502" cy="3569722"/>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825500">
              <a:defRPr b="1" sz="3200"/>
            </a:pPr>
            <a:r>
              <a:t>Metaplex adds </a:t>
            </a:r>
            <a:r>
              <a:rPr>
                <a:solidFill>
                  <a:srgbClr val="8F4AF6"/>
                </a:solidFill>
              </a:rPr>
              <a:t>metadata</a:t>
            </a:r>
            <a:r>
              <a:t> - additional data, like a name and symbol - for both regular tokens and NFTs.</a:t>
            </a:r>
          </a:p>
        </p:txBody>
      </p:sp>
      <p:pic>
        <p:nvPicPr>
          <p:cNvPr id="761" name="RLyqGJUW5EFeauMC9Dt8VV.png" descr="RLyqGJUW5EFeauMC9Dt8VV.png"/>
          <p:cNvPicPr>
            <a:picLocks noChangeAspect="1"/>
          </p:cNvPicPr>
          <p:nvPr/>
        </p:nvPicPr>
        <p:blipFill>
          <a:blip r:embed="rId9">
            <a:extLst/>
          </a:blip>
          <a:stretch>
            <a:fillRect/>
          </a:stretch>
        </p:blipFill>
        <p:spPr>
          <a:xfrm>
            <a:off x="-1804628" y="-4429824"/>
            <a:ext cx="7620001" cy="330200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Object"/>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6" name="Image" descr="Image"/>
          <p:cNvPicPr>
            <a:picLocks noChangeAspect="1"/>
          </p:cNvPicPr>
          <p:nvPr/>
        </p:nvPicPr>
        <p:blipFill>
          <a:blip r:embed="rId2">
            <a:extLst/>
          </a:blip>
          <a:srcRect l="46548" t="42229" r="0" b="0"/>
          <a:stretch>
            <a:fillRect/>
          </a:stretch>
        </p:blipFill>
        <p:spPr>
          <a:xfrm>
            <a:off x="-203284" y="-315676"/>
            <a:ext cx="6533483" cy="5768152"/>
          </a:xfrm>
          <a:prstGeom prst="rect">
            <a:avLst/>
          </a:prstGeom>
          <a:ln w="12700">
            <a:miter lim="400000"/>
          </a:ln>
        </p:spPr>
      </p:pic>
      <p:pic>
        <p:nvPicPr>
          <p:cNvPr id="207" name="pasted-movie.png" descr="pasted-movie.png"/>
          <p:cNvPicPr>
            <a:picLocks noChangeAspect="1"/>
          </p:cNvPicPr>
          <p:nvPr/>
        </p:nvPicPr>
        <p:blipFill>
          <a:blip r:embed="rId3">
            <a:extLst/>
          </a:blip>
          <a:stretch>
            <a:fillRect/>
          </a:stretch>
        </p:blipFill>
        <p:spPr>
          <a:xfrm rot="427396">
            <a:off x="-1819889" y="3149600"/>
            <a:ext cx="8688221" cy="15659607"/>
          </a:xfrm>
          <a:prstGeom prst="rect">
            <a:avLst/>
          </a:prstGeom>
          <a:ln w="12700">
            <a:miter lim="400000"/>
          </a:ln>
        </p:spPr>
      </p:pic>
      <p:pic>
        <p:nvPicPr>
          <p:cNvPr id="208" name="pasted-movie.png" descr="pasted-movie.png"/>
          <p:cNvPicPr>
            <a:picLocks noChangeAspect="1"/>
          </p:cNvPicPr>
          <p:nvPr/>
        </p:nvPicPr>
        <p:blipFill>
          <a:blip r:embed="rId4">
            <a:extLst/>
          </a:blip>
          <a:stretch>
            <a:fillRect/>
          </a:stretch>
        </p:blipFill>
        <p:spPr>
          <a:xfrm rot="21280554">
            <a:off x="17836818" y="-5003800"/>
            <a:ext cx="6953582" cy="13716000"/>
          </a:xfrm>
          <a:prstGeom prst="rect">
            <a:avLst/>
          </a:prstGeom>
          <a:ln w="12700">
            <a:miter lim="400000"/>
          </a:ln>
        </p:spPr>
      </p:pic>
      <p:sp>
        <p:nvSpPr>
          <p:cNvPr id="209" name="SENDER AND RECIPIENT…"/>
          <p:cNvSpPr txBox="1"/>
          <p:nvPr/>
        </p:nvSpPr>
        <p:spPr>
          <a:xfrm>
            <a:off x="4831841" y="5351682"/>
            <a:ext cx="14720317" cy="30126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cap="all" sz="9600"/>
            </a:pPr>
            <a:r>
              <a:t>SENDER AND RECIPIENT </a:t>
            </a:r>
          </a:p>
          <a:p>
            <a:pPr>
              <a:defRPr b="1" cap="all" sz="9600"/>
            </a:pPr>
            <a:r>
              <a:t>DECIDE a secret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Object"/>
      </p:transition>
    </mc:Choice>
    <mc:Fallback>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63" name="Image" descr="Image"/>
          <p:cNvPicPr>
            <a:picLocks noChangeAspect="1"/>
          </p:cNvPicPr>
          <p:nvPr/>
        </p:nvPicPr>
        <p:blipFill>
          <a:blip r:embed="rId2">
            <a:extLst/>
          </a:blip>
          <a:stretch>
            <a:fillRect/>
          </a:stretch>
        </p:blipFill>
        <p:spPr>
          <a:xfrm>
            <a:off x="-3564762" y="6642877"/>
            <a:ext cx="26831631" cy="7777827"/>
          </a:xfrm>
          <a:prstGeom prst="rect">
            <a:avLst/>
          </a:prstGeom>
          <a:ln w="12700">
            <a:miter lim="400000"/>
          </a:ln>
        </p:spPr>
      </p:pic>
      <p:pic>
        <p:nvPicPr>
          <p:cNvPr id="764" name="Image" descr="Image"/>
          <p:cNvPicPr>
            <a:picLocks noChangeAspect="1"/>
          </p:cNvPicPr>
          <p:nvPr/>
        </p:nvPicPr>
        <p:blipFill>
          <a:blip r:embed="rId3">
            <a:alphaModFix amt="23253"/>
            <a:extLst/>
          </a:blip>
          <a:stretch>
            <a:fillRect/>
          </a:stretch>
        </p:blipFill>
        <p:spPr>
          <a:xfrm>
            <a:off x="-94057" y="-333880"/>
            <a:ext cx="12223083" cy="9984552"/>
          </a:xfrm>
          <a:prstGeom prst="rect">
            <a:avLst/>
          </a:prstGeom>
          <a:ln w="12700">
            <a:miter lim="400000"/>
          </a:ln>
        </p:spPr>
      </p:pic>
      <p:pic>
        <p:nvPicPr>
          <p:cNvPr id="765" name="Image" descr="Image"/>
          <p:cNvPicPr>
            <a:picLocks noChangeAspect="1"/>
          </p:cNvPicPr>
          <p:nvPr/>
        </p:nvPicPr>
        <p:blipFill>
          <a:blip r:embed="rId4">
            <a:extLst/>
          </a:blip>
          <a:stretch>
            <a:fillRect/>
          </a:stretch>
        </p:blipFill>
        <p:spPr>
          <a:xfrm>
            <a:off x="8534662" y="-233367"/>
            <a:ext cx="16952154" cy="17420990"/>
          </a:xfrm>
          <a:prstGeom prst="rect">
            <a:avLst/>
          </a:prstGeom>
          <a:ln w="12700">
            <a:miter lim="400000"/>
          </a:ln>
        </p:spPr>
      </p:pic>
      <p:pic>
        <p:nvPicPr>
          <p:cNvPr id="766" name="48ixuTxnXtzHWQ7WwBqSGu.png" descr="48ixuTxnXtzHWQ7WwBqSGu.png"/>
          <p:cNvPicPr>
            <a:picLocks noChangeAspect="1"/>
          </p:cNvPicPr>
          <p:nvPr/>
        </p:nvPicPr>
        <p:blipFill>
          <a:blip r:embed="rId5">
            <a:extLst/>
          </a:blip>
          <a:srcRect l="0" t="0" r="1219" b="499"/>
          <a:stretch>
            <a:fillRect/>
          </a:stretch>
        </p:blipFill>
        <p:spPr>
          <a:xfrm>
            <a:off x="-6908800" y="-14795500"/>
            <a:ext cx="41148000" cy="27851100"/>
          </a:xfrm>
          <a:prstGeom prst="rect">
            <a:avLst/>
          </a:prstGeom>
          <a:ln w="12700">
            <a:miter lim="400000"/>
          </a:ln>
        </p:spPr>
      </p:pic>
      <p:pic>
        <p:nvPicPr>
          <p:cNvPr id="767" name="QoT155mD5UQ2nzaxdvxKNs.png" descr="QoT155mD5UQ2nzaxdvxKNs.png"/>
          <p:cNvPicPr>
            <a:picLocks noChangeAspect="1"/>
          </p:cNvPicPr>
          <p:nvPr/>
        </p:nvPicPr>
        <p:blipFill>
          <a:blip r:embed="rId6">
            <a:extLst/>
          </a:blip>
          <a:stretch>
            <a:fillRect/>
          </a:stretch>
        </p:blipFill>
        <p:spPr>
          <a:xfrm>
            <a:off x="5842210" y="2838552"/>
            <a:ext cx="914401" cy="914401"/>
          </a:xfrm>
          <a:prstGeom prst="rect">
            <a:avLst/>
          </a:prstGeom>
          <a:ln w="12700">
            <a:miter lim="400000"/>
          </a:ln>
        </p:spPr>
      </p:pic>
      <p:pic>
        <p:nvPicPr>
          <p:cNvPr id="768" name="QoT155mD5UQ2nzaxdvxKNs.png" descr="QoT155mD5UQ2nzaxdvxKNs.png"/>
          <p:cNvPicPr>
            <a:picLocks noChangeAspect="1"/>
          </p:cNvPicPr>
          <p:nvPr/>
        </p:nvPicPr>
        <p:blipFill>
          <a:blip r:embed="rId6">
            <a:extLst/>
          </a:blip>
          <a:stretch>
            <a:fillRect/>
          </a:stretch>
        </p:blipFill>
        <p:spPr>
          <a:xfrm>
            <a:off x="11734800" y="6400800"/>
            <a:ext cx="914400" cy="914400"/>
          </a:xfrm>
          <a:prstGeom prst="rect">
            <a:avLst/>
          </a:prstGeom>
          <a:ln w="12700">
            <a:miter lim="400000"/>
          </a:ln>
        </p:spPr>
      </p:pic>
      <p:pic>
        <p:nvPicPr>
          <p:cNvPr id="769" name="pasted-movie.png" descr="pasted-movie.png"/>
          <p:cNvPicPr>
            <a:picLocks noChangeAspect="1"/>
          </p:cNvPicPr>
          <p:nvPr/>
        </p:nvPicPr>
        <p:blipFill>
          <a:blip r:embed="rId7">
            <a:extLst/>
          </a:blip>
          <a:stretch>
            <a:fillRect/>
          </a:stretch>
        </p:blipFill>
        <p:spPr>
          <a:xfrm>
            <a:off x="8260631" y="4846807"/>
            <a:ext cx="4330701" cy="2705101"/>
          </a:xfrm>
          <a:prstGeom prst="rect">
            <a:avLst/>
          </a:prstGeom>
          <a:ln w="12700">
            <a:miter lim="400000"/>
          </a:ln>
        </p:spPr>
      </p:pic>
      <p:pic>
        <p:nvPicPr>
          <p:cNvPr id="770" name="pasted-movie.png" descr="pasted-movie.png"/>
          <p:cNvPicPr>
            <a:picLocks noChangeAspect="1"/>
          </p:cNvPicPr>
          <p:nvPr/>
        </p:nvPicPr>
        <p:blipFill>
          <a:blip r:embed="rId8">
            <a:extLst/>
          </a:blip>
          <a:stretch>
            <a:fillRect/>
          </a:stretch>
        </p:blipFill>
        <p:spPr>
          <a:xfrm>
            <a:off x="15671612" y="7930437"/>
            <a:ext cx="5346701" cy="2832101"/>
          </a:xfrm>
          <a:prstGeom prst="rect">
            <a:avLst/>
          </a:prstGeom>
          <a:ln w="12700">
            <a:miter lim="400000"/>
          </a:ln>
        </p:spPr>
      </p:pic>
      <p:sp>
        <p:nvSpPr>
          <p:cNvPr id="771" name="Let's mint new tokens and transfer them to Bob!"/>
          <p:cNvSpPr txBox="1"/>
          <p:nvPr/>
        </p:nvSpPr>
        <p:spPr>
          <a:xfrm>
            <a:off x="16068853" y="16386475"/>
            <a:ext cx="4552221" cy="25149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defRPr b="1" sz="3200"/>
            </a:lvl1pPr>
          </a:lstStyle>
          <a:p>
            <a:pPr/>
            <a:r>
              <a:t>Let's mint new tokens and transfer them to Bob!</a:t>
            </a:r>
          </a:p>
        </p:txBody>
      </p:sp>
      <p:sp>
        <p:nvSpPr>
          <p:cNvPr id="772" name="Metaplex adds metadata - additional data, like a name and symbol - for both regular tokens and NFTs.…"/>
          <p:cNvSpPr txBox="1"/>
          <p:nvPr/>
        </p:nvSpPr>
        <p:spPr>
          <a:xfrm>
            <a:off x="497111" y="6692268"/>
            <a:ext cx="6301502" cy="3569722"/>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825500">
              <a:defRPr b="1" sz="3200"/>
            </a:pPr>
            <a:r>
              <a:t>Metaplex adds </a:t>
            </a:r>
            <a:r>
              <a:rPr>
                <a:solidFill>
                  <a:srgbClr val="8F4AF6"/>
                </a:solidFill>
              </a:rPr>
              <a:t>metadata</a:t>
            </a:r>
            <a:r>
              <a:t> - additional data, like a name and symbol - for both regular tokens and NFTs.</a:t>
            </a:r>
          </a:p>
          <a:p>
            <a:pPr algn="l" defTabSz="825500">
              <a:defRPr b="1" sz="3200"/>
            </a:pPr>
          </a:p>
          <a:p>
            <a:pPr algn="l" defTabSz="825500">
              <a:defRPr b="1" sz="3200"/>
            </a:pPr>
            <a:r>
              <a:t>The metadata is stored in a </a:t>
            </a:r>
            <a:r>
              <a:rPr>
                <a:solidFill>
                  <a:srgbClr val="70ED9D"/>
                </a:solidFill>
              </a:rPr>
              <a:t>Solana PDA</a:t>
            </a:r>
            <a:r>
              <a:t>.</a:t>
            </a:r>
          </a:p>
        </p:txBody>
      </p:sp>
      <p:pic>
        <p:nvPicPr>
          <p:cNvPr id="773" name="NgRyRCbCzWLq7cmTt1NDaA.png" descr="NgRyRCbCzWLq7cmTt1NDaA.png"/>
          <p:cNvPicPr>
            <a:picLocks noChangeAspect="1"/>
          </p:cNvPicPr>
          <p:nvPr/>
        </p:nvPicPr>
        <p:blipFill>
          <a:blip r:embed="rId9">
            <a:extLst/>
          </a:blip>
          <a:stretch>
            <a:fillRect/>
          </a:stretch>
        </p:blipFill>
        <p:spPr>
          <a:xfrm>
            <a:off x="-5062907" y="5705020"/>
            <a:ext cx="5255927" cy="2305961"/>
          </a:xfrm>
          <a:prstGeom prst="rect">
            <a:avLst/>
          </a:prstGeom>
          <a:ln w="12700">
            <a:miter lim="400000"/>
          </a:ln>
        </p:spPr>
      </p:pic>
      <p:pic>
        <p:nvPicPr>
          <p:cNvPr id="774" name="pasted-movie.png" descr="pasted-movie.png"/>
          <p:cNvPicPr>
            <a:picLocks noChangeAspect="1"/>
          </p:cNvPicPr>
          <p:nvPr/>
        </p:nvPicPr>
        <p:blipFill>
          <a:blip r:embed="rId10">
            <a:extLst/>
          </a:blip>
          <a:stretch>
            <a:fillRect/>
          </a:stretch>
        </p:blipFill>
        <p:spPr>
          <a:xfrm>
            <a:off x="-2184400" y="17729200"/>
            <a:ext cx="6350000" cy="3403600"/>
          </a:xfrm>
          <a:prstGeom prst="rect">
            <a:avLst/>
          </a:prstGeom>
          <a:ln w="12700">
            <a:miter lim="400000"/>
          </a:ln>
        </p:spPr>
      </p:pic>
      <p:pic>
        <p:nvPicPr>
          <p:cNvPr id="775" name="pasted-movie.png" descr="pasted-movie.png"/>
          <p:cNvPicPr>
            <a:picLocks noChangeAspect="1"/>
          </p:cNvPicPr>
          <p:nvPr/>
        </p:nvPicPr>
        <p:blipFill>
          <a:blip r:embed="rId11">
            <a:extLst/>
          </a:blip>
          <a:stretch>
            <a:fillRect/>
          </a:stretch>
        </p:blipFill>
        <p:spPr>
          <a:xfrm>
            <a:off x="2944084" y="361950"/>
            <a:ext cx="6146801" cy="3086100"/>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77" name="Image" descr="Image"/>
          <p:cNvPicPr>
            <a:picLocks noChangeAspect="1"/>
          </p:cNvPicPr>
          <p:nvPr/>
        </p:nvPicPr>
        <p:blipFill>
          <a:blip r:embed="rId2">
            <a:extLst/>
          </a:blip>
          <a:stretch>
            <a:fillRect/>
          </a:stretch>
        </p:blipFill>
        <p:spPr>
          <a:xfrm>
            <a:off x="-3564762" y="6642877"/>
            <a:ext cx="26831631" cy="7777827"/>
          </a:xfrm>
          <a:prstGeom prst="rect">
            <a:avLst/>
          </a:prstGeom>
          <a:ln w="12700">
            <a:miter lim="400000"/>
          </a:ln>
        </p:spPr>
      </p:pic>
      <p:pic>
        <p:nvPicPr>
          <p:cNvPr id="778" name="Image" descr="Image"/>
          <p:cNvPicPr>
            <a:picLocks noChangeAspect="1"/>
          </p:cNvPicPr>
          <p:nvPr/>
        </p:nvPicPr>
        <p:blipFill>
          <a:blip r:embed="rId3">
            <a:alphaModFix amt="23253"/>
            <a:extLst/>
          </a:blip>
          <a:stretch>
            <a:fillRect/>
          </a:stretch>
        </p:blipFill>
        <p:spPr>
          <a:xfrm>
            <a:off x="-94057" y="-333880"/>
            <a:ext cx="12223083" cy="9984552"/>
          </a:xfrm>
          <a:prstGeom prst="rect">
            <a:avLst/>
          </a:prstGeom>
          <a:ln w="12700">
            <a:miter lim="400000"/>
          </a:ln>
        </p:spPr>
      </p:pic>
      <p:pic>
        <p:nvPicPr>
          <p:cNvPr id="779" name="Image" descr="Image"/>
          <p:cNvPicPr>
            <a:picLocks noChangeAspect="1"/>
          </p:cNvPicPr>
          <p:nvPr/>
        </p:nvPicPr>
        <p:blipFill>
          <a:blip r:embed="rId4">
            <a:extLst/>
          </a:blip>
          <a:stretch>
            <a:fillRect/>
          </a:stretch>
        </p:blipFill>
        <p:spPr>
          <a:xfrm>
            <a:off x="8534662" y="-233367"/>
            <a:ext cx="16952154" cy="17420990"/>
          </a:xfrm>
          <a:prstGeom prst="rect">
            <a:avLst/>
          </a:prstGeom>
          <a:ln w="12700">
            <a:miter lim="400000"/>
          </a:ln>
        </p:spPr>
      </p:pic>
      <p:pic>
        <p:nvPicPr>
          <p:cNvPr id="780" name="48ixuTxnXtzHWQ7WwBqSGu.png" descr="48ixuTxnXtzHWQ7WwBqSGu.png"/>
          <p:cNvPicPr>
            <a:picLocks noChangeAspect="1"/>
          </p:cNvPicPr>
          <p:nvPr/>
        </p:nvPicPr>
        <p:blipFill>
          <a:blip r:embed="rId5">
            <a:extLst/>
          </a:blip>
          <a:srcRect l="0" t="0" r="1219" b="499"/>
          <a:stretch>
            <a:fillRect/>
          </a:stretch>
        </p:blipFill>
        <p:spPr>
          <a:xfrm>
            <a:off x="-6908800" y="-14795500"/>
            <a:ext cx="41148000" cy="27851100"/>
          </a:xfrm>
          <a:prstGeom prst="rect">
            <a:avLst/>
          </a:prstGeom>
          <a:ln w="12700">
            <a:miter lim="400000"/>
          </a:ln>
        </p:spPr>
      </p:pic>
      <p:pic>
        <p:nvPicPr>
          <p:cNvPr id="781" name="QoT155mD5UQ2nzaxdvxKNs.png" descr="QoT155mD5UQ2nzaxdvxKNs.png"/>
          <p:cNvPicPr>
            <a:picLocks noChangeAspect="1"/>
          </p:cNvPicPr>
          <p:nvPr/>
        </p:nvPicPr>
        <p:blipFill>
          <a:blip r:embed="rId6">
            <a:extLst/>
          </a:blip>
          <a:stretch>
            <a:fillRect/>
          </a:stretch>
        </p:blipFill>
        <p:spPr>
          <a:xfrm>
            <a:off x="5842210" y="2838552"/>
            <a:ext cx="914401" cy="914401"/>
          </a:xfrm>
          <a:prstGeom prst="rect">
            <a:avLst/>
          </a:prstGeom>
          <a:ln w="12700">
            <a:miter lim="400000"/>
          </a:ln>
        </p:spPr>
      </p:pic>
      <p:pic>
        <p:nvPicPr>
          <p:cNvPr id="782" name="QoT155mD5UQ2nzaxdvxKNs.png" descr="QoT155mD5UQ2nzaxdvxKNs.png"/>
          <p:cNvPicPr>
            <a:picLocks noChangeAspect="1"/>
          </p:cNvPicPr>
          <p:nvPr/>
        </p:nvPicPr>
        <p:blipFill>
          <a:blip r:embed="rId6">
            <a:extLst/>
          </a:blip>
          <a:stretch>
            <a:fillRect/>
          </a:stretch>
        </p:blipFill>
        <p:spPr>
          <a:xfrm>
            <a:off x="11734800" y="6400800"/>
            <a:ext cx="914400" cy="914400"/>
          </a:xfrm>
          <a:prstGeom prst="rect">
            <a:avLst/>
          </a:prstGeom>
          <a:ln w="12700">
            <a:miter lim="400000"/>
          </a:ln>
        </p:spPr>
      </p:pic>
      <p:pic>
        <p:nvPicPr>
          <p:cNvPr id="783" name="pasted-movie.png" descr="pasted-movie.png"/>
          <p:cNvPicPr>
            <a:picLocks noChangeAspect="1"/>
          </p:cNvPicPr>
          <p:nvPr/>
        </p:nvPicPr>
        <p:blipFill>
          <a:blip r:embed="rId7">
            <a:extLst/>
          </a:blip>
          <a:stretch>
            <a:fillRect/>
          </a:stretch>
        </p:blipFill>
        <p:spPr>
          <a:xfrm>
            <a:off x="8260631" y="4846807"/>
            <a:ext cx="4330701" cy="2705101"/>
          </a:xfrm>
          <a:prstGeom prst="rect">
            <a:avLst/>
          </a:prstGeom>
          <a:ln w="12700">
            <a:miter lim="400000"/>
          </a:ln>
        </p:spPr>
      </p:pic>
      <p:pic>
        <p:nvPicPr>
          <p:cNvPr id="784" name="pasted-movie.png" descr="pasted-movie.png"/>
          <p:cNvPicPr>
            <a:picLocks noChangeAspect="1"/>
          </p:cNvPicPr>
          <p:nvPr/>
        </p:nvPicPr>
        <p:blipFill>
          <a:blip r:embed="rId8">
            <a:extLst/>
          </a:blip>
          <a:stretch>
            <a:fillRect/>
          </a:stretch>
        </p:blipFill>
        <p:spPr>
          <a:xfrm>
            <a:off x="15671612" y="7930437"/>
            <a:ext cx="5346701" cy="2832101"/>
          </a:xfrm>
          <a:prstGeom prst="rect">
            <a:avLst/>
          </a:prstGeom>
          <a:ln w="12700">
            <a:miter lim="400000"/>
          </a:ln>
        </p:spPr>
      </p:pic>
      <p:pic>
        <p:nvPicPr>
          <p:cNvPr id="785" name="NgRyRCbCzWLq7cmTt1NDaA.png" descr="NgRyRCbCzWLq7cmTt1NDaA.png"/>
          <p:cNvPicPr>
            <a:picLocks noChangeAspect="1"/>
          </p:cNvPicPr>
          <p:nvPr/>
        </p:nvPicPr>
        <p:blipFill>
          <a:blip r:embed="rId9">
            <a:extLst/>
          </a:blip>
          <a:stretch>
            <a:fillRect/>
          </a:stretch>
        </p:blipFill>
        <p:spPr>
          <a:xfrm>
            <a:off x="118693" y="3981603"/>
            <a:ext cx="5255927" cy="2305961"/>
          </a:xfrm>
          <a:prstGeom prst="rect">
            <a:avLst/>
          </a:prstGeom>
          <a:ln w="12700">
            <a:miter lim="400000"/>
          </a:ln>
        </p:spPr>
      </p:pic>
      <p:pic>
        <p:nvPicPr>
          <p:cNvPr id="786" name="pasted-movie.png" descr="pasted-movie.png"/>
          <p:cNvPicPr>
            <a:picLocks noChangeAspect="1"/>
          </p:cNvPicPr>
          <p:nvPr/>
        </p:nvPicPr>
        <p:blipFill>
          <a:blip r:embed="rId10">
            <a:extLst/>
          </a:blip>
          <a:stretch>
            <a:fillRect/>
          </a:stretch>
        </p:blipFill>
        <p:spPr>
          <a:xfrm>
            <a:off x="1574800" y="7010400"/>
            <a:ext cx="6350000" cy="3403600"/>
          </a:xfrm>
          <a:prstGeom prst="rect">
            <a:avLst/>
          </a:prstGeom>
          <a:ln w="12700">
            <a:miter lim="400000"/>
          </a:ln>
        </p:spPr>
      </p:pic>
      <p:pic>
        <p:nvPicPr>
          <p:cNvPr id="787" name="pasted-movie.png" descr="pasted-movie.png"/>
          <p:cNvPicPr>
            <a:picLocks noChangeAspect="1"/>
          </p:cNvPicPr>
          <p:nvPr/>
        </p:nvPicPr>
        <p:blipFill>
          <a:blip r:embed="rId11">
            <a:extLst/>
          </a:blip>
          <a:stretch>
            <a:fillRect/>
          </a:stretch>
        </p:blipFill>
        <p:spPr>
          <a:xfrm>
            <a:off x="2944084" y="361950"/>
            <a:ext cx="6146801" cy="3086100"/>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89" name="Image" descr="Image"/>
          <p:cNvPicPr>
            <a:picLocks noChangeAspect="1"/>
          </p:cNvPicPr>
          <p:nvPr/>
        </p:nvPicPr>
        <p:blipFill>
          <a:blip r:embed="rId2">
            <a:extLst/>
          </a:blip>
          <a:stretch>
            <a:fillRect/>
          </a:stretch>
        </p:blipFill>
        <p:spPr>
          <a:xfrm rot="19800000">
            <a:off x="11319638" y="9843277"/>
            <a:ext cx="26831631" cy="7777827"/>
          </a:xfrm>
          <a:prstGeom prst="rect">
            <a:avLst/>
          </a:prstGeom>
          <a:ln w="12700">
            <a:miter lim="400000"/>
          </a:ln>
        </p:spPr>
      </p:pic>
      <p:pic>
        <p:nvPicPr>
          <p:cNvPr id="790" name="Image" descr="Image"/>
          <p:cNvPicPr>
            <a:picLocks noChangeAspect="1"/>
          </p:cNvPicPr>
          <p:nvPr/>
        </p:nvPicPr>
        <p:blipFill>
          <a:blip r:embed="rId3">
            <a:extLst/>
          </a:blip>
          <a:stretch>
            <a:fillRect/>
          </a:stretch>
        </p:blipFill>
        <p:spPr>
          <a:xfrm rot="19800000">
            <a:off x="-2190364" y="-1788876"/>
            <a:ext cx="12223082" cy="9984552"/>
          </a:xfrm>
          <a:prstGeom prst="rect">
            <a:avLst/>
          </a:prstGeom>
          <a:ln w="12700">
            <a:miter lim="400000"/>
          </a:ln>
        </p:spPr>
      </p:pic>
      <p:pic>
        <p:nvPicPr>
          <p:cNvPr id="791" name="Image" descr="Image"/>
          <p:cNvPicPr>
            <a:picLocks noChangeAspect="1"/>
          </p:cNvPicPr>
          <p:nvPr/>
        </p:nvPicPr>
        <p:blipFill>
          <a:blip r:embed="rId4">
            <a:extLst/>
          </a:blip>
          <a:stretch>
            <a:fillRect/>
          </a:stretch>
        </p:blipFill>
        <p:spPr>
          <a:xfrm rot="19800000">
            <a:off x="7518662" y="-6631305"/>
            <a:ext cx="16952154" cy="17420990"/>
          </a:xfrm>
          <a:prstGeom prst="rect">
            <a:avLst/>
          </a:prstGeom>
          <a:ln w="12700">
            <a:miter lim="400000"/>
          </a:ln>
        </p:spPr>
      </p:pic>
      <p:pic>
        <p:nvPicPr>
          <p:cNvPr id="792" name="pasted-movie.png" descr="pasted-movie.png"/>
          <p:cNvPicPr>
            <a:picLocks noChangeAspect="1"/>
          </p:cNvPicPr>
          <p:nvPr/>
        </p:nvPicPr>
        <p:blipFill>
          <a:blip r:embed="rId5">
            <a:extLst/>
          </a:blip>
          <a:stretch>
            <a:fillRect/>
          </a:stretch>
        </p:blipFill>
        <p:spPr>
          <a:xfrm rot="19923988">
            <a:off x="-41889" y="3556000"/>
            <a:ext cx="8688221" cy="15659607"/>
          </a:xfrm>
          <a:prstGeom prst="rect">
            <a:avLst/>
          </a:prstGeom>
          <a:ln w="12700">
            <a:miter lim="400000"/>
          </a:ln>
        </p:spPr>
      </p:pic>
      <p:sp>
        <p:nvSpPr>
          <p:cNvPr id="793" name="LAB"/>
          <p:cNvSpPr txBox="1"/>
          <p:nvPr>
            <p:ph type="subTitle" sz="half" idx="1"/>
          </p:nvPr>
        </p:nvSpPr>
        <p:spPr>
          <a:xfrm>
            <a:off x="1104900" y="4490711"/>
            <a:ext cx="21971000" cy="4024917"/>
          </a:xfrm>
          <a:prstGeom prst="rect">
            <a:avLst/>
          </a:prstGeom>
        </p:spPr>
        <p:txBody>
          <a:bodyPr anchor="b"/>
          <a:lstStyle>
            <a:lvl1pPr algn="ctr">
              <a:defRPr sz="25500"/>
            </a:lvl1pPr>
          </a:lstStyle>
          <a:p>
            <a:pPr/>
            <a:r>
              <a:t>LAB</a:t>
            </a:r>
          </a:p>
        </p:txBody>
      </p:sp>
      <p:sp>
        <p:nvSpPr>
          <p:cNvPr id="794" name="CREATE TOKEN METADATA"/>
          <p:cNvSpPr txBox="1"/>
          <p:nvPr/>
        </p:nvSpPr>
        <p:spPr>
          <a:xfrm>
            <a:off x="1308100" y="8290509"/>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825500">
              <a:defRPr b="1" sz="5500"/>
            </a:lvl1pPr>
          </a:lstStyle>
          <a:p>
            <a:pPr/>
            <a:r>
              <a:t>CREATE TOKEN METADATA</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6" name="npm i &quot;@metaplex-foundation/mpl-token-metadata@2&quot;"/>
          <p:cNvSpPr txBox="1"/>
          <p:nvPr/>
        </p:nvSpPr>
        <p:spPr>
          <a:xfrm>
            <a:off x="3723881" y="6508749"/>
            <a:ext cx="16936238" cy="698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sz="4200">
                <a:latin typeface="Andale Mono"/>
                <a:ea typeface="Andale Mono"/>
                <a:cs typeface="Andale Mono"/>
                <a:sym typeface="Andale Mono"/>
              </a:defRPr>
            </a:lvl1pPr>
          </a:lstStyle>
          <a:p>
            <a:pPr/>
            <a:r>
              <a:t>npm i "@metaplex-foundation/mpl-token-metadata@2"</a:t>
            </a:r>
          </a:p>
        </p:txBody>
      </p:sp>
      <p:sp>
        <p:nvSpPr>
          <p:cNvPr id="797" name="1. Install Metaplex version 2"/>
          <p:cNvSpPr txBox="1"/>
          <p:nvPr/>
        </p:nvSpPr>
        <p:spPr>
          <a:xfrm>
            <a:off x="1682133" y="2101902"/>
            <a:ext cx="14153160"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1. Install Metaplex version 2</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9" name="// This uses &quot;@metaplex-foundation/mpl-token-metadata@2&quot; to create tokens…"/>
          <p:cNvSpPr txBox="1"/>
          <p:nvPr/>
        </p:nvSpPr>
        <p:spPr>
          <a:xfrm>
            <a:off x="2835638" y="2536297"/>
            <a:ext cx="16936238" cy="101600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6A9955"/>
                </a:solidFill>
                <a:latin typeface="Menlo Regular"/>
                <a:ea typeface="Menlo Regular"/>
                <a:cs typeface="Menlo Regular"/>
                <a:sym typeface="Menlo Regular"/>
              </a:defRPr>
            </a:pPr>
            <a:r>
              <a:t>// This uses "@metaplex-foundation/mpl-token-metadata@2" to create tokens</a:t>
            </a:r>
            <a:endParaRPr>
              <a:solidFill>
                <a:srgbClr val="D4D4D4"/>
              </a:solidFill>
            </a:endParaRPr>
          </a:p>
          <a:p>
            <a:pPr algn="l" defTabSz="457200">
              <a:defRPr>
                <a:solidFill>
                  <a:srgbClr val="CE9178"/>
                </a:solidFill>
                <a:latin typeface="Menlo Regular"/>
                <a:ea typeface="Menlo Regular"/>
                <a:cs typeface="Menlo Regular"/>
                <a:sym typeface="Menlo Regular"/>
              </a:defRPr>
            </a:pPr>
            <a:r>
              <a:rPr>
                <a:solidFill>
                  <a:srgbClr val="569CD6"/>
                </a:solidFill>
              </a:rPr>
              <a:t>import</a:t>
            </a:r>
            <a:r>
              <a:rPr>
                <a:solidFill>
                  <a:srgbClr val="D4D4D4"/>
                </a:solidFill>
              </a:rPr>
              <a:t> </a:t>
            </a:r>
            <a:r>
              <a:t>"dotenv/config"</a:t>
            </a:r>
            <a:r>
              <a:rPr>
                <a:solidFill>
                  <a:srgbClr val="D4D4D4"/>
                </a:solidFill>
              </a:rPr>
              <a:t>;</a:t>
            </a:r>
            <a:endParaRPr>
              <a:solidFill>
                <a:srgbClr val="D4D4D4"/>
              </a:solidFill>
            </a:endParaRPr>
          </a:p>
          <a:p>
            <a:pPr algn="l" defTabSz="457200">
              <a:defRPr>
                <a:solidFill>
                  <a:srgbClr val="569CD6"/>
                </a:solidFill>
                <a:latin typeface="Menlo Regular"/>
                <a:ea typeface="Menlo Regular"/>
                <a:cs typeface="Menlo Regular"/>
                <a:sym typeface="Menlo Regular"/>
              </a:defRPr>
            </a:pPr>
            <a:r>
              <a:t>import</a:t>
            </a:r>
            <a:r>
              <a:rPr>
                <a:solidFill>
                  <a:srgbClr val="D4D4D4"/>
                </a:solidFill>
              </a:rPr>
              <a:t> {</a:t>
            </a:r>
            <a:endParaRPr>
              <a:solidFill>
                <a:srgbClr val="D4D4D4"/>
              </a:solidFill>
            </a:endParaRPr>
          </a:p>
          <a:p>
            <a:pPr algn="l" defTabSz="457200">
              <a:defRPr>
                <a:solidFill>
                  <a:srgbClr val="D4D4D4"/>
                </a:solidFill>
                <a:latin typeface="Menlo Regular"/>
                <a:ea typeface="Menlo Regular"/>
                <a:cs typeface="Menlo Regular"/>
                <a:sym typeface="Menlo Regular"/>
              </a:defRPr>
            </a:pPr>
            <a:r>
              <a:t>  getKeypairFromEnvironment,</a:t>
            </a:r>
          </a:p>
          <a:p>
            <a:pPr algn="l" defTabSz="457200">
              <a:defRPr>
                <a:solidFill>
                  <a:srgbClr val="D4D4D4"/>
                </a:solidFill>
                <a:latin typeface="Menlo Regular"/>
                <a:ea typeface="Menlo Regular"/>
                <a:cs typeface="Menlo Regular"/>
                <a:sym typeface="Menlo Regular"/>
              </a:defRPr>
            </a:pPr>
            <a:r>
              <a:t>  getExplorerLink,</a:t>
            </a:r>
          </a:p>
          <a:p>
            <a:pPr algn="l" defTabSz="457200">
              <a:defRPr>
                <a:solidFill>
                  <a:srgbClr val="CE9178"/>
                </a:solidFill>
                <a:latin typeface="Menlo Regular"/>
                <a:ea typeface="Menlo Regular"/>
                <a:cs typeface="Menlo Regular"/>
                <a:sym typeface="Menlo Regular"/>
              </a:defRPr>
            </a:pPr>
            <a:r>
              <a:rPr>
                <a:solidFill>
                  <a:srgbClr val="D4D4D4"/>
                </a:solidFill>
              </a:rPr>
              <a:t>} </a:t>
            </a:r>
            <a:r>
              <a:rPr>
                <a:solidFill>
                  <a:srgbClr val="569CD6"/>
                </a:solidFill>
              </a:rPr>
              <a:t>from</a:t>
            </a:r>
            <a:r>
              <a:rPr>
                <a:solidFill>
                  <a:srgbClr val="D4D4D4"/>
                </a:solidFill>
              </a:rPr>
              <a:t> </a:t>
            </a:r>
            <a:r>
              <a:t>"@solana-developers/helpers"</a:t>
            </a:r>
            <a:r>
              <a:rPr>
                <a:solidFill>
                  <a:srgbClr val="D4D4D4"/>
                </a:solidFill>
              </a:rPr>
              <a:t>;</a:t>
            </a:r>
            <a:endParaRPr>
              <a:solidFill>
                <a:srgbClr val="D4D4D4"/>
              </a:solidFill>
            </a:endParaRPr>
          </a:p>
          <a:p>
            <a:pPr algn="l" defTabSz="457200">
              <a:defRPr>
                <a:solidFill>
                  <a:srgbClr val="569CD6"/>
                </a:solidFill>
                <a:latin typeface="Menlo Regular"/>
                <a:ea typeface="Menlo Regular"/>
                <a:cs typeface="Menlo Regular"/>
                <a:sym typeface="Menlo Regular"/>
              </a:defRPr>
            </a:pPr>
            <a:r>
              <a:t>import</a:t>
            </a:r>
            <a:r>
              <a:rPr>
                <a:solidFill>
                  <a:srgbClr val="D4D4D4"/>
                </a:solidFill>
              </a:rPr>
              <a:t> {</a:t>
            </a:r>
            <a:endParaRPr>
              <a:solidFill>
                <a:srgbClr val="D4D4D4"/>
              </a:solidFill>
            </a:endParaRPr>
          </a:p>
          <a:p>
            <a:pPr algn="l" defTabSz="457200">
              <a:defRPr>
                <a:solidFill>
                  <a:srgbClr val="D4D4D4"/>
                </a:solidFill>
                <a:latin typeface="Menlo Regular"/>
                <a:ea typeface="Menlo Regular"/>
                <a:cs typeface="Menlo Regular"/>
                <a:sym typeface="Menlo Regular"/>
              </a:defRPr>
            </a:pPr>
            <a:r>
              <a:t>  Connection,</a:t>
            </a:r>
          </a:p>
          <a:p>
            <a:pPr algn="l" defTabSz="457200">
              <a:defRPr>
                <a:solidFill>
                  <a:srgbClr val="D4D4D4"/>
                </a:solidFill>
                <a:latin typeface="Menlo Regular"/>
                <a:ea typeface="Menlo Regular"/>
                <a:cs typeface="Menlo Regular"/>
                <a:sym typeface="Menlo Regular"/>
              </a:defRPr>
            </a:pPr>
            <a:r>
              <a:t>  clusterApiUrl,</a:t>
            </a:r>
          </a:p>
          <a:p>
            <a:pPr algn="l" defTabSz="457200">
              <a:defRPr>
                <a:solidFill>
                  <a:srgbClr val="D4D4D4"/>
                </a:solidFill>
                <a:latin typeface="Menlo Regular"/>
                <a:ea typeface="Menlo Regular"/>
                <a:cs typeface="Menlo Regular"/>
                <a:sym typeface="Menlo Regular"/>
              </a:defRPr>
            </a:pPr>
            <a:r>
              <a:t>  PublicKey,</a:t>
            </a:r>
          </a:p>
          <a:p>
            <a:pPr algn="l" defTabSz="457200">
              <a:defRPr>
                <a:solidFill>
                  <a:srgbClr val="D4D4D4"/>
                </a:solidFill>
                <a:latin typeface="Menlo Regular"/>
                <a:ea typeface="Menlo Regular"/>
                <a:cs typeface="Menlo Regular"/>
                <a:sym typeface="Menlo Regular"/>
              </a:defRPr>
            </a:pPr>
            <a:r>
              <a:t>  Transaction,</a:t>
            </a:r>
          </a:p>
          <a:p>
            <a:pPr algn="l" defTabSz="457200">
              <a:defRPr>
                <a:solidFill>
                  <a:srgbClr val="D4D4D4"/>
                </a:solidFill>
                <a:latin typeface="Menlo Regular"/>
                <a:ea typeface="Menlo Regular"/>
                <a:cs typeface="Menlo Regular"/>
                <a:sym typeface="Menlo Regular"/>
              </a:defRPr>
            </a:pPr>
            <a:r>
              <a:t>  sendAndConfirmTransaction,</a:t>
            </a:r>
          </a:p>
          <a:p>
            <a:pPr algn="l" defTabSz="457200">
              <a:defRPr>
                <a:solidFill>
                  <a:srgbClr val="CE9178"/>
                </a:solidFill>
                <a:latin typeface="Menlo Regular"/>
                <a:ea typeface="Menlo Regular"/>
                <a:cs typeface="Menlo Regular"/>
                <a:sym typeface="Menlo Regular"/>
              </a:defRPr>
            </a:pPr>
            <a:r>
              <a:rPr>
                <a:solidFill>
                  <a:srgbClr val="D4D4D4"/>
                </a:solidFill>
              </a:rPr>
              <a:t>} </a:t>
            </a:r>
            <a:r>
              <a:rPr>
                <a:solidFill>
                  <a:srgbClr val="569CD6"/>
                </a:solidFill>
              </a:rPr>
              <a:t>from</a:t>
            </a:r>
            <a:r>
              <a:rPr>
                <a:solidFill>
                  <a:srgbClr val="D4D4D4"/>
                </a:solidFill>
              </a:rPr>
              <a:t> </a:t>
            </a:r>
            <a:r>
              <a:t>"@solana/web3.js"</a:t>
            </a:r>
            <a:r>
              <a:rPr>
                <a:solidFill>
                  <a:srgbClr val="D4D4D4"/>
                </a:solidFill>
              </a:rPr>
              <a:t>;</a:t>
            </a:r>
            <a:endParaRPr>
              <a:solidFill>
                <a:srgbClr val="D4D4D4"/>
              </a:solidFill>
            </a:endParaRPr>
          </a:p>
          <a:p>
            <a:pPr algn="l" defTabSz="457200">
              <a:defRPr>
                <a:solidFill>
                  <a:srgbClr val="CE9178"/>
                </a:solidFill>
                <a:latin typeface="Menlo Regular"/>
                <a:ea typeface="Menlo Regular"/>
                <a:cs typeface="Menlo Regular"/>
                <a:sym typeface="Menlo Regular"/>
              </a:defRPr>
            </a:pPr>
            <a:endParaRPr>
              <a:solidFill>
                <a:srgbClr val="D4D4D4"/>
              </a:solidFill>
            </a:endParaRPr>
          </a:p>
          <a:p>
            <a:pPr algn="l" defTabSz="457200">
              <a:defRPr>
                <a:solidFill>
                  <a:srgbClr val="6A9955"/>
                </a:solidFill>
                <a:latin typeface="Menlo Regular"/>
                <a:ea typeface="Menlo Regular"/>
                <a:cs typeface="Menlo Regular"/>
                <a:sym typeface="Menlo Regular"/>
              </a:defRPr>
            </a:pPr>
            <a:r>
              <a:t>// Yes, createCreate! We're making an instruction for createMetadataV3...</a:t>
            </a:r>
            <a:endParaRPr>
              <a:solidFill>
                <a:srgbClr val="D4D4D4"/>
              </a:solidFill>
            </a:endParaRPr>
          </a:p>
          <a:p>
            <a:pPr algn="l" defTabSz="457200">
              <a:defRPr>
                <a:solidFill>
                  <a:srgbClr val="D4D4D4"/>
                </a:solidFill>
                <a:latin typeface="Menlo Regular"/>
                <a:ea typeface="Menlo Regular"/>
                <a:cs typeface="Menlo Regular"/>
                <a:sym typeface="Menlo Regular"/>
              </a:defRPr>
            </a:pPr>
            <a:r>
              <a:rPr>
                <a:solidFill>
                  <a:srgbClr val="569CD6"/>
                </a:solidFill>
              </a:rPr>
              <a:t>import</a:t>
            </a:r>
            <a:r>
              <a:t> { DataV2, createCreateMetadataAccountV3Instruction } </a:t>
            </a:r>
            <a:r>
              <a:rPr>
                <a:solidFill>
                  <a:srgbClr val="569CD6"/>
                </a:solidFill>
              </a:rPr>
              <a:t>from</a:t>
            </a:r>
            <a:r>
              <a:t> </a:t>
            </a:r>
            <a:r>
              <a:rPr>
                <a:solidFill>
                  <a:srgbClr val="CE9178"/>
                </a:solidFill>
              </a:rPr>
              <a:t>"@metaplex-foundation/mpl-token-metadata"</a:t>
            </a: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user = getKeypairFromEnvironment(</a:t>
            </a:r>
            <a:r>
              <a:rPr>
                <a:solidFill>
                  <a:srgbClr val="CE9178"/>
                </a:solidFill>
              </a:rPr>
              <a:t>"SECRET_KEY"</a:t>
            </a: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connection = </a:t>
            </a:r>
            <a:r>
              <a:rPr>
                <a:solidFill>
                  <a:srgbClr val="569CD6"/>
                </a:solidFill>
              </a:rPr>
              <a:t>new</a:t>
            </a:r>
            <a:r>
              <a:t> Connection(clusterApiUrl(</a:t>
            </a:r>
            <a:r>
              <a:rPr>
                <a:solidFill>
                  <a:srgbClr val="CE9178"/>
                </a:solidFill>
              </a:rPr>
              <a:t>"devnet"</a:t>
            </a: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console.log(</a:t>
            </a:r>
          </a:p>
          <a:p>
            <a:pPr algn="l" defTabSz="457200">
              <a:defRPr>
                <a:solidFill>
                  <a:srgbClr val="CE9178"/>
                </a:solidFill>
                <a:latin typeface="Menlo Regular"/>
                <a:ea typeface="Menlo Regular"/>
                <a:cs typeface="Menlo Regular"/>
                <a:sym typeface="Menlo Regular"/>
              </a:defRPr>
            </a:pPr>
            <a:r>
              <a:rPr>
                <a:solidFill>
                  <a:srgbClr val="D4D4D4"/>
                </a:solidFill>
              </a:rPr>
              <a:t>  </a:t>
            </a:r>
            <a:r>
              <a:t>`🔑 We've loaded our keypair securely, using an env file! Our public key is: </a:t>
            </a:r>
            <a:r>
              <a:rPr>
                <a:solidFill>
                  <a:srgbClr val="569CD6"/>
                </a:solidFill>
              </a:rPr>
              <a:t>${</a:t>
            </a:r>
            <a:r>
              <a:rPr>
                <a:solidFill>
                  <a:srgbClr val="D4D4D4"/>
                </a:solidFill>
              </a:rPr>
              <a:t>user.publicKey.toBase58()</a:t>
            </a:r>
            <a:r>
              <a:rPr>
                <a:solidFill>
                  <a:srgbClr val="569CD6"/>
                </a:solidFill>
              </a:rPr>
              <a:t>}</a:t>
            </a:r>
            <a:r>
              <a:t>`</a:t>
            </a:r>
            <a:endParaRPr>
              <a:solidFill>
                <a:srgbClr val="D4D4D4"/>
              </a:solidFill>
            </a:endParaRPr>
          </a:p>
          <a:p>
            <a:pPr algn="l" defTabSz="457200">
              <a:defRPr>
                <a:solidFill>
                  <a:srgbClr val="D4D4D4"/>
                </a:solidFill>
                <a:latin typeface="Menlo Regular"/>
                <a:ea typeface="Menlo Regular"/>
                <a:cs typeface="Menlo Regular"/>
                <a:sym typeface="Menlo Regular"/>
              </a:defRPr>
            </a:pPr>
            <a:r>
              <a:t>);</a:t>
            </a:r>
          </a:p>
        </p:txBody>
      </p:sp>
      <p:sp>
        <p:nvSpPr>
          <p:cNvPr id="800" name="2. Load a keypair and connect"/>
          <p:cNvSpPr txBox="1"/>
          <p:nvPr/>
        </p:nvSpPr>
        <p:spPr>
          <a:xfrm>
            <a:off x="1408463" y="352605"/>
            <a:ext cx="19790588" cy="119267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2. Load a keypair and connect</a:t>
            </a:r>
          </a:p>
        </p:txBody>
      </p:sp>
      <p:sp>
        <p:nvSpPr>
          <p:cNvPr id="801" name="create-token-metadata.ts"/>
          <p:cNvSpPr txBox="1"/>
          <p:nvPr/>
        </p:nvSpPr>
        <p:spPr>
          <a:xfrm>
            <a:off x="2401323" y="1710640"/>
            <a:ext cx="5314494"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create-token-metadata.ts</a:t>
            </a:r>
          </a:p>
        </p:txBody>
      </p:sp>
      <p:sp>
        <p:nvSpPr>
          <p:cNvPr id="802" name="Continued on next page...."/>
          <p:cNvSpPr txBox="1"/>
          <p:nvPr/>
        </p:nvSpPr>
        <p:spPr>
          <a:xfrm>
            <a:off x="2287023" y="12936566"/>
            <a:ext cx="5543094"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on next page....</a:t>
            </a:r>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4" name="const TOKEN_METADATA_PROGRAM_ID = new PublicKey(…"/>
          <p:cNvSpPr txBox="1"/>
          <p:nvPr/>
        </p:nvSpPr>
        <p:spPr>
          <a:xfrm>
            <a:off x="3723881" y="3694808"/>
            <a:ext cx="16936238" cy="83312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r>
              <a:rPr>
                <a:solidFill>
                  <a:srgbClr val="569CD6"/>
                </a:solidFill>
              </a:rPr>
              <a:t>const</a:t>
            </a:r>
            <a:r>
              <a:t> TOKEN_METADATA_PROGRAM_ID = </a:t>
            </a:r>
            <a:r>
              <a:rPr>
                <a:solidFill>
                  <a:srgbClr val="569CD6"/>
                </a:solidFill>
              </a:rPr>
              <a:t>new</a:t>
            </a:r>
            <a:r>
              <a:t> PublicKey(</a:t>
            </a:r>
          </a:p>
          <a:p>
            <a:pPr algn="l" defTabSz="457200">
              <a:defRPr>
                <a:solidFill>
                  <a:srgbClr val="CE9178"/>
                </a:solidFill>
                <a:latin typeface="Menlo Regular"/>
                <a:ea typeface="Menlo Regular"/>
                <a:cs typeface="Menlo Regular"/>
                <a:sym typeface="Menlo Regular"/>
              </a:defRPr>
            </a:pPr>
            <a:r>
              <a:rPr>
                <a:solidFill>
                  <a:srgbClr val="D4D4D4"/>
                </a:solidFill>
              </a:rPr>
              <a:t>  </a:t>
            </a:r>
            <a:r>
              <a:t>"metaqbxxUerdq28cj1RbAWkYQm3ybzjb6a8bt518x1s"</a:t>
            </a:r>
            <a:endParaRPr>
              <a:solidFill>
                <a:srgbClr val="D4D4D4"/>
              </a:solidFill>
            </a:endParaRPr>
          </a:p>
          <a:p>
            <a:pPr algn="l" defTabSz="457200">
              <a:defRPr>
                <a:solidFill>
                  <a:srgbClr val="D4D4D4"/>
                </a:solidFill>
                <a:latin typeface="Menlo Regular"/>
                <a:ea typeface="Menlo Regular"/>
                <a:cs typeface="Menlo Regular"/>
                <a:sym typeface="Menlo Regular"/>
              </a:defRPr>
            </a:pPr>
            <a:r>
              <a:t>);</a:t>
            </a:r>
          </a:p>
          <a:p>
            <a:pPr algn="l" defTabSz="457200">
              <a:defRPr>
                <a:solidFill>
                  <a:srgbClr val="D4D4D4"/>
                </a:solidFill>
                <a:latin typeface="Menlo Regular"/>
                <a:ea typeface="Menlo Regular"/>
                <a:cs typeface="Menlo Regular"/>
                <a:sym typeface="Menlo Regular"/>
              </a:defRPr>
            </a:pPr>
          </a:p>
          <a:p>
            <a:pPr algn="l" defTabSz="457200">
              <a:defRPr>
                <a:solidFill>
                  <a:srgbClr val="6A9955"/>
                </a:solidFill>
                <a:latin typeface="Menlo Regular"/>
                <a:ea typeface="Menlo Regular"/>
                <a:cs typeface="Menlo Regular"/>
                <a:sym typeface="Menlo Regular"/>
              </a:defRPr>
            </a:pPr>
            <a:r>
              <a:t>// Subtitute in your token mint account from create-token-mint.ts</a:t>
            </a:r>
            <a:endParaRPr>
              <a:solidFill>
                <a:srgbClr val="D4D4D4"/>
              </a:solidFill>
            </a:endParaRPr>
          </a:p>
          <a:p>
            <a:pPr algn="l" defTabSz="457200">
              <a:defRPr>
                <a:solidFill>
                  <a:srgbClr val="D4D4D4"/>
                </a:solidFill>
                <a:latin typeface="Menlo Regular"/>
                <a:ea typeface="Menlo Regular"/>
                <a:cs typeface="Menlo Regular"/>
                <a:sym typeface="Menlo Regular"/>
              </a:defRPr>
            </a:pPr>
            <a:r>
              <a:rPr>
                <a:solidFill>
                  <a:srgbClr val="569CD6"/>
                </a:solidFill>
              </a:rPr>
              <a:t>const</a:t>
            </a:r>
            <a:r>
              <a:t> tokenMintAccount = </a:t>
            </a:r>
            <a:r>
              <a:rPr>
                <a:solidFill>
                  <a:srgbClr val="569CD6"/>
                </a:solidFill>
              </a:rPr>
              <a:t>new</a:t>
            </a:r>
            <a:r>
              <a:t> PublicKey(</a:t>
            </a:r>
          </a:p>
          <a:p>
            <a:pPr algn="l" defTabSz="457200">
              <a:defRPr>
                <a:solidFill>
                  <a:srgbClr val="CE9178"/>
                </a:solidFill>
                <a:latin typeface="Menlo Regular"/>
                <a:ea typeface="Menlo Regular"/>
                <a:cs typeface="Menlo Regular"/>
                <a:sym typeface="Menlo Regular"/>
              </a:defRPr>
            </a:pPr>
            <a:r>
              <a:rPr>
                <a:solidFill>
                  <a:srgbClr val="D4D4D4"/>
                </a:solidFill>
              </a:rPr>
              <a:t>  </a:t>
            </a:r>
            <a:r>
              <a:t>"HNqDcFz6UNvfTZYFvZCDiV4FsZLk9umXZGaqNV6HA6TW"</a:t>
            </a:r>
            <a:endParaRPr>
              <a:solidFill>
                <a:srgbClr val="D4D4D4"/>
              </a:solidFill>
            </a:endParaRPr>
          </a:p>
          <a:p>
            <a:pPr algn="l" defTabSz="457200">
              <a:defRPr>
                <a:solidFill>
                  <a:srgbClr val="D4D4D4"/>
                </a:solidFill>
                <a:latin typeface="Menlo Regular"/>
                <a:ea typeface="Menlo Regular"/>
                <a:cs typeface="Menlo Regular"/>
                <a:sym typeface="Menlo Regular"/>
              </a:defRPr>
            </a:pP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metadataData: DataV2 = {</a:t>
            </a:r>
          </a:p>
          <a:p>
            <a:pPr algn="l" defTabSz="457200">
              <a:defRPr>
                <a:solidFill>
                  <a:srgbClr val="CE9178"/>
                </a:solidFill>
                <a:latin typeface="Menlo Regular"/>
                <a:ea typeface="Menlo Regular"/>
                <a:cs typeface="Menlo Regular"/>
                <a:sym typeface="Menlo Regular"/>
              </a:defRPr>
            </a:pPr>
            <a:r>
              <a:rPr>
                <a:solidFill>
                  <a:srgbClr val="D4D4D4"/>
                </a:solidFill>
              </a:rPr>
              <a:t>  name: </a:t>
            </a:r>
            <a:r>
              <a:t>"Solana Training Token"</a:t>
            </a:r>
            <a:r>
              <a:rPr>
                <a:solidFill>
                  <a:srgbClr val="D4D4D4"/>
                </a:solidFill>
              </a:rPr>
              <a:t>,</a:t>
            </a:r>
            <a:endParaRPr>
              <a:solidFill>
                <a:srgbClr val="D4D4D4"/>
              </a:solidFill>
            </a:endParaRPr>
          </a:p>
          <a:p>
            <a:pPr algn="l" defTabSz="457200">
              <a:defRPr>
                <a:solidFill>
                  <a:srgbClr val="D4D4D4"/>
                </a:solidFill>
                <a:latin typeface="Menlo Regular"/>
                <a:ea typeface="Menlo Regular"/>
                <a:cs typeface="Menlo Regular"/>
                <a:sym typeface="Menlo Regular"/>
              </a:defRPr>
            </a:pPr>
            <a:r>
              <a:t>  symbol: </a:t>
            </a:r>
            <a:r>
              <a:rPr>
                <a:solidFill>
                  <a:srgbClr val="CE9178"/>
                </a:solidFill>
              </a:rPr>
              <a:t>"TRAINING"</a:t>
            </a:r>
            <a:r>
              <a:t>,</a:t>
            </a:r>
          </a:p>
          <a:p>
            <a:pPr algn="l" defTabSz="457200">
              <a:defRPr>
                <a:solidFill>
                  <a:srgbClr val="6A9955"/>
                </a:solidFill>
                <a:latin typeface="Menlo Regular"/>
                <a:ea typeface="Menlo Regular"/>
                <a:cs typeface="Menlo Regular"/>
                <a:sym typeface="Menlo Regular"/>
              </a:defRPr>
            </a:pPr>
            <a:r>
              <a:rPr>
                <a:solidFill>
                  <a:srgbClr val="D4D4D4"/>
                </a:solidFill>
              </a:rPr>
              <a:t>  </a:t>
            </a:r>
            <a:r>
              <a:t>// Arweave / IPFS / Pinata etc link using metaplex standard for off-chain data</a:t>
            </a:r>
            <a:endParaRPr>
              <a:solidFill>
                <a:srgbClr val="D4D4D4"/>
              </a:solidFill>
            </a:endParaRPr>
          </a:p>
          <a:p>
            <a:pPr algn="l" defTabSz="457200">
              <a:defRPr>
                <a:solidFill>
                  <a:srgbClr val="CE9178"/>
                </a:solidFill>
                <a:latin typeface="Menlo Regular"/>
                <a:ea typeface="Menlo Regular"/>
                <a:cs typeface="Menlo Regular"/>
                <a:sym typeface="Menlo Regular"/>
              </a:defRPr>
            </a:pPr>
            <a:r>
              <a:rPr>
                <a:solidFill>
                  <a:srgbClr val="D4D4D4"/>
                </a:solidFill>
              </a:rPr>
              <a:t>  uri: </a:t>
            </a:r>
            <a:r>
              <a:t>"https://raw.githubusercontent.com/solana-developers/professional-education/main/labs/sample-token-metadata.json"</a:t>
            </a:r>
            <a:r>
              <a:rPr>
                <a:solidFill>
                  <a:srgbClr val="D4D4D4"/>
                </a:solidFill>
              </a:rPr>
              <a:t>,</a:t>
            </a:r>
            <a:endParaRPr>
              <a:solidFill>
                <a:srgbClr val="D4D4D4"/>
              </a:solidFill>
            </a:endParaRPr>
          </a:p>
          <a:p>
            <a:pPr algn="l" defTabSz="457200">
              <a:defRPr>
                <a:solidFill>
                  <a:srgbClr val="D4D4D4"/>
                </a:solidFill>
                <a:latin typeface="Menlo Regular"/>
                <a:ea typeface="Menlo Regular"/>
                <a:cs typeface="Menlo Regular"/>
                <a:sym typeface="Menlo Regular"/>
              </a:defRPr>
            </a:pPr>
            <a:r>
              <a:t>  sellerFeeBasisPoints: </a:t>
            </a:r>
            <a:r>
              <a:rPr>
                <a:solidFill>
                  <a:srgbClr val="B5CEA8"/>
                </a:solidFill>
              </a:rPr>
              <a:t>0</a:t>
            </a:r>
            <a:r>
              <a:t>,</a:t>
            </a:r>
          </a:p>
          <a:p>
            <a:pPr algn="l" defTabSz="457200">
              <a:defRPr>
                <a:solidFill>
                  <a:srgbClr val="D4D4D4"/>
                </a:solidFill>
                <a:latin typeface="Menlo Regular"/>
                <a:ea typeface="Menlo Regular"/>
                <a:cs typeface="Menlo Regular"/>
                <a:sym typeface="Menlo Regular"/>
              </a:defRPr>
            </a:pPr>
            <a:r>
              <a:t>  creators: </a:t>
            </a:r>
            <a:r>
              <a:rPr>
                <a:solidFill>
                  <a:srgbClr val="569CD6"/>
                </a:solidFill>
              </a:rPr>
              <a:t>null</a:t>
            </a:r>
            <a:r>
              <a:t>,</a:t>
            </a:r>
          </a:p>
          <a:p>
            <a:pPr algn="l" defTabSz="457200">
              <a:defRPr>
                <a:solidFill>
                  <a:srgbClr val="D4D4D4"/>
                </a:solidFill>
                <a:latin typeface="Menlo Regular"/>
                <a:ea typeface="Menlo Regular"/>
                <a:cs typeface="Menlo Regular"/>
                <a:sym typeface="Menlo Regular"/>
              </a:defRPr>
            </a:pPr>
            <a:r>
              <a:t>  collection: </a:t>
            </a:r>
            <a:r>
              <a:rPr>
                <a:solidFill>
                  <a:srgbClr val="569CD6"/>
                </a:solidFill>
              </a:rPr>
              <a:t>null</a:t>
            </a:r>
            <a:r>
              <a:t>,</a:t>
            </a:r>
          </a:p>
          <a:p>
            <a:pPr algn="l" defTabSz="457200">
              <a:defRPr>
                <a:solidFill>
                  <a:srgbClr val="D4D4D4"/>
                </a:solidFill>
                <a:latin typeface="Menlo Regular"/>
                <a:ea typeface="Menlo Regular"/>
                <a:cs typeface="Menlo Regular"/>
                <a:sym typeface="Menlo Regular"/>
              </a:defRPr>
            </a:pPr>
            <a:r>
              <a:t>  uses: </a:t>
            </a:r>
            <a:r>
              <a:rPr>
                <a:solidFill>
                  <a:srgbClr val="569CD6"/>
                </a:solidFill>
              </a:rPr>
              <a:t>null</a:t>
            </a:r>
            <a:r>
              <a:t>,</a:t>
            </a:r>
          </a:p>
          <a:p>
            <a:pPr algn="l" defTabSz="457200">
              <a:defRPr>
                <a:solidFill>
                  <a:srgbClr val="D4D4D4"/>
                </a:solidFill>
                <a:latin typeface="Menlo Regular"/>
                <a:ea typeface="Menlo Regular"/>
                <a:cs typeface="Menlo Regular"/>
                <a:sym typeface="Menlo Regular"/>
              </a:defRPr>
            </a:pPr>
            <a:r>
              <a:t>};</a:t>
            </a:r>
          </a:p>
        </p:txBody>
      </p:sp>
      <p:sp>
        <p:nvSpPr>
          <p:cNvPr id="805" name="3. Set our Metadata"/>
          <p:cNvSpPr txBox="1"/>
          <p:nvPr/>
        </p:nvSpPr>
        <p:spPr>
          <a:xfrm>
            <a:off x="1408463" y="596717"/>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3. Set our Metadata</a:t>
            </a:r>
          </a:p>
        </p:txBody>
      </p:sp>
      <p:sp>
        <p:nvSpPr>
          <p:cNvPr id="806" name="create-token-metadata.ts (continued)"/>
          <p:cNvSpPr txBox="1"/>
          <p:nvPr/>
        </p:nvSpPr>
        <p:spPr>
          <a:xfrm>
            <a:off x="2401323" y="2132551"/>
            <a:ext cx="7711136"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create-token-metadata.ts (continued)</a:t>
            </a:r>
          </a:p>
        </p:txBody>
      </p:sp>
      <p:sp>
        <p:nvSpPr>
          <p:cNvPr id="807" name="Continued on next page...."/>
          <p:cNvSpPr txBox="1"/>
          <p:nvPr/>
        </p:nvSpPr>
        <p:spPr>
          <a:xfrm>
            <a:off x="2287023" y="12746702"/>
            <a:ext cx="5543094"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on next page....</a:t>
            </a: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1" name="const metadataPDAAndBump = PublicKey.findProgramAddressSync(…"/>
          <p:cNvSpPr txBox="1"/>
          <p:nvPr/>
        </p:nvSpPr>
        <p:spPr>
          <a:xfrm>
            <a:off x="3317481" y="2450208"/>
            <a:ext cx="16936238" cy="106172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sz="2000">
                <a:solidFill>
                  <a:srgbClr val="D4D4D4"/>
                </a:solidFill>
                <a:latin typeface="Menlo Regular"/>
                <a:ea typeface="Menlo Regular"/>
                <a:cs typeface="Menlo Regular"/>
                <a:sym typeface="Menlo Regular"/>
              </a:defRPr>
            </a:pPr>
            <a:r>
              <a:rPr>
                <a:solidFill>
                  <a:srgbClr val="569CD6"/>
                </a:solidFill>
              </a:rPr>
              <a:t>const</a:t>
            </a:r>
            <a:r>
              <a:t> metadataPDAAndBump = PublicKey.findProgramAddressSync(</a:t>
            </a:r>
          </a:p>
          <a:p>
            <a:pPr algn="l" defTabSz="457200">
              <a:defRPr sz="2000">
                <a:solidFill>
                  <a:srgbClr val="D4D4D4"/>
                </a:solidFill>
                <a:latin typeface="Menlo Regular"/>
                <a:ea typeface="Menlo Regular"/>
                <a:cs typeface="Menlo Regular"/>
                <a:sym typeface="Menlo Regular"/>
              </a:defRPr>
            </a:pPr>
            <a:r>
              <a:t>  [</a:t>
            </a:r>
          </a:p>
          <a:p>
            <a:pPr algn="l" defTabSz="457200">
              <a:defRPr sz="2000">
                <a:solidFill>
                  <a:srgbClr val="D4D4D4"/>
                </a:solidFill>
                <a:latin typeface="Menlo Regular"/>
                <a:ea typeface="Menlo Regular"/>
                <a:cs typeface="Menlo Regular"/>
                <a:sym typeface="Menlo Regular"/>
              </a:defRPr>
            </a:pPr>
            <a:r>
              <a:t>    Buffer.from(</a:t>
            </a:r>
            <a:r>
              <a:rPr>
                <a:solidFill>
                  <a:srgbClr val="CE9178"/>
                </a:solidFill>
              </a:rPr>
              <a:t>"metadata"</a:t>
            </a:r>
            <a:r>
              <a:t>),</a:t>
            </a:r>
          </a:p>
          <a:p>
            <a:pPr algn="l" defTabSz="457200">
              <a:defRPr sz="2000">
                <a:solidFill>
                  <a:srgbClr val="D4D4D4"/>
                </a:solidFill>
                <a:latin typeface="Menlo Regular"/>
                <a:ea typeface="Menlo Regular"/>
                <a:cs typeface="Menlo Regular"/>
                <a:sym typeface="Menlo Regular"/>
              </a:defRPr>
            </a:pPr>
            <a:r>
              <a:t>    TOKEN_METADATA_PROGRAM_ID.toBuffer(),</a:t>
            </a:r>
          </a:p>
          <a:p>
            <a:pPr algn="l" defTabSz="457200">
              <a:defRPr sz="2000">
                <a:solidFill>
                  <a:srgbClr val="D4D4D4"/>
                </a:solidFill>
                <a:latin typeface="Menlo Regular"/>
                <a:ea typeface="Menlo Regular"/>
                <a:cs typeface="Menlo Regular"/>
                <a:sym typeface="Menlo Regular"/>
              </a:defRPr>
            </a:pPr>
            <a:r>
              <a:t>    tokenMintAccount.toBuffer(),</a:t>
            </a:r>
          </a:p>
          <a:p>
            <a:pPr algn="l" defTabSz="457200">
              <a:defRPr sz="2000">
                <a:solidFill>
                  <a:srgbClr val="D4D4D4"/>
                </a:solidFill>
                <a:latin typeface="Menlo Regular"/>
                <a:ea typeface="Menlo Regular"/>
                <a:cs typeface="Menlo Regular"/>
                <a:sym typeface="Menlo Regular"/>
              </a:defRPr>
            </a:pPr>
            <a:r>
              <a:t>  ],</a:t>
            </a:r>
          </a:p>
          <a:p>
            <a:pPr algn="l" defTabSz="457200">
              <a:defRPr sz="2000">
                <a:solidFill>
                  <a:srgbClr val="D4D4D4"/>
                </a:solidFill>
                <a:latin typeface="Menlo Regular"/>
                <a:ea typeface="Menlo Regular"/>
                <a:cs typeface="Menlo Regular"/>
                <a:sym typeface="Menlo Regular"/>
              </a:defRPr>
            </a:pPr>
            <a:r>
              <a:t>  TOKEN_METADATA_PROGRAM_ID</a:t>
            </a:r>
          </a:p>
          <a:p>
            <a:pPr algn="l" defTabSz="457200">
              <a:defRPr sz="2000">
                <a:solidFill>
                  <a:srgbClr val="D4D4D4"/>
                </a:solidFill>
                <a:latin typeface="Menlo Regular"/>
                <a:ea typeface="Menlo Regular"/>
                <a:cs typeface="Menlo Regular"/>
                <a:sym typeface="Menlo Regular"/>
              </a:defRPr>
            </a:pPr>
            <a:r>
              <a:t>);</a:t>
            </a:r>
          </a:p>
          <a:p>
            <a:pPr algn="l" defTabSz="457200">
              <a:defRPr sz="2000">
                <a:solidFill>
                  <a:srgbClr val="D4D4D4"/>
                </a:solidFill>
                <a:latin typeface="Menlo Regular"/>
                <a:ea typeface="Menlo Regular"/>
                <a:cs typeface="Menlo Regular"/>
                <a:sym typeface="Menlo Regular"/>
              </a:defRPr>
            </a:pPr>
          </a:p>
          <a:p>
            <a:pPr algn="l" defTabSz="457200">
              <a:defRPr sz="2000">
                <a:solidFill>
                  <a:srgbClr val="D4D4D4"/>
                </a:solidFill>
                <a:latin typeface="Menlo Regular"/>
                <a:ea typeface="Menlo Regular"/>
                <a:cs typeface="Menlo Regular"/>
                <a:sym typeface="Menlo Regular"/>
              </a:defRPr>
            </a:pPr>
            <a:r>
              <a:rPr>
                <a:solidFill>
                  <a:srgbClr val="569CD6"/>
                </a:solidFill>
              </a:rPr>
              <a:t>const</a:t>
            </a:r>
            <a:r>
              <a:t> metadataPDA = metadataPDAAndBump[</a:t>
            </a:r>
            <a:r>
              <a:rPr>
                <a:solidFill>
                  <a:srgbClr val="B5CEA8"/>
                </a:solidFill>
              </a:rPr>
              <a:t>0</a:t>
            </a:r>
            <a:r>
              <a:t>];</a:t>
            </a:r>
          </a:p>
          <a:p>
            <a:pPr algn="l" defTabSz="457200">
              <a:defRPr sz="2000">
                <a:solidFill>
                  <a:srgbClr val="D4D4D4"/>
                </a:solidFill>
                <a:latin typeface="Menlo Regular"/>
                <a:ea typeface="Menlo Regular"/>
                <a:cs typeface="Menlo Regular"/>
                <a:sym typeface="Menlo Regular"/>
              </a:defRPr>
            </a:pPr>
          </a:p>
          <a:p>
            <a:pPr algn="l" defTabSz="457200">
              <a:defRPr sz="2000">
                <a:solidFill>
                  <a:srgbClr val="D4D4D4"/>
                </a:solidFill>
                <a:latin typeface="Menlo Regular"/>
                <a:ea typeface="Menlo Regular"/>
                <a:cs typeface="Menlo Regular"/>
                <a:sym typeface="Menlo Regular"/>
              </a:defRPr>
            </a:pPr>
            <a:r>
              <a:rPr>
                <a:solidFill>
                  <a:srgbClr val="569CD6"/>
                </a:solidFill>
              </a:rPr>
              <a:t>const</a:t>
            </a:r>
            <a:r>
              <a:t> transaction = </a:t>
            </a:r>
            <a:r>
              <a:rPr>
                <a:solidFill>
                  <a:srgbClr val="569CD6"/>
                </a:solidFill>
              </a:rPr>
              <a:t>new</a:t>
            </a:r>
            <a:r>
              <a:t> Transaction();</a:t>
            </a:r>
          </a:p>
          <a:p>
            <a:pPr algn="l" defTabSz="457200">
              <a:defRPr sz="2000">
                <a:solidFill>
                  <a:srgbClr val="D4D4D4"/>
                </a:solidFill>
                <a:latin typeface="Menlo Regular"/>
                <a:ea typeface="Menlo Regular"/>
                <a:cs typeface="Menlo Regular"/>
                <a:sym typeface="Menlo Regular"/>
              </a:defRPr>
            </a:pPr>
          </a:p>
          <a:p>
            <a:pPr algn="l" defTabSz="457200">
              <a:defRPr sz="2000">
                <a:solidFill>
                  <a:srgbClr val="D4D4D4"/>
                </a:solidFill>
                <a:latin typeface="Menlo Regular"/>
                <a:ea typeface="Menlo Regular"/>
                <a:cs typeface="Menlo Regular"/>
                <a:sym typeface="Menlo Regular"/>
              </a:defRPr>
            </a:pPr>
            <a:r>
              <a:rPr>
                <a:solidFill>
                  <a:srgbClr val="569CD6"/>
                </a:solidFill>
              </a:rPr>
              <a:t>const</a:t>
            </a:r>
            <a:r>
              <a:t> createMetadataAccountInstruction =</a:t>
            </a:r>
          </a:p>
          <a:p>
            <a:pPr algn="l" defTabSz="457200">
              <a:defRPr sz="2000">
                <a:solidFill>
                  <a:srgbClr val="D4D4D4"/>
                </a:solidFill>
                <a:latin typeface="Menlo Regular"/>
                <a:ea typeface="Menlo Regular"/>
                <a:cs typeface="Menlo Regular"/>
                <a:sym typeface="Menlo Regular"/>
              </a:defRPr>
            </a:pPr>
            <a:r>
              <a:t>  createCreateMetadataAccountV3Instruction(</a:t>
            </a:r>
          </a:p>
          <a:p>
            <a:pPr algn="l" defTabSz="457200">
              <a:defRPr sz="2000">
                <a:solidFill>
                  <a:srgbClr val="D4D4D4"/>
                </a:solidFill>
                <a:latin typeface="Menlo Regular"/>
                <a:ea typeface="Menlo Regular"/>
                <a:cs typeface="Menlo Regular"/>
                <a:sym typeface="Menlo Regular"/>
              </a:defRPr>
            </a:pPr>
            <a:r>
              <a:t>    {</a:t>
            </a:r>
          </a:p>
          <a:p>
            <a:pPr algn="l" defTabSz="457200">
              <a:defRPr sz="2000">
                <a:solidFill>
                  <a:srgbClr val="D4D4D4"/>
                </a:solidFill>
                <a:latin typeface="Menlo Regular"/>
                <a:ea typeface="Menlo Regular"/>
                <a:cs typeface="Menlo Regular"/>
                <a:sym typeface="Menlo Regular"/>
              </a:defRPr>
            </a:pPr>
            <a:r>
              <a:t>      metadata: metadataPDA,</a:t>
            </a:r>
          </a:p>
          <a:p>
            <a:pPr algn="l" defTabSz="457200">
              <a:defRPr sz="2000">
                <a:solidFill>
                  <a:srgbClr val="D4D4D4"/>
                </a:solidFill>
                <a:latin typeface="Menlo Regular"/>
                <a:ea typeface="Menlo Regular"/>
                <a:cs typeface="Menlo Regular"/>
                <a:sym typeface="Menlo Regular"/>
              </a:defRPr>
            </a:pPr>
            <a:r>
              <a:t>      mint: tokenMintAccount,</a:t>
            </a:r>
          </a:p>
          <a:p>
            <a:pPr algn="l" defTabSz="457200">
              <a:defRPr sz="2000">
                <a:solidFill>
                  <a:srgbClr val="D4D4D4"/>
                </a:solidFill>
                <a:latin typeface="Menlo Regular"/>
                <a:ea typeface="Menlo Regular"/>
                <a:cs typeface="Menlo Regular"/>
                <a:sym typeface="Menlo Regular"/>
              </a:defRPr>
            </a:pPr>
            <a:r>
              <a:t>      mintAuthority: user.publicKey,</a:t>
            </a:r>
          </a:p>
          <a:p>
            <a:pPr algn="l" defTabSz="457200">
              <a:defRPr sz="2000">
                <a:solidFill>
                  <a:srgbClr val="D4D4D4"/>
                </a:solidFill>
                <a:latin typeface="Menlo Regular"/>
                <a:ea typeface="Menlo Regular"/>
                <a:cs typeface="Menlo Regular"/>
                <a:sym typeface="Menlo Regular"/>
              </a:defRPr>
            </a:pPr>
            <a:r>
              <a:t>      payer: user.publicKey,</a:t>
            </a:r>
          </a:p>
          <a:p>
            <a:pPr algn="l" defTabSz="457200">
              <a:defRPr sz="2000">
                <a:solidFill>
                  <a:srgbClr val="D4D4D4"/>
                </a:solidFill>
                <a:latin typeface="Menlo Regular"/>
                <a:ea typeface="Menlo Regular"/>
                <a:cs typeface="Menlo Regular"/>
                <a:sym typeface="Menlo Regular"/>
              </a:defRPr>
            </a:pPr>
            <a:r>
              <a:t>      updateAuthority: user.publicKey,</a:t>
            </a:r>
          </a:p>
          <a:p>
            <a:pPr algn="l" defTabSz="457200">
              <a:defRPr sz="2000">
                <a:solidFill>
                  <a:srgbClr val="D4D4D4"/>
                </a:solidFill>
                <a:latin typeface="Menlo Regular"/>
                <a:ea typeface="Menlo Regular"/>
                <a:cs typeface="Menlo Regular"/>
                <a:sym typeface="Menlo Regular"/>
              </a:defRPr>
            </a:pPr>
            <a:r>
              <a:t>    },</a:t>
            </a:r>
          </a:p>
          <a:p>
            <a:pPr algn="l" defTabSz="457200">
              <a:defRPr sz="2000">
                <a:solidFill>
                  <a:srgbClr val="D4D4D4"/>
                </a:solidFill>
                <a:latin typeface="Menlo Regular"/>
                <a:ea typeface="Menlo Regular"/>
                <a:cs typeface="Menlo Regular"/>
                <a:sym typeface="Menlo Regular"/>
              </a:defRPr>
            </a:pPr>
            <a:r>
              <a:t>    {</a:t>
            </a:r>
          </a:p>
          <a:p>
            <a:pPr algn="l" defTabSz="457200">
              <a:defRPr sz="2000">
                <a:solidFill>
                  <a:srgbClr val="D4D4D4"/>
                </a:solidFill>
                <a:latin typeface="Menlo Regular"/>
                <a:ea typeface="Menlo Regular"/>
                <a:cs typeface="Menlo Regular"/>
                <a:sym typeface="Menlo Regular"/>
              </a:defRPr>
            </a:pPr>
            <a:r>
              <a:t>      createMetadataAccountArgsV3: {</a:t>
            </a:r>
          </a:p>
          <a:p>
            <a:pPr algn="l" defTabSz="457200">
              <a:defRPr sz="2000">
                <a:solidFill>
                  <a:srgbClr val="D4D4D4"/>
                </a:solidFill>
                <a:latin typeface="Menlo Regular"/>
                <a:ea typeface="Menlo Regular"/>
                <a:cs typeface="Menlo Regular"/>
                <a:sym typeface="Menlo Regular"/>
              </a:defRPr>
            </a:pPr>
            <a:r>
              <a:t>        collectionDetails: </a:t>
            </a:r>
            <a:r>
              <a:rPr>
                <a:solidFill>
                  <a:srgbClr val="569CD6"/>
                </a:solidFill>
              </a:rPr>
              <a:t>null</a:t>
            </a:r>
            <a:r>
              <a:t>,</a:t>
            </a:r>
          </a:p>
          <a:p>
            <a:pPr algn="l" defTabSz="457200">
              <a:defRPr sz="2000">
                <a:solidFill>
                  <a:srgbClr val="D4D4D4"/>
                </a:solidFill>
                <a:latin typeface="Menlo Regular"/>
                <a:ea typeface="Menlo Regular"/>
                <a:cs typeface="Menlo Regular"/>
                <a:sym typeface="Menlo Regular"/>
              </a:defRPr>
            </a:pPr>
            <a:r>
              <a:t>        data: metadataData,</a:t>
            </a:r>
          </a:p>
          <a:p>
            <a:pPr algn="l" defTabSz="457200">
              <a:defRPr sz="2000">
                <a:solidFill>
                  <a:srgbClr val="D4D4D4"/>
                </a:solidFill>
                <a:latin typeface="Menlo Regular"/>
                <a:ea typeface="Menlo Regular"/>
                <a:cs typeface="Menlo Regular"/>
                <a:sym typeface="Menlo Regular"/>
              </a:defRPr>
            </a:pPr>
            <a:r>
              <a:t>        isMutable: </a:t>
            </a:r>
            <a:r>
              <a:rPr>
                <a:solidFill>
                  <a:srgbClr val="569CD6"/>
                </a:solidFill>
              </a:rPr>
              <a:t>true</a:t>
            </a:r>
            <a:r>
              <a:t>,</a:t>
            </a:r>
          </a:p>
          <a:p>
            <a:pPr algn="l" defTabSz="457200">
              <a:defRPr sz="2000">
                <a:solidFill>
                  <a:srgbClr val="D4D4D4"/>
                </a:solidFill>
                <a:latin typeface="Menlo Regular"/>
                <a:ea typeface="Menlo Regular"/>
                <a:cs typeface="Menlo Regular"/>
                <a:sym typeface="Menlo Regular"/>
              </a:defRPr>
            </a:pPr>
            <a:r>
              <a:t>      },</a:t>
            </a:r>
          </a:p>
          <a:p>
            <a:pPr algn="l" defTabSz="457200">
              <a:defRPr sz="2000">
                <a:solidFill>
                  <a:srgbClr val="D4D4D4"/>
                </a:solidFill>
                <a:latin typeface="Menlo Regular"/>
                <a:ea typeface="Menlo Regular"/>
                <a:cs typeface="Menlo Regular"/>
                <a:sym typeface="Menlo Regular"/>
              </a:defRPr>
            </a:pPr>
            <a:r>
              <a:t>    }</a:t>
            </a:r>
          </a:p>
          <a:p>
            <a:pPr algn="l" defTabSz="457200">
              <a:defRPr sz="2000">
                <a:solidFill>
                  <a:srgbClr val="D4D4D4"/>
                </a:solidFill>
                <a:latin typeface="Menlo Regular"/>
                <a:ea typeface="Menlo Regular"/>
                <a:cs typeface="Menlo Regular"/>
                <a:sym typeface="Menlo Regular"/>
              </a:defRPr>
            </a:pPr>
            <a:r>
              <a:t>  );</a:t>
            </a:r>
          </a:p>
          <a:p>
            <a:pPr algn="l" defTabSz="457200">
              <a:defRPr sz="2000">
                <a:solidFill>
                  <a:srgbClr val="D4D4D4"/>
                </a:solidFill>
                <a:latin typeface="Menlo Regular"/>
                <a:ea typeface="Menlo Regular"/>
                <a:cs typeface="Menlo Regular"/>
                <a:sym typeface="Menlo Regular"/>
              </a:defRPr>
            </a:pPr>
          </a:p>
          <a:p>
            <a:pPr algn="l" defTabSz="457200">
              <a:defRPr sz="2000">
                <a:solidFill>
                  <a:srgbClr val="D4D4D4"/>
                </a:solidFill>
                <a:latin typeface="Menlo Regular"/>
                <a:ea typeface="Menlo Regular"/>
                <a:cs typeface="Menlo Regular"/>
                <a:sym typeface="Menlo Regular"/>
              </a:defRPr>
            </a:pPr>
            <a:r>
              <a:t>transaction.add(createMetadataAccountInstruction);</a:t>
            </a:r>
          </a:p>
        </p:txBody>
      </p:sp>
      <p:sp>
        <p:nvSpPr>
          <p:cNvPr id="812" name="4. Make a PDA to store it"/>
          <p:cNvSpPr txBox="1"/>
          <p:nvPr/>
        </p:nvSpPr>
        <p:spPr>
          <a:xfrm>
            <a:off x="1408463" y="342717"/>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4. Make a PDA to store it</a:t>
            </a:r>
          </a:p>
        </p:txBody>
      </p:sp>
      <p:sp>
        <p:nvSpPr>
          <p:cNvPr id="813" name="create-token-metadata.ts (continued)"/>
          <p:cNvSpPr txBox="1"/>
          <p:nvPr/>
        </p:nvSpPr>
        <p:spPr>
          <a:xfrm>
            <a:off x="2198123" y="1510251"/>
            <a:ext cx="7711136"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create-token-metadata.ts (continued)</a:t>
            </a:r>
          </a:p>
        </p:txBody>
      </p:sp>
      <p:sp>
        <p:nvSpPr>
          <p:cNvPr id="814" name="Continued on next page...."/>
          <p:cNvSpPr txBox="1"/>
          <p:nvPr/>
        </p:nvSpPr>
        <p:spPr>
          <a:xfrm>
            <a:off x="2236223" y="13169267"/>
            <a:ext cx="5543094"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on next page....</a:t>
            </a:r>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8" name="await sendAndConfirmTransaction(…"/>
          <p:cNvSpPr txBox="1"/>
          <p:nvPr/>
        </p:nvSpPr>
        <p:spPr>
          <a:xfrm>
            <a:off x="3317481" y="4763744"/>
            <a:ext cx="16936238" cy="55372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r>
              <a:rPr>
                <a:solidFill>
                  <a:srgbClr val="569CD6"/>
                </a:solidFill>
              </a:rPr>
              <a:t>await</a:t>
            </a:r>
            <a:r>
              <a:t> sendAndConfirmTransaction(</a:t>
            </a:r>
          </a:p>
          <a:p>
            <a:pPr algn="l" defTabSz="457200">
              <a:defRPr>
                <a:solidFill>
                  <a:srgbClr val="D4D4D4"/>
                </a:solidFill>
                <a:latin typeface="Menlo Regular"/>
                <a:ea typeface="Menlo Regular"/>
                <a:cs typeface="Menlo Regular"/>
                <a:sym typeface="Menlo Regular"/>
              </a:defRPr>
            </a:pPr>
            <a:r>
              <a:t>  connection,</a:t>
            </a:r>
          </a:p>
          <a:p>
            <a:pPr algn="l" defTabSz="457200">
              <a:defRPr>
                <a:solidFill>
                  <a:srgbClr val="D4D4D4"/>
                </a:solidFill>
                <a:latin typeface="Menlo Regular"/>
                <a:ea typeface="Menlo Regular"/>
                <a:cs typeface="Menlo Regular"/>
                <a:sym typeface="Menlo Regular"/>
              </a:defRPr>
            </a:pPr>
            <a:r>
              <a:t>  transaction,</a:t>
            </a:r>
          </a:p>
          <a:p>
            <a:pPr algn="l" defTabSz="457200">
              <a:defRPr>
                <a:solidFill>
                  <a:srgbClr val="D4D4D4"/>
                </a:solidFill>
                <a:latin typeface="Menlo Regular"/>
                <a:ea typeface="Menlo Regular"/>
                <a:cs typeface="Menlo Regular"/>
                <a:sym typeface="Menlo Regular"/>
              </a:defRPr>
            </a:pPr>
            <a:r>
              <a:t>  [user]</a:t>
            </a:r>
          </a:p>
          <a:p>
            <a:pPr algn="l" defTabSz="457200">
              <a:defRPr>
                <a:solidFill>
                  <a:srgbClr val="D4D4D4"/>
                </a:solidFill>
                <a:latin typeface="Menlo Regular"/>
                <a:ea typeface="Menlo Regular"/>
                <a:cs typeface="Menlo Regular"/>
                <a:sym typeface="Menlo Regular"/>
              </a:defRPr>
            </a:pP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tokenMintLink = getExplorerLink(</a:t>
            </a:r>
          </a:p>
          <a:p>
            <a:pPr algn="l" defTabSz="457200">
              <a:defRPr>
                <a:solidFill>
                  <a:srgbClr val="CE9178"/>
                </a:solidFill>
                <a:latin typeface="Menlo Regular"/>
                <a:ea typeface="Menlo Regular"/>
                <a:cs typeface="Menlo Regular"/>
                <a:sym typeface="Menlo Regular"/>
              </a:defRPr>
            </a:pPr>
            <a:r>
              <a:rPr>
                <a:solidFill>
                  <a:srgbClr val="D4D4D4"/>
                </a:solidFill>
              </a:rPr>
              <a:t>  </a:t>
            </a:r>
            <a:r>
              <a:t>"address"</a:t>
            </a:r>
            <a:r>
              <a:rPr>
                <a:solidFill>
                  <a:srgbClr val="D4D4D4"/>
                </a:solidFill>
              </a:rPr>
              <a:t>,</a:t>
            </a:r>
            <a:endParaRPr>
              <a:solidFill>
                <a:srgbClr val="D4D4D4"/>
              </a:solidFill>
            </a:endParaRPr>
          </a:p>
          <a:p>
            <a:pPr algn="l" defTabSz="457200">
              <a:defRPr>
                <a:solidFill>
                  <a:srgbClr val="D4D4D4"/>
                </a:solidFill>
                <a:latin typeface="Menlo Regular"/>
                <a:ea typeface="Menlo Regular"/>
                <a:cs typeface="Menlo Regular"/>
                <a:sym typeface="Menlo Regular"/>
              </a:defRPr>
            </a:pPr>
            <a:r>
              <a:t>  tokenMintAccount.toString(),</a:t>
            </a:r>
          </a:p>
          <a:p>
            <a:pPr algn="l" defTabSz="457200">
              <a:defRPr>
                <a:solidFill>
                  <a:srgbClr val="CE9178"/>
                </a:solidFill>
                <a:latin typeface="Menlo Regular"/>
                <a:ea typeface="Menlo Regular"/>
                <a:cs typeface="Menlo Regular"/>
                <a:sym typeface="Menlo Regular"/>
              </a:defRPr>
            </a:pPr>
            <a:r>
              <a:rPr>
                <a:solidFill>
                  <a:srgbClr val="D4D4D4"/>
                </a:solidFill>
              </a:rPr>
              <a:t>  </a:t>
            </a:r>
            <a:r>
              <a:t>"devnet"</a:t>
            </a:r>
            <a:endParaRPr>
              <a:solidFill>
                <a:srgbClr val="D4D4D4"/>
              </a:solidFill>
            </a:endParaRPr>
          </a:p>
          <a:p>
            <a:pPr algn="l" defTabSz="457200">
              <a:defRPr>
                <a:solidFill>
                  <a:srgbClr val="D4D4D4"/>
                </a:solidFill>
                <a:latin typeface="Menlo Regular"/>
                <a:ea typeface="Menlo Regular"/>
                <a:cs typeface="Menlo Regular"/>
                <a:sym typeface="Menlo Regular"/>
              </a:defRPr>
            </a:pPr>
            <a:r>
              <a:t>);</a:t>
            </a:r>
          </a:p>
          <a:p>
            <a:pPr algn="l" defTabSz="457200">
              <a:defRPr>
                <a:solidFill>
                  <a:srgbClr val="D4D4D4"/>
                </a:solidFill>
                <a:latin typeface="Menlo Regular"/>
                <a:ea typeface="Menlo Regular"/>
                <a:cs typeface="Menlo Regular"/>
                <a:sym typeface="Menlo Regular"/>
              </a:defRPr>
            </a:pPr>
          </a:p>
          <a:p>
            <a:pPr algn="l" defTabSz="457200">
              <a:defRPr>
                <a:solidFill>
                  <a:srgbClr val="CE9178"/>
                </a:solidFill>
                <a:latin typeface="Menlo Regular"/>
                <a:ea typeface="Menlo Regular"/>
                <a:cs typeface="Menlo Regular"/>
                <a:sym typeface="Menlo Regular"/>
              </a:defRPr>
            </a:pPr>
            <a:r>
              <a:rPr>
                <a:solidFill>
                  <a:srgbClr val="D4D4D4"/>
                </a:solidFill>
              </a:rPr>
              <a:t>console.log(</a:t>
            </a:r>
            <a:r>
              <a:t>`✅ Look at the token mint again: </a:t>
            </a:r>
            <a:r>
              <a:rPr>
                <a:solidFill>
                  <a:srgbClr val="569CD6"/>
                </a:solidFill>
              </a:rPr>
              <a:t>${</a:t>
            </a:r>
            <a:r>
              <a:rPr>
                <a:solidFill>
                  <a:srgbClr val="D4D4D4"/>
                </a:solidFill>
              </a:rPr>
              <a:t>tokenMintLink</a:t>
            </a:r>
            <a:r>
              <a:rPr>
                <a:solidFill>
                  <a:srgbClr val="569CD6"/>
                </a:solidFill>
              </a:rPr>
              <a:t>}</a:t>
            </a:r>
            <a:r>
              <a:t>!`</a:t>
            </a:r>
            <a:r>
              <a:rPr>
                <a:solidFill>
                  <a:srgbClr val="D4D4D4"/>
                </a:solidFill>
              </a:rPr>
              <a:t>);</a:t>
            </a:r>
          </a:p>
        </p:txBody>
      </p:sp>
      <p:sp>
        <p:nvSpPr>
          <p:cNvPr id="819" name="5. Create our Metadata account!"/>
          <p:cNvSpPr txBox="1"/>
          <p:nvPr/>
        </p:nvSpPr>
        <p:spPr>
          <a:xfrm>
            <a:off x="1408463" y="596717"/>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5. Create our Metadata account!</a:t>
            </a:r>
          </a:p>
        </p:txBody>
      </p:sp>
      <p:sp>
        <p:nvSpPr>
          <p:cNvPr id="820" name="create-token-metadata.ts (continued)"/>
          <p:cNvSpPr txBox="1"/>
          <p:nvPr/>
        </p:nvSpPr>
        <p:spPr>
          <a:xfrm>
            <a:off x="2401323" y="2132551"/>
            <a:ext cx="7711136"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create-token-metadata.ts (continued)</a:t>
            </a:r>
          </a:p>
        </p:txBody>
      </p:sp>
      <p:sp>
        <p:nvSpPr>
          <p:cNvPr id="821" name="npx esrun create-token-metadata.ts"/>
          <p:cNvSpPr txBox="1"/>
          <p:nvPr/>
        </p:nvSpPr>
        <p:spPr>
          <a:xfrm>
            <a:off x="-2211228" y="12297237"/>
            <a:ext cx="16936239" cy="114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3600">
                <a:latin typeface="Andale Mono"/>
                <a:ea typeface="Andale Mono"/>
                <a:cs typeface="Andale Mono"/>
                <a:sym typeface="Andale Mono"/>
              </a:defRPr>
            </a:lvl1pPr>
          </a:lstStyle>
          <a:p>
            <a:pPr/>
            <a:r>
              <a:t>npx esrun create-token-metadata.ts</a:t>
            </a:r>
            <a:endParaRPr>
              <a:solidFill>
                <a:srgbClr val="D4D4D4"/>
              </a:solidFill>
            </a:endParaRPr>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5" name="6. Open Solana Explorer…"/>
          <p:cNvSpPr txBox="1"/>
          <p:nvPr>
            <p:ph type="title"/>
          </p:nvPr>
        </p:nvSpPr>
        <p:spPr>
          <a:xfrm>
            <a:off x="1187777" y="4720034"/>
            <a:ext cx="9779001" cy="4275932"/>
          </a:xfrm>
          <a:prstGeom prst="rect">
            <a:avLst/>
          </a:prstGeom>
        </p:spPr>
        <p:txBody>
          <a:bodyPr/>
          <a:lstStyle/>
          <a:p>
            <a:pPr defTabSz="1170402">
              <a:defRPr spc="-81" sz="4080"/>
            </a:pPr>
            <a:r>
              <a:t>6. Open Solana Explorer</a:t>
            </a:r>
          </a:p>
          <a:p>
            <a:pPr defTabSz="1170402">
              <a:defRPr spc="-81" sz="4080"/>
            </a:pPr>
          </a:p>
          <a:p>
            <a:pPr defTabSz="1170402">
              <a:defRPr spc="-81" sz="4080"/>
            </a:pPr>
          </a:p>
          <a:p>
            <a:pPr defTabSz="1170402">
              <a:defRPr spc="-81" sz="4080"/>
            </a:pPr>
            <a:r>
              <a:t>Look at the Token Mint - what changed?</a:t>
            </a:r>
          </a:p>
          <a:p>
            <a:pPr defTabSz="1170402">
              <a:defRPr spc="-81" sz="4080"/>
            </a:pPr>
          </a:p>
          <a:p>
            <a:pPr defTabSz="1170402">
              <a:defRPr spc="-81" sz="4080"/>
            </a:pPr>
            <a:r>
              <a:t>Click the </a:t>
            </a:r>
            <a:r>
              <a:rPr>
                <a:solidFill>
                  <a:srgbClr val="56A184"/>
                </a:solidFill>
              </a:rPr>
              <a:t>metadata tab</a:t>
            </a:r>
            <a:r>
              <a:t> of the token mint. What can you see?</a:t>
            </a:r>
          </a:p>
        </p:txBody>
      </p:sp>
      <p:pic>
        <p:nvPicPr>
          <p:cNvPr id="826" name="Screenshot 2024-03-27 at 08.55.43.png" descr="Screenshot 2024-03-27 at 08.55.43.png"/>
          <p:cNvPicPr>
            <a:picLocks noChangeAspect="1"/>
          </p:cNvPicPr>
          <p:nvPr/>
        </p:nvPicPr>
        <p:blipFill>
          <a:blip r:embed="rId2">
            <a:extLst/>
          </a:blip>
          <a:stretch>
            <a:fillRect/>
          </a:stretch>
        </p:blipFill>
        <p:spPr>
          <a:xfrm>
            <a:off x="11576050" y="1638300"/>
            <a:ext cx="12611100" cy="10439400"/>
          </a:xfrm>
          <a:prstGeom prst="rect">
            <a:avLst/>
          </a:prstGeom>
          <a:ln w="12700">
            <a:miter lim="400000"/>
          </a:ln>
        </p:spPr>
      </p:pic>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8" name="Lesson 5 feedback"/>
          <p:cNvSpPr txBox="1"/>
          <p:nvPr>
            <p:ph type="title"/>
          </p:nvPr>
        </p:nvSpPr>
        <p:spPr>
          <a:xfrm>
            <a:off x="1187777" y="5743879"/>
            <a:ext cx="9779001" cy="1435101"/>
          </a:xfrm>
          <a:prstGeom prst="rect">
            <a:avLst/>
          </a:prstGeom>
        </p:spPr>
        <p:txBody>
          <a:bodyPr/>
          <a:lstStyle/>
          <a:p>
            <a:pPr/>
            <a:r>
              <a:t>Lesson 5 feedback</a:t>
            </a:r>
          </a:p>
        </p:txBody>
      </p:sp>
      <p:sp>
        <p:nvSpPr>
          <p:cNvPr id="829" name="Let us know what you think!"/>
          <p:cNvSpPr txBox="1"/>
          <p:nvPr>
            <p:ph type="body" idx="21"/>
          </p:nvPr>
        </p:nvSpPr>
        <p:spPr>
          <a:xfrm>
            <a:off x="1187777" y="7037341"/>
            <a:ext cx="9779001" cy="934780"/>
          </a:xfrm>
          <a:prstGeom prst="rect">
            <a:avLst/>
          </a:prstGeom>
          <a:extLst>
            <a:ext uri="{C572A759-6A51-4108-AA02-DFA0A04FC94B}">
              <ma14:wrappingTextBoxFlag xmlns:ma14="http://schemas.microsoft.com/office/mac/drawingml/2011/main" val="1"/>
            </a:ext>
          </a:extLst>
        </p:spPr>
        <p:txBody>
          <a:bodyPr/>
          <a:lstStyle/>
          <a:p>
            <a:pPr/>
            <a:r>
              <a:t>Let us know what you think!</a:t>
            </a:r>
          </a:p>
        </p:txBody>
      </p:sp>
      <p:pic>
        <p:nvPicPr>
          <p:cNvPr id="830" name="Large rock formation under dark clouds with a dirt road in the foreground" descr="Large rock formation under dark clouds with a dirt road in the foreground"/>
          <p:cNvPicPr>
            <a:picLocks noChangeAspect="1"/>
          </p:cNvPicPr>
          <p:nvPr>
            <p:ph type="pic" idx="22"/>
          </p:nvPr>
        </p:nvPicPr>
        <p:blipFill>
          <a:blip r:embed="rId2">
            <a:extLst/>
          </a:blip>
          <a:srcRect l="1191" t="0" r="1191" b="0"/>
          <a:stretch>
            <a:fillRect/>
          </a:stretch>
        </p:blipFill>
        <p:spPr>
          <a:xfrm>
            <a:off x="12192000" y="1263848"/>
            <a:ext cx="10922000" cy="11188701"/>
          </a:xfrm>
          <a:prstGeom prst="rect">
            <a:avLst/>
          </a:prstGeom>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1" name="Image" descr="Image"/>
          <p:cNvPicPr>
            <a:picLocks noChangeAspect="1"/>
          </p:cNvPicPr>
          <p:nvPr/>
        </p:nvPicPr>
        <p:blipFill>
          <a:blip r:embed="rId2">
            <a:extLst/>
          </a:blip>
          <a:srcRect l="46548" t="42229" r="0" b="0"/>
          <a:stretch>
            <a:fillRect/>
          </a:stretch>
        </p:blipFill>
        <p:spPr>
          <a:xfrm>
            <a:off x="-203284" y="-315676"/>
            <a:ext cx="6533483" cy="5768152"/>
          </a:xfrm>
          <a:prstGeom prst="rect">
            <a:avLst/>
          </a:prstGeom>
          <a:ln w="12700">
            <a:miter lim="400000"/>
          </a:ln>
        </p:spPr>
      </p:pic>
      <p:pic>
        <p:nvPicPr>
          <p:cNvPr id="212" name="pasted-movie.png" descr="pasted-movie.png"/>
          <p:cNvPicPr>
            <a:picLocks noChangeAspect="1"/>
          </p:cNvPicPr>
          <p:nvPr/>
        </p:nvPicPr>
        <p:blipFill>
          <a:blip r:embed="rId3">
            <a:extLst/>
          </a:blip>
          <a:stretch>
            <a:fillRect/>
          </a:stretch>
        </p:blipFill>
        <p:spPr>
          <a:xfrm rot="179324">
            <a:off x="-1074159" y="753251"/>
            <a:ext cx="10869837" cy="19591743"/>
          </a:xfrm>
          <a:prstGeom prst="rect">
            <a:avLst/>
          </a:prstGeom>
          <a:ln w="12700">
            <a:miter lim="400000"/>
          </a:ln>
        </p:spPr>
      </p:pic>
      <p:pic>
        <p:nvPicPr>
          <p:cNvPr id="213" name="pasted-movie.png" descr="pasted-movie.png"/>
          <p:cNvPicPr>
            <a:picLocks noChangeAspect="1"/>
          </p:cNvPicPr>
          <p:nvPr/>
        </p:nvPicPr>
        <p:blipFill>
          <a:blip r:embed="rId4">
            <a:extLst/>
          </a:blip>
          <a:stretch>
            <a:fillRect/>
          </a:stretch>
        </p:blipFill>
        <p:spPr>
          <a:xfrm rot="21118835">
            <a:off x="17836818" y="-5003800"/>
            <a:ext cx="6953582" cy="13716000"/>
          </a:xfrm>
          <a:prstGeom prst="rect">
            <a:avLst/>
          </a:prstGeom>
          <a:ln w="12700">
            <a:miter lim="400000"/>
          </a:ln>
        </p:spPr>
      </p:pic>
      <p:sp>
        <p:nvSpPr>
          <p:cNvPr id="214" name="sender encrypts…"/>
          <p:cNvSpPr txBox="1"/>
          <p:nvPr/>
        </p:nvSpPr>
        <p:spPr>
          <a:xfrm>
            <a:off x="6186373" y="7521261"/>
            <a:ext cx="12011254" cy="296306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cap="all" sz="9600"/>
            </a:pPr>
            <a:r>
              <a:t>sender encrypts </a:t>
            </a:r>
          </a:p>
          <a:p>
            <a:pPr>
              <a:defRPr cap="all" sz="9600"/>
            </a:pPr>
            <a:r>
              <a:t>USING THE secret</a:t>
            </a:r>
          </a:p>
        </p:txBody>
      </p:sp>
      <p:sp>
        <p:nvSpPr>
          <p:cNvPr id="215" name="SENDER AND RECIPIENT…"/>
          <p:cNvSpPr txBox="1"/>
          <p:nvPr/>
        </p:nvSpPr>
        <p:spPr>
          <a:xfrm>
            <a:off x="4831841" y="2964082"/>
            <a:ext cx="14720317" cy="30126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cap="all" sz="9600"/>
            </a:pPr>
            <a:r>
              <a:t>SENDER AND RECIPIENT </a:t>
            </a:r>
          </a:p>
          <a:p>
            <a:pPr>
              <a:defRPr b="1" cap="all" sz="9600"/>
            </a:pPr>
            <a:r>
              <a:t>DECIDE a secret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400">
        <p159:morph option="byObject"/>
      </p:transition>
    </mc:Choice>
    <mc:Fallback>
      <p:transition spd="fast">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32" name="Image" descr="Image"/>
          <p:cNvPicPr>
            <a:picLocks noChangeAspect="1"/>
          </p:cNvPicPr>
          <p:nvPr/>
        </p:nvPicPr>
        <p:blipFill>
          <a:blip r:embed="rId2">
            <a:extLst/>
          </a:blip>
          <a:srcRect l="46548" t="42229" r="0" b="0"/>
          <a:stretch>
            <a:fillRect/>
          </a:stretch>
        </p:blipFill>
        <p:spPr>
          <a:xfrm>
            <a:off x="-203284" y="-315676"/>
            <a:ext cx="6533483" cy="5768152"/>
          </a:xfrm>
          <a:prstGeom prst="rect">
            <a:avLst/>
          </a:prstGeom>
          <a:ln w="12700">
            <a:miter lim="400000"/>
          </a:ln>
        </p:spPr>
      </p:pic>
      <p:pic>
        <p:nvPicPr>
          <p:cNvPr id="833" name="pasted-movie.png" descr="pasted-movie.png"/>
          <p:cNvPicPr>
            <a:picLocks noChangeAspect="1"/>
          </p:cNvPicPr>
          <p:nvPr/>
        </p:nvPicPr>
        <p:blipFill>
          <a:blip r:embed="rId3">
            <a:extLst/>
          </a:blip>
          <a:stretch>
            <a:fillRect/>
          </a:stretch>
        </p:blipFill>
        <p:spPr>
          <a:xfrm rot="20936061">
            <a:off x="-1046343" y="3932965"/>
            <a:ext cx="7609875" cy="13716001"/>
          </a:xfrm>
          <a:prstGeom prst="rect">
            <a:avLst/>
          </a:prstGeom>
          <a:ln w="12700">
            <a:miter lim="400000"/>
          </a:ln>
        </p:spPr>
      </p:pic>
      <p:pic>
        <p:nvPicPr>
          <p:cNvPr id="834" name="pasted-movie.png" descr="pasted-movie.png"/>
          <p:cNvPicPr>
            <a:picLocks noChangeAspect="1"/>
          </p:cNvPicPr>
          <p:nvPr/>
        </p:nvPicPr>
        <p:blipFill>
          <a:blip r:embed="rId4">
            <a:extLst/>
          </a:blip>
          <a:stretch>
            <a:fillRect/>
          </a:stretch>
        </p:blipFill>
        <p:spPr>
          <a:xfrm rot="20410241">
            <a:off x="18954418" y="-4713496"/>
            <a:ext cx="6445851" cy="12714496"/>
          </a:xfrm>
          <a:prstGeom prst="rect">
            <a:avLst/>
          </a:prstGeom>
          <a:ln w="12700">
            <a:miter lim="400000"/>
          </a:ln>
        </p:spPr>
      </p:pic>
      <p:sp>
        <p:nvSpPr>
          <p:cNvPr id="835" name="ANCHOR"/>
          <p:cNvSpPr txBox="1"/>
          <p:nvPr/>
        </p:nvSpPr>
        <p:spPr>
          <a:xfrm>
            <a:off x="6648653" y="5802933"/>
            <a:ext cx="11086694" cy="30773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9600"/>
            </a:lvl1pPr>
          </a:lstStyle>
          <a:p>
            <a:pPr/>
            <a:r>
              <a:t>ANCHOR</a:t>
            </a:r>
          </a:p>
        </p:txBody>
      </p:sp>
      <p:sp>
        <p:nvSpPr>
          <p:cNvPr id="836" name="LESSON 6: INTRO TO"/>
          <p:cNvSpPr txBox="1"/>
          <p:nvPr/>
        </p:nvSpPr>
        <p:spPr>
          <a:xfrm>
            <a:off x="7188860" y="4835671"/>
            <a:ext cx="10006280" cy="11926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7200"/>
            </a:lvl1pPr>
          </a:lstStyle>
          <a:p>
            <a:pPr/>
            <a:r>
              <a:t>LESSON 6: INTRO TO  </a:t>
            </a:r>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8" name="The most popular way to build onchain apps is using Rust using the Anchor framework."/>
          <p:cNvSpPr txBox="1"/>
          <p:nvPr>
            <p:ph type="ctrTitle"/>
          </p:nvPr>
        </p:nvSpPr>
        <p:spPr>
          <a:xfrm>
            <a:off x="1206498" y="4533900"/>
            <a:ext cx="21971004" cy="4648200"/>
          </a:xfrm>
          <a:prstGeom prst="rect">
            <a:avLst/>
          </a:prstGeom>
        </p:spPr>
        <p:txBody>
          <a:bodyPr/>
          <a:lstStyle/>
          <a:p>
            <a:pPr defTabSz="2365188">
              <a:defRPr spc="-225" sz="11252"/>
            </a:pPr>
            <a:r>
              <a:t>The most popular way to build onchain apps is using </a:t>
            </a:r>
            <a:r>
              <a:rPr>
                <a:solidFill>
                  <a:srgbClr val="9844FD"/>
                </a:solidFill>
              </a:rPr>
              <a:t>Rust</a:t>
            </a:r>
            <a:r>
              <a:t> using the </a:t>
            </a:r>
            <a:r>
              <a:rPr>
                <a:solidFill>
                  <a:srgbClr val="14F195"/>
                </a:solidFill>
              </a:rPr>
              <a:t>Anchor</a:t>
            </a:r>
            <a:r>
              <a:t> framework.</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Object"/>
      </p:transition>
    </mc:Choice>
    <mc:Fallback>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42" name="Image" descr="Image"/>
          <p:cNvPicPr>
            <a:picLocks noChangeAspect="1"/>
          </p:cNvPicPr>
          <p:nvPr/>
        </p:nvPicPr>
        <p:blipFill>
          <a:blip r:embed="rId2">
            <a:extLst/>
          </a:blip>
          <a:stretch>
            <a:fillRect/>
          </a:stretch>
        </p:blipFill>
        <p:spPr>
          <a:xfrm>
            <a:off x="-3564762" y="6642877"/>
            <a:ext cx="26831631" cy="7777827"/>
          </a:xfrm>
          <a:prstGeom prst="rect">
            <a:avLst/>
          </a:prstGeom>
          <a:ln w="12700">
            <a:miter lim="400000"/>
          </a:ln>
        </p:spPr>
      </p:pic>
      <p:pic>
        <p:nvPicPr>
          <p:cNvPr id="843" name="Image" descr="Image"/>
          <p:cNvPicPr>
            <a:picLocks noChangeAspect="1"/>
          </p:cNvPicPr>
          <p:nvPr/>
        </p:nvPicPr>
        <p:blipFill>
          <a:blip r:embed="rId3">
            <a:alphaModFix amt="23253"/>
            <a:extLst/>
          </a:blip>
          <a:stretch>
            <a:fillRect/>
          </a:stretch>
        </p:blipFill>
        <p:spPr>
          <a:xfrm>
            <a:off x="-203284" y="-315676"/>
            <a:ext cx="12223083" cy="9984552"/>
          </a:xfrm>
          <a:prstGeom prst="rect">
            <a:avLst/>
          </a:prstGeom>
          <a:ln w="12700">
            <a:miter lim="400000"/>
          </a:ln>
        </p:spPr>
      </p:pic>
      <p:pic>
        <p:nvPicPr>
          <p:cNvPr id="844" name="Image" descr="Image"/>
          <p:cNvPicPr>
            <a:picLocks noChangeAspect="1"/>
          </p:cNvPicPr>
          <p:nvPr/>
        </p:nvPicPr>
        <p:blipFill>
          <a:blip r:embed="rId4">
            <a:extLst/>
          </a:blip>
          <a:stretch>
            <a:fillRect/>
          </a:stretch>
        </p:blipFill>
        <p:spPr>
          <a:xfrm>
            <a:off x="8480415" y="-287614"/>
            <a:ext cx="16952154" cy="17420991"/>
          </a:xfrm>
          <a:prstGeom prst="rect">
            <a:avLst/>
          </a:prstGeom>
          <a:ln w="12700">
            <a:miter lim="400000"/>
          </a:ln>
        </p:spPr>
      </p:pic>
      <p:pic>
        <p:nvPicPr>
          <p:cNvPr id="845" name="48ixuTxnXtzHWQ7WwBqSGu.png" descr="48ixuTxnXtzHWQ7WwBqSGu.png"/>
          <p:cNvPicPr>
            <a:picLocks noChangeAspect="1"/>
          </p:cNvPicPr>
          <p:nvPr/>
        </p:nvPicPr>
        <p:blipFill>
          <a:blip r:embed="rId5">
            <a:extLst/>
          </a:blip>
          <a:srcRect l="0" t="0" r="1219" b="499"/>
          <a:stretch>
            <a:fillRect/>
          </a:stretch>
        </p:blipFill>
        <p:spPr>
          <a:xfrm>
            <a:off x="-6908800" y="-14795500"/>
            <a:ext cx="41148000" cy="27851100"/>
          </a:xfrm>
          <a:prstGeom prst="rect">
            <a:avLst/>
          </a:prstGeom>
          <a:ln w="12700">
            <a:miter lim="400000"/>
          </a:ln>
        </p:spPr>
      </p:pic>
      <p:pic>
        <p:nvPicPr>
          <p:cNvPr id="846" name="FFUDX4QEzQ6fwn32BY26zn.png" descr="FFUDX4QEzQ6fwn32BY26zn.png"/>
          <p:cNvPicPr>
            <a:picLocks noChangeAspect="1"/>
          </p:cNvPicPr>
          <p:nvPr/>
        </p:nvPicPr>
        <p:blipFill>
          <a:blip r:embed="rId6">
            <a:extLst/>
          </a:blip>
          <a:stretch>
            <a:fillRect/>
          </a:stretch>
        </p:blipFill>
        <p:spPr>
          <a:xfrm>
            <a:off x="15020042" y="7591867"/>
            <a:ext cx="3872900" cy="2291466"/>
          </a:xfrm>
          <a:prstGeom prst="rect">
            <a:avLst/>
          </a:prstGeom>
          <a:ln w="12700">
            <a:miter lim="400000"/>
          </a:ln>
        </p:spPr>
      </p:pic>
      <p:sp>
        <p:nvSpPr>
          <p:cNvPr id="847" name="Our first program sets Favorite things using a Program Derived Address to store them."/>
          <p:cNvSpPr txBox="1"/>
          <p:nvPr/>
        </p:nvSpPr>
        <p:spPr>
          <a:xfrm>
            <a:off x="749655" y="7949744"/>
            <a:ext cx="7058505" cy="15757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825500">
              <a:defRPr b="1" sz="3200"/>
            </a:pPr>
            <a:r>
              <a:t>Our first program sets </a:t>
            </a:r>
            <a:r>
              <a:rPr>
                <a:solidFill>
                  <a:srgbClr val="9945FF"/>
                </a:solidFill>
              </a:rPr>
              <a:t>Favorite things </a:t>
            </a:r>
            <a:r>
              <a:t>using a </a:t>
            </a:r>
            <a:r>
              <a:rPr>
                <a:solidFill>
                  <a:srgbClr val="14F195"/>
                </a:solidFill>
              </a:rPr>
              <a:t>Program Derived Address</a:t>
            </a:r>
            <a:r>
              <a:t> to store them.</a:t>
            </a:r>
          </a:p>
        </p:txBody>
      </p:sp>
      <p:pic>
        <p:nvPicPr>
          <p:cNvPr id="848" name="PN6AFqX127iDYVUkCC6iEj.png" descr="PN6AFqX127iDYVUkCC6iEj.png"/>
          <p:cNvPicPr>
            <a:picLocks noChangeAspect="1"/>
          </p:cNvPicPr>
          <p:nvPr/>
        </p:nvPicPr>
        <p:blipFill>
          <a:blip r:embed="rId7">
            <a:extLst/>
          </a:blip>
          <a:stretch>
            <a:fillRect/>
          </a:stretch>
        </p:blipFill>
        <p:spPr>
          <a:xfrm>
            <a:off x="5662123" y="2620381"/>
            <a:ext cx="4689866" cy="2291466"/>
          </a:xfrm>
          <a:prstGeom prst="rect">
            <a:avLst/>
          </a:prstGeom>
          <a:ln w="12700">
            <a:miter lim="400000"/>
          </a:ln>
        </p:spPr>
      </p:pic>
      <p:pic>
        <p:nvPicPr>
          <p:cNvPr id="849" name="pasted-movie.png" descr="pasted-movie.png"/>
          <p:cNvPicPr>
            <a:picLocks noChangeAspect="1"/>
          </p:cNvPicPr>
          <p:nvPr/>
        </p:nvPicPr>
        <p:blipFill>
          <a:blip r:embed="rId8">
            <a:extLst/>
          </a:blip>
          <a:stretch>
            <a:fillRect/>
          </a:stretch>
        </p:blipFill>
        <p:spPr>
          <a:xfrm>
            <a:off x="9006427" y="8023490"/>
            <a:ext cx="4815349" cy="2985517"/>
          </a:xfrm>
          <a:prstGeom prst="rect">
            <a:avLst/>
          </a:prstGeom>
          <a:ln w="12700">
            <a:miter lim="400000"/>
          </a:ln>
        </p:spPr>
      </p:pic>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1" name="You might not know Rust, but ..."/>
          <p:cNvSpPr txBox="1"/>
          <p:nvPr>
            <p:ph type="title"/>
          </p:nvPr>
        </p:nvSpPr>
        <p:spPr>
          <a:xfrm>
            <a:off x="1206500" y="2821888"/>
            <a:ext cx="21971000" cy="1433163"/>
          </a:xfrm>
          <a:prstGeom prst="rect">
            <a:avLst/>
          </a:prstGeom>
        </p:spPr>
        <p:txBody>
          <a:bodyPr/>
          <a:lstStyle/>
          <a:p>
            <a:pPr/>
            <a:r>
              <a:t>You might not know Rust, but ...</a:t>
            </a:r>
          </a:p>
        </p:txBody>
      </p:sp>
      <p:sp>
        <p:nvSpPr>
          <p:cNvPr id="852" name="Most onchain programs are only a few hundred lines.…"/>
          <p:cNvSpPr txBox="1"/>
          <p:nvPr>
            <p:ph type="body" idx="1"/>
          </p:nvPr>
        </p:nvSpPr>
        <p:spPr>
          <a:xfrm>
            <a:off x="1206500" y="5183686"/>
            <a:ext cx="21971000" cy="8256012"/>
          </a:xfrm>
          <a:prstGeom prst="rect">
            <a:avLst/>
          </a:prstGeom>
        </p:spPr>
        <p:txBody>
          <a:bodyPr/>
          <a:lstStyle/>
          <a:p>
            <a:pPr/>
            <a:r>
              <a:t>Most onchain programs are </a:t>
            </a:r>
            <a:r>
              <a:rPr>
                <a:solidFill>
                  <a:srgbClr val="16F195"/>
                </a:solidFill>
              </a:rPr>
              <a:t>only a few hundred lines</a:t>
            </a:r>
            <a:r>
              <a:t>. </a:t>
            </a:r>
          </a:p>
          <a:p>
            <a:pPr/>
            <a:r>
              <a:t>Onchain programs are often </a:t>
            </a:r>
            <a:r>
              <a:rPr>
                <a:solidFill>
                  <a:srgbClr val="9342F7"/>
                </a:solidFill>
              </a:rPr>
              <a:t>similar to each other</a:t>
            </a:r>
            <a:r>
              <a:t>! Most Anchor programs only use the first 6 chapters of the Rust book.</a:t>
            </a:r>
          </a:p>
          <a:p>
            <a:pPr/>
            <a:r>
              <a:t>The VScode '</a:t>
            </a:r>
            <a:r>
              <a:rPr>
                <a:solidFill>
                  <a:srgbClr val="16F195"/>
                </a:solidFill>
              </a:rPr>
              <a:t>Rust Analyzer</a:t>
            </a:r>
            <a:r>
              <a:t>' extension can help spot errors</a:t>
            </a:r>
          </a:p>
          <a:p>
            <a:pPr/>
            <a:r>
              <a:t>Solana Stack Exchange is there to answer your Anchor and Rust questions!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6" name="Some important things to know"/>
          <p:cNvSpPr txBox="1"/>
          <p:nvPr>
            <p:ph type="title"/>
          </p:nvPr>
        </p:nvSpPr>
        <p:spPr>
          <a:xfrm>
            <a:off x="1206500" y="1574978"/>
            <a:ext cx="21971000" cy="1433164"/>
          </a:xfrm>
          <a:prstGeom prst="rect">
            <a:avLst/>
          </a:prstGeom>
        </p:spPr>
        <p:txBody>
          <a:bodyPr/>
          <a:lstStyle/>
          <a:p>
            <a:pPr/>
            <a:r>
              <a:t>Some important things to know</a:t>
            </a:r>
          </a:p>
        </p:txBody>
      </p:sp>
      <p:sp>
        <p:nvSpPr>
          <p:cNvPr id="857" name="Anchor instruction handlers write their changes to the blockchain. They don't return values. Instead, they succeed or fail.…"/>
          <p:cNvSpPr txBox="1"/>
          <p:nvPr>
            <p:ph type="body" idx="1"/>
          </p:nvPr>
        </p:nvSpPr>
        <p:spPr>
          <a:prstGeom prst="rect">
            <a:avLst/>
          </a:prstGeom>
        </p:spPr>
        <p:txBody>
          <a:bodyPr/>
          <a:lstStyle/>
          <a:p>
            <a:pPr/>
            <a:r>
              <a:t>Anchor instruction handlers write their changes to the blockchain. They don't return values. Instead, they succeed or fail. </a:t>
            </a:r>
          </a:p>
          <a:p>
            <a:pPr/>
            <a:r>
              <a:t>AccountInfo and &lt;'info&gt; is the name that Solana Native (ie, without Anchor) uses for accounts. </a:t>
            </a:r>
          </a:p>
          <a:p>
            <a:pPr/>
            <a:r>
              <a:t>You'll often see 'checked()' functions that do math or transfers with additional checks added.</a:t>
            </a: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9" name="Rust equivalents of TypeScript concepts"/>
          <p:cNvSpPr txBox="1"/>
          <p:nvPr>
            <p:ph type="ctrTitle"/>
          </p:nvPr>
        </p:nvSpPr>
        <p:spPr>
          <a:xfrm>
            <a:off x="906078" y="734338"/>
            <a:ext cx="21971004" cy="1481872"/>
          </a:xfrm>
          <a:prstGeom prst="rect">
            <a:avLst/>
          </a:prstGeom>
        </p:spPr>
        <p:txBody>
          <a:bodyPr/>
          <a:lstStyle>
            <a:lvl1pPr defTabSz="1901904">
              <a:defRPr spc="-180" sz="9048"/>
            </a:lvl1pPr>
          </a:lstStyle>
          <a:p>
            <a:pPr/>
            <a:r>
              <a:t>Rust equivalents of TypeScript concepts</a:t>
            </a:r>
          </a:p>
        </p:txBody>
      </p:sp>
      <p:graphicFrame>
        <p:nvGraphicFramePr>
          <p:cNvPr id="860" name="Table 1"/>
          <p:cNvGraphicFramePr/>
          <p:nvPr/>
        </p:nvGraphicFramePr>
        <p:xfrm>
          <a:off x="1206496" y="2730500"/>
          <a:ext cx="22376479" cy="10280507"/>
        </p:xfrm>
        <a:graphic xmlns:a="http://schemas.openxmlformats.org/drawingml/2006/main">
          <a:graphicData uri="http://schemas.openxmlformats.org/drawingml/2006/table">
            <a:tbl>
              <a:tblPr firstCol="1" firstRow="1" lastCol="0" lastRow="0" bandCol="0" bandRow="0" rtl="0">
                <a:tableStyleId>{4C3C2611-4C71-4FC5-86AE-919BDF0F9419}</a:tableStyleId>
              </a:tblPr>
              <a:tblGrid>
                <a:gridCol w="7454592"/>
                <a:gridCol w="7454592"/>
                <a:gridCol w="7454592"/>
              </a:tblGrid>
              <a:tr h="1283475">
                <a:tc>
                  <a:txBody>
                    <a:bodyPr/>
                    <a:lstStyle/>
                    <a:p>
                      <a:pPr defTabSz="914400">
                        <a:tabLst>
                          <a:tab pos="1663700" algn="l"/>
                        </a:tabLst>
                        <a:defRPr b="0">
                          <a:solidFill>
                            <a:srgbClr val="000000"/>
                          </a:solidFill>
                        </a:defRPr>
                      </a:pPr>
                      <a:r>
                        <a:rPr b="1" sz="3200">
                          <a:solidFill>
                            <a:srgbClr val="FFFFFF"/>
                          </a:solidFill>
                        </a:rPr>
                        <a:t>TypeScript</a:t>
                      </a:r>
                    </a:p>
                  </a:txBody>
                  <a:tcPr marL="50800" marR="50800" marT="50800" marB="50800" anchor="ctr" anchorCtr="0" horzOverflow="overflow"/>
                </a:tc>
                <a:tc>
                  <a:txBody>
                    <a:bodyPr/>
                    <a:lstStyle/>
                    <a:p>
                      <a:pPr defTabSz="914400">
                        <a:tabLst>
                          <a:tab pos="1663700" algn="l"/>
                        </a:tabLst>
                        <a:defRPr b="0">
                          <a:solidFill>
                            <a:srgbClr val="000000"/>
                          </a:solidFill>
                        </a:defRPr>
                      </a:pPr>
                      <a:r>
                        <a:rPr b="1" sz="3200">
                          <a:solidFill>
                            <a:srgbClr val="FFFFFF"/>
                          </a:solidFill>
                        </a:rPr>
                        <a:t>Rust</a:t>
                      </a:r>
                    </a:p>
                  </a:txBody>
                  <a:tcPr marL="50800" marR="50800" marT="50800" marB="50800" anchor="ctr" anchorCtr="0" horzOverflow="overflow"/>
                </a:tc>
                <a:tc>
                  <a:txBody>
                    <a:bodyPr/>
                    <a:lstStyle/>
                    <a:p>
                      <a:pPr defTabSz="914400">
                        <a:tabLst>
                          <a:tab pos="1663700" algn="l"/>
                        </a:tabLst>
                        <a:defRPr b="0">
                          <a:solidFill>
                            <a:srgbClr val="000000"/>
                          </a:solidFill>
                        </a:defRPr>
                      </a:pPr>
                      <a:r>
                        <a:rPr b="1" sz="3200">
                          <a:solidFill>
                            <a:srgbClr val="FFFFFF"/>
                          </a:solidFill>
                        </a:rPr>
                        <a:t>Notes</a:t>
                      </a:r>
                    </a:p>
                  </a:txBody>
                  <a:tcPr marL="50800" marR="50800" marT="50800" marB="50800" anchor="ctr" anchorCtr="0" horzOverflow="overflow"/>
                </a:tc>
              </a:tr>
              <a:tr h="1283475">
                <a:tc>
                  <a:txBody>
                    <a:bodyPr/>
                    <a:lstStyle/>
                    <a:p>
                      <a:pPr defTabSz="914400">
                        <a:tabLst>
                          <a:tab pos="1663700" algn="l"/>
                        </a:tabLst>
                        <a:defRPr b="0">
                          <a:solidFill>
                            <a:srgbClr val="000000"/>
                          </a:solidFill>
                        </a:defRPr>
                      </a:pPr>
                      <a:r>
                        <a:rPr b="1" sz="3200">
                          <a:solidFill>
                            <a:srgbClr val="FFFFFF"/>
                          </a:solidFill>
                        </a:rPr>
                        <a:t>Number, BN, BigInt</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u8, u16, u32, etc.
i8, i16, i32 etc  </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i means signed, ie has a +/-
Then the size in bits.</a:t>
                      </a:r>
                    </a:p>
                  </a:txBody>
                  <a:tcPr marL="50800" marR="50800" marT="50800" marB="50800" anchor="ctr" anchorCtr="0" horzOverflow="overflow"/>
                </a:tc>
              </a:tr>
              <a:tr h="1283475">
                <a:tc>
                  <a:txBody>
                    <a:bodyPr/>
                    <a:lstStyle/>
                    <a:p>
                      <a:pPr defTabSz="914400">
                        <a:tabLst>
                          <a:tab pos="1663700" algn="l"/>
                        </a:tabLst>
                        <a:defRPr b="0">
                          <a:solidFill>
                            <a:srgbClr val="000000"/>
                          </a:solidFill>
                        </a:defRPr>
                      </a:pPr>
                      <a:r>
                        <a:rPr b="1" sz="3200">
                          <a:solidFill>
                            <a:srgbClr val="FFFFFF"/>
                          </a:solidFill>
                        </a:rPr>
                        <a:t>String</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String, str</a:t>
                      </a:r>
                    </a:p>
                  </a:txBody>
                  <a:tcPr marL="50800" marR="50800" marT="50800" marB="50800" anchor="ctr" anchorCtr="0" horzOverflow="overflow"/>
                </a:tc>
                <a:tc>
                  <a:txBody>
                    <a:bodyPr/>
                    <a:lstStyle/>
                    <a:p>
                      <a:pPr defTabSz="914400">
                        <a:defRPr sz="3200"/>
                      </a:pPr>
                    </a:p>
                  </a:txBody>
                  <a:tcPr marL="50800" marR="50800" marT="50800" marB="50800" anchor="ctr" anchorCtr="0" horzOverflow="overflow"/>
                </a:tc>
              </a:tr>
              <a:tr h="1283475">
                <a:tc>
                  <a:txBody>
                    <a:bodyPr/>
                    <a:lstStyle/>
                    <a:p>
                      <a:pPr defTabSz="914400">
                        <a:tabLst>
                          <a:tab pos="1663700" algn="l"/>
                        </a:tabLst>
                        <a:defRPr b="0">
                          <a:solidFill>
                            <a:srgbClr val="000000"/>
                          </a:solidFill>
                        </a:defRPr>
                      </a:pPr>
                      <a:r>
                        <a:rPr b="1" sz="3200">
                          <a:solidFill>
                            <a:srgbClr val="FFFFFF"/>
                          </a:solidFill>
                        </a:rPr>
                        <a:t>Array</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Array or vec</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Syntax is the same, so Vec&lt;str&gt;</a:t>
                      </a:r>
                    </a:p>
                  </a:txBody>
                  <a:tcPr marL="50800" marR="50800" marT="50800" marB="50800" anchor="ctr" anchorCtr="0" horzOverflow="overflow"/>
                </a:tc>
              </a:tr>
              <a:tr h="1283475">
                <a:tc>
                  <a:txBody>
                    <a:bodyPr/>
                    <a:lstStyle/>
                    <a:p>
                      <a:pPr defTabSz="914400">
                        <a:tabLst>
                          <a:tab pos="1663700" algn="l"/>
                        </a:tabLst>
                        <a:defRPr b="0">
                          <a:solidFill>
                            <a:srgbClr val="000000"/>
                          </a:solidFill>
                        </a:defRPr>
                      </a:pPr>
                      <a:r>
                        <a:rPr b="1" sz="3200">
                          <a:solidFill>
                            <a:srgbClr val="FFFFFF"/>
                          </a:solidFill>
                        </a:rPr>
                        <a:t>interface</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Struct</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Structs are stricter - you can't add properties!</a:t>
                      </a:r>
                    </a:p>
                  </a:txBody>
                  <a:tcPr marL="50800" marR="50800" marT="50800" marB="50800" anchor="ctr" anchorCtr="0" horzOverflow="overflow"/>
                </a:tc>
              </a:tr>
              <a:tr h="1283475">
                <a:tc>
                  <a:txBody>
                    <a:bodyPr/>
                    <a:lstStyle/>
                    <a:p>
                      <a:pPr defTabSz="914400">
                        <a:tabLst>
                          <a:tab pos="1663700" algn="l"/>
                        </a:tabLst>
                        <a:defRPr b="0">
                          <a:solidFill>
                            <a:srgbClr val="000000"/>
                          </a:solidFill>
                        </a:defRPr>
                      </a:pPr>
                      <a:r>
                        <a:rPr b="1" sz="3200">
                          <a:solidFill>
                            <a:srgbClr val="FFFFFF"/>
                          </a:solidFill>
                        </a:rPr>
                        <a:t>-</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Macro</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Applied at compile time, to wrap around the next statement and generate code.</a:t>
                      </a:r>
                    </a:p>
                  </a:txBody>
                  <a:tcPr marL="50800" marR="50800" marT="50800" marB="50800" anchor="ctr" anchorCtr="0" horzOverflow="overflow"/>
                </a:tc>
              </a:tr>
              <a:tr h="1283475">
                <a:tc>
                  <a:txBody>
                    <a:bodyPr/>
                    <a:lstStyle/>
                    <a:p>
                      <a:pPr defTabSz="914400">
                        <a:tabLst>
                          <a:tab pos="1663700" algn="l"/>
                        </a:tabLst>
                        <a:defRPr b="0">
                          <a:solidFill>
                            <a:srgbClr val="000000"/>
                          </a:solidFill>
                        </a:defRPr>
                      </a:pPr>
                      <a:r>
                        <a:rPr b="1" sz="3200">
                          <a:solidFill>
                            <a:srgbClr val="FFFFFF"/>
                          </a:solidFill>
                        </a:rPr>
                        <a:t>import</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use</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Dependencies are crates in [dependencies] in Cargo.toml</a:t>
                      </a:r>
                    </a:p>
                  </a:txBody>
                  <a:tcPr marL="50800" marR="50800" marT="50800" marB="50800" anchor="ctr" anchorCtr="0" horzOverflow="overflow"/>
                </a:tc>
              </a:tr>
              <a:tr h="1283475">
                <a:tc>
                  <a:txBody>
                    <a:bodyPr/>
                    <a:lstStyle/>
                    <a:p>
                      <a:pPr defTabSz="914400">
                        <a:tabLst>
                          <a:tab pos="1663700" algn="l"/>
                        </a:tabLst>
                        <a:defRPr b="0">
                          <a:solidFill>
                            <a:srgbClr val="000000"/>
                          </a:solidFill>
                        </a:defRPr>
                      </a:pPr>
                      <a:r>
                        <a:rPr b="1" sz="3200">
                          <a:solidFill>
                            <a:srgbClr val="FFFFFF"/>
                          </a:solidFill>
                        </a:rPr>
                        <a:t>.</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 or .</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Rust uses . for methods, and :: for a namespace seperator.</a:t>
                      </a:r>
                    </a:p>
                  </a:txBody>
                  <a:tcPr marL="50800" marR="50800" marT="50800" marB="50800" anchor="ctr" anchorCtr="0" horzOverflow="overflow"/>
                </a:tc>
              </a:tr>
            </a:tbl>
          </a:graphicData>
        </a:graphic>
      </p:graphicFrame>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4" name="A minor note before the lab:"/>
          <p:cNvSpPr txBox="1"/>
          <p:nvPr>
            <p:ph type="ctrTitle"/>
          </p:nvPr>
        </p:nvSpPr>
        <p:spPr>
          <a:xfrm>
            <a:off x="1206498" y="1635191"/>
            <a:ext cx="21971004" cy="4648201"/>
          </a:xfrm>
          <a:prstGeom prst="rect">
            <a:avLst/>
          </a:prstGeom>
        </p:spPr>
        <p:txBody>
          <a:bodyPr/>
          <a:lstStyle/>
          <a:p>
            <a:pPr/>
            <a:r>
              <a:t>A minor note before the lab:</a:t>
            </a:r>
          </a:p>
        </p:txBody>
      </p:sp>
      <p:sp>
        <p:nvSpPr>
          <p:cNvPr id="865" name="The word 'favorites' is spelt differently in British English and American English.…"/>
          <p:cNvSpPr txBox="1"/>
          <p:nvPr>
            <p:ph type="subTitle" sz="half" idx="1"/>
          </p:nvPr>
        </p:nvSpPr>
        <p:spPr>
          <a:xfrm>
            <a:off x="1206500" y="6470931"/>
            <a:ext cx="21971000" cy="3356869"/>
          </a:xfrm>
          <a:prstGeom prst="rect">
            <a:avLst/>
          </a:prstGeom>
        </p:spPr>
        <p:txBody>
          <a:bodyPr/>
          <a:lstStyle/>
          <a:p>
            <a:pPr defTabSz="635634">
              <a:defRPr sz="4235"/>
            </a:pPr>
            <a:r>
              <a:t>The word 'favorites' is spelt differently in British English and American English.</a:t>
            </a:r>
          </a:p>
          <a:p>
            <a:pPr defTabSz="635634">
              <a:defRPr sz="4235"/>
            </a:pPr>
          </a:p>
          <a:p>
            <a:pPr defTabSz="635634">
              <a:defRPr sz="4235"/>
            </a:pPr>
            <a:r>
              <a:t>Be consistent in your spelling! </a:t>
            </a:r>
          </a:p>
          <a:p>
            <a:pPr defTabSz="635634">
              <a:defRPr sz="4235"/>
            </a:pPr>
          </a:p>
          <a:p>
            <a:pPr defTabSz="635634">
              <a:defRPr sz="4235"/>
            </a:pPr>
            <a:r>
              <a:t>This lab uses American English.</a:t>
            </a:r>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69" name="Image" descr="Image"/>
          <p:cNvPicPr>
            <a:picLocks noChangeAspect="1"/>
          </p:cNvPicPr>
          <p:nvPr/>
        </p:nvPicPr>
        <p:blipFill>
          <a:blip r:embed="rId2">
            <a:extLst/>
          </a:blip>
          <a:stretch>
            <a:fillRect/>
          </a:stretch>
        </p:blipFill>
        <p:spPr>
          <a:xfrm rot="19800000">
            <a:off x="11319638" y="9843277"/>
            <a:ext cx="26831631" cy="7777827"/>
          </a:xfrm>
          <a:prstGeom prst="rect">
            <a:avLst/>
          </a:prstGeom>
          <a:ln w="12700">
            <a:miter lim="400000"/>
          </a:ln>
        </p:spPr>
      </p:pic>
      <p:pic>
        <p:nvPicPr>
          <p:cNvPr id="870" name="Image" descr="Image"/>
          <p:cNvPicPr>
            <a:picLocks noChangeAspect="1"/>
          </p:cNvPicPr>
          <p:nvPr/>
        </p:nvPicPr>
        <p:blipFill>
          <a:blip r:embed="rId3">
            <a:extLst/>
          </a:blip>
          <a:stretch>
            <a:fillRect/>
          </a:stretch>
        </p:blipFill>
        <p:spPr>
          <a:xfrm rot="19800000">
            <a:off x="-2190364" y="-1788876"/>
            <a:ext cx="12223082" cy="9984552"/>
          </a:xfrm>
          <a:prstGeom prst="rect">
            <a:avLst/>
          </a:prstGeom>
          <a:ln w="12700">
            <a:miter lim="400000"/>
          </a:ln>
        </p:spPr>
      </p:pic>
      <p:pic>
        <p:nvPicPr>
          <p:cNvPr id="871" name="Image" descr="Image"/>
          <p:cNvPicPr>
            <a:picLocks noChangeAspect="1"/>
          </p:cNvPicPr>
          <p:nvPr/>
        </p:nvPicPr>
        <p:blipFill>
          <a:blip r:embed="rId4">
            <a:extLst/>
          </a:blip>
          <a:stretch>
            <a:fillRect/>
          </a:stretch>
        </p:blipFill>
        <p:spPr>
          <a:xfrm rot="19800000">
            <a:off x="7518662" y="-6631305"/>
            <a:ext cx="16952154" cy="17420990"/>
          </a:xfrm>
          <a:prstGeom prst="rect">
            <a:avLst/>
          </a:prstGeom>
          <a:ln w="12700">
            <a:miter lim="400000"/>
          </a:ln>
        </p:spPr>
      </p:pic>
      <p:pic>
        <p:nvPicPr>
          <p:cNvPr id="872" name="pasted-movie.png" descr="pasted-movie.png"/>
          <p:cNvPicPr>
            <a:picLocks noChangeAspect="1"/>
          </p:cNvPicPr>
          <p:nvPr/>
        </p:nvPicPr>
        <p:blipFill>
          <a:blip r:embed="rId5">
            <a:extLst/>
          </a:blip>
          <a:stretch>
            <a:fillRect/>
          </a:stretch>
        </p:blipFill>
        <p:spPr>
          <a:xfrm rot="19923988">
            <a:off x="-41889" y="3556000"/>
            <a:ext cx="8688221" cy="15659607"/>
          </a:xfrm>
          <a:prstGeom prst="rect">
            <a:avLst/>
          </a:prstGeom>
          <a:ln w="12700">
            <a:miter lim="400000"/>
          </a:ln>
        </p:spPr>
      </p:pic>
      <p:sp>
        <p:nvSpPr>
          <p:cNvPr id="873" name="LAB"/>
          <p:cNvSpPr txBox="1"/>
          <p:nvPr>
            <p:ph type="subTitle" sz="half" idx="1"/>
          </p:nvPr>
        </p:nvSpPr>
        <p:spPr>
          <a:xfrm>
            <a:off x="1104900" y="4490711"/>
            <a:ext cx="21971000" cy="4024917"/>
          </a:xfrm>
          <a:prstGeom prst="rect">
            <a:avLst/>
          </a:prstGeom>
        </p:spPr>
        <p:txBody>
          <a:bodyPr anchor="b"/>
          <a:lstStyle>
            <a:lvl1pPr algn="ctr">
              <a:defRPr sz="25500"/>
            </a:lvl1pPr>
          </a:lstStyle>
          <a:p>
            <a:pPr/>
            <a:r>
              <a:t>LAB</a:t>
            </a:r>
          </a:p>
        </p:txBody>
      </p:sp>
      <p:sp>
        <p:nvSpPr>
          <p:cNvPr id="874" name="ONCHAIN PROGRAMMING"/>
          <p:cNvSpPr txBox="1"/>
          <p:nvPr/>
        </p:nvSpPr>
        <p:spPr>
          <a:xfrm>
            <a:off x="1308100" y="8290509"/>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825500">
              <a:defRPr b="1" sz="5500"/>
            </a:lvl1pPr>
          </a:lstStyle>
          <a:p>
            <a:pPr/>
            <a:r>
              <a:t>ONCHAIN PROGRAMMING</a:t>
            </a: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6" name="1. Install Solana CLI, Rust and Anchor"/>
          <p:cNvSpPr txBox="1"/>
          <p:nvPr/>
        </p:nvSpPr>
        <p:spPr>
          <a:xfrm>
            <a:off x="1682133" y="2101902"/>
            <a:ext cx="21625920"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1. Install Solana CLI, Rust and Anchor</a:t>
            </a:r>
          </a:p>
        </p:txBody>
      </p:sp>
      <p:sp>
        <p:nvSpPr>
          <p:cNvPr id="877" name="Solana CLI beta release…"/>
          <p:cNvSpPr txBox="1"/>
          <p:nvPr/>
        </p:nvSpPr>
        <p:spPr>
          <a:xfrm>
            <a:off x="2166044" y="4364765"/>
            <a:ext cx="14015443" cy="716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pPr>
            <a:r>
              <a:rPr b="1"/>
              <a:t>Solana CLI beta release</a:t>
            </a:r>
            <a:endParaRPr b="1"/>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rgbClr val="55A4F8"/>
                </a:solidFill>
                <a:latin typeface="Andale Mono"/>
                <a:ea typeface="Andale Mono"/>
                <a:cs typeface="Andale Mono"/>
                <a:sym typeface="Andale Mono"/>
              </a:defRPr>
            </a:pPr>
            <a:r>
              <a:rPr>
                <a:solidFill>
                  <a:srgbClr val="FFFFFF"/>
                </a:solidFill>
              </a:rPr>
              <a:t>sh -c "$(curl -sSfL </a:t>
            </a:r>
            <a:r>
              <a:t>https://release.solana.com/beta/install</a:t>
            </a:r>
            <a:r>
              <a:rPr>
                <a:solidFill>
                  <a:srgbClr val="FFFFFF"/>
                </a:solidFill>
              </a:rPr>
              <a:t>)"</a:t>
            </a:r>
            <a:endParaRPr>
              <a:solidFill>
                <a:srgbClr val="FFFFFF"/>
              </a:solidFill>
            </a:endParaR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rgbClr val="55A4F8"/>
                </a:solidFill>
                <a:latin typeface="Andale Mono"/>
                <a:ea typeface="Andale Mono"/>
                <a:cs typeface="Andale Mono"/>
                <a:sym typeface="Andale Mono"/>
              </a:defRPr>
            </a:pPr>
          </a:p>
          <a:p>
            <a:pPr algn="l">
              <a:defRPr sz="4800"/>
            </a:pPr>
            <a:r>
              <a:rPr b="1"/>
              <a:t>Rust 1.76</a:t>
            </a:r>
            <a:endParaRPr b="1"/>
          </a:p>
          <a:p>
            <a:pPr algn="l">
              <a:defRPr>
                <a:latin typeface="Andale Mono"/>
                <a:ea typeface="Andale Mono"/>
                <a:cs typeface="Andale Mono"/>
                <a:sym typeface="Andale Mono"/>
              </a:defRPr>
            </a:pPr>
            <a:r>
              <a:t>curl --proto '=https' --tlsv1.2 -sSf https://sh.rustup.rs | sh</a:t>
            </a:r>
          </a:p>
          <a:p>
            <a:pPr algn="l">
              <a:defRPr>
                <a:latin typeface="Andale Mono"/>
                <a:ea typeface="Andale Mono"/>
                <a:cs typeface="Andale Mono"/>
                <a:sym typeface="Andale Mono"/>
              </a:defRPr>
            </a:pPr>
          </a:p>
          <a:p>
            <a:pPr algn="l">
              <a:defRPr sz="4800"/>
            </a:pPr>
            <a:r>
              <a:rPr b="1"/>
              <a:t>Anchor 0.30</a:t>
            </a:r>
            <a:endParaRPr b="1"/>
          </a:p>
          <a:p>
            <a:pPr algn="l" defTabSz="457200">
              <a:defRPr>
                <a:solidFill>
                  <a:srgbClr val="F8FAFC"/>
                </a:solidFill>
                <a:latin typeface="Andale Mono"/>
                <a:ea typeface="Andale Mono"/>
                <a:cs typeface="Andale Mono"/>
                <a:sym typeface="Andale Mono"/>
              </a:defRPr>
            </a:pPr>
            <a:r>
              <a:t>cargo install --git https://github.com/coral-xyz/anchor avm --locked --force</a:t>
            </a:r>
            <a:br/>
          </a:p>
          <a:p>
            <a:pPr algn="l" defTabSz="457200">
              <a:defRPr>
                <a:solidFill>
                  <a:srgbClr val="F8FAFC"/>
                </a:solidFill>
                <a:latin typeface="Andale Mono"/>
                <a:ea typeface="Andale Mono"/>
                <a:cs typeface="Andale Mono"/>
                <a:sym typeface="Andale Mono"/>
              </a:defRPr>
            </a:pPr>
            <a:r>
              <a:t>avm install latest</a:t>
            </a:r>
          </a:p>
          <a:p>
            <a:pPr algn="l" defTabSz="457200">
              <a:defRPr>
                <a:solidFill>
                  <a:srgbClr val="F8FAFC"/>
                </a:solidFill>
                <a:latin typeface="Andale Mono"/>
                <a:ea typeface="Andale Mono"/>
                <a:cs typeface="Andale Mono"/>
                <a:sym typeface="Andale Mono"/>
              </a:defRPr>
            </a:pPr>
            <a:br/>
            <a:r>
              <a:t>avm use latest</a:t>
            </a:r>
            <a:br/>
          </a:p>
          <a:p>
            <a:pPr algn="l">
              <a:defRPr sz="4800"/>
            </a:pPr>
            <a:r>
              <a:rPr b="1"/>
              <a:t>Yarn</a:t>
            </a:r>
            <a:endParaRPr b="1"/>
          </a:p>
          <a:p>
            <a:pPr algn="l" defTabSz="457200">
              <a:defRPr>
                <a:solidFill>
                  <a:srgbClr val="F8FAFC"/>
                </a:solidFill>
                <a:latin typeface="Andale Mono"/>
                <a:ea typeface="Andale Mono"/>
                <a:cs typeface="Andale Mono"/>
                <a:sym typeface="Andale Mono"/>
              </a:defRPr>
            </a:pPr>
            <a:r>
              <a:t>npm i -g yarn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1" name="anchor init favorites…"/>
          <p:cNvSpPr txBox="1"/>
          <p:nvPr/>
        </p:nvSpPr>
        <p:spPr>
          <a:xfrm>
            <a:off x="3723881" y="5710965"/>
            <a:ext cx="16936238" cy="4876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825500">
              <a:defRPr sz="4200">
                <a:latin typeface="Andale Mono"/>
                <a:ea typeface="Andale Mono"/>
                <a:cs typeface="Andale Mono"/>
                <a:sym typeface="Andale Mono"/>
              </a:defRPr>
            </a:pPr>
            <a:r>
              <a:t>anchor init favorites</a:t>
            </a:r>
          </a:p>
          <a:p>
            <a:pPr algn="l" defTabSz="825500">
              <a:defRPr sz="4200">
                <a:latin typeface="Andale Mono"/>
                <a:ea typeface="Andale Mono"/>
                <a:cs typeface="Andale Mono"/>
                <a:sym typeface="Andale Mono"/>
              </a:defRPr>
            </a:pPr>
          </a:p>
          <a:p>
            <a:pPr algn="l" defTabSz="825500">
              <a:defRPr sz="4200">
                <a:latin typeface="Andale Mono"/>
                <a:ea typeface="Andale Mono"/>
                <a:cs typeface="Andale Mono"/>
                <a:sym typeface="Andale Mono"/>
              </a:defRPr>
            </a:pPr>
            <a:r>
              <a:t>cd favorites</a:t>
            </a:r>
          </a:p>
          <a:p>
            <a:pPr algn="l" defTabSz="825500">
              <a:defRPr sz="4200">
                <a:latin typeface="Andale Mono"/>
                <a:ea typeface="Andale Mono"/>
                <a:cs typeface="Andale Mono"/>
                <a:sym typeface="Andale Mono"/>
              </a:defRPr>
            </a:pPr>
          </a:p>
          <a:p>
            <a:pPr algn="l" defTabSz="825500">
              <a:defRPr sz="4200">
                <a:latin typeface="Andale Mono"/>
                <a:ea typeface="Andale Mono"/>
                <a:cs typeface="Andale Mono"/>
                <a:sym typeface="Andale Mono"/>
              </a:defRPr>
            </a:pPr>
            <a:r>
              <a:t>npm i</a:t>
            </a:r>
          </a:p>
          <a:p>
            <a:pPr algn="l" defTabSz="825500">
              <a:defRPr sz="4200">
                <a:latin typeface="Andale Mono"/>
                <a:ea typeface="Andale Mono"/>
                <a:cs typeface="Andale Mono"/>
                <a:sym typeface="Andale Mono"/>
              </a:defRPr>
            </a:pPr>
          </a:p>
          <a:p>
            <a:pPr algn="l" defTabSz="825500">
              <a:defRPr sz="4200">
                <a:latin typeface="Andale Mono"/>
                <a:ea typeface="Andale Mono"/>
                <a:cs typeface="Andale Mono"/>
                <a:sym typeface="Andale Mono"/>
              </a:defRPr>
            </a:pPr>
            <a:r>
              <a:t>anchor test</a:t>
            </a:r>
          </a:p>
        </p:txBody>
      </p:sp>
      <p:sp>
        <p:nvSpPr>
          <p:cNvPr id="882" name="2. Make a new anchor project, and run the default tests"/>
          <p:cNvSpPr txBox="1"/>
          <p:nvPr/>
        </p:nvSpPr>
        <p:spPr>
          <a:xfrm>
            <a:off x="1682133" y="1543102"/>
            <a:ext cx="14153160" cy="23102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2. Make a new anchor project, and run the default tests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0_BasicBlack">
      <a:majorFont>
        <a:latin typeface="Helvetica Neue"/>
        <a:ea typeface="Helvetica Neue"/>
        <a:cs typeface="Helvetica Neue"/>
      </a:majorFont>
      <a:minorFont>
        <a:latin typeface="Helvetica Neue"/>
        <a:ea typeface="Helvetica Neue"/>
        <a:cs typeface="Helvetica Neue"/>
      </a:minorFont>
    </a:fontScheme>
    <a:fmtScheme name="20_Basic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0_BasicBlack">
      <a:majorFont>
        <a:latin typeface="Helvetica Neue"/>
        <a:ea typeface="Helvetica Neue"/>
        <a:cs typeface="Helvetica Neue"/>
      </a:majorFont>
      <a:minorFont>
        <a:latin typeface="Helvetica Neue"/>
        <a:ea typeface="Helvetica Neue"/>
        <a:cs typeface="Helvetica Neue"/>
      </a:minorFont>
    </a:fontScheme>
    <a:fmtScheme name="20_Basic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